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6" r:id="rId2"/>
    <p:sldMasterId id="2147483870" r:id="rId3"/>
  </p:sldMasterIdLst>
  <p:notesMasterIdLst>
    <p:notesMasterId r:id="rId19"/>
  </p:notesMasterIdLst>
  <p:sldIdLst>
    <p:sldId id="260" r:id="rId4"/>
    <p:sldId id="303" r:id="rId5"/>
    <p:sldId id="399" r:id="rId6"/>
    <p:sldId id="408" r:id="rId7"/>
    <p:sldId id="401" r:id="rId8"/>
    <p:sldId id="309" r:id="rId9"/>
    <p:sldId id="382" r:id="rId10"/>
    <p:sldId id="268" r:id="rId11"/>
    <p:sldId id="402" r:id="rId12"/>
    <p:sldId id="405" r:id="rId13"/>
    <p:sldId id="407" r:id="rId14"/>
    <p:sldId id="404" r:id="rId15"/>
    <p:sldId id="403" r:id="rId16"/>
    <p:sldId id="409" r:id="rId17"/>
    <p:sldId id="297" r:id="rId18"/>
  </p:sldIdLst>
  <p:sldSz cx="12192000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pos="279" userDrawn="1">
          <p15:clr>
            <a:srgbClr val="A4A3A4"/>
          </p15:clr>
        </p15:guide>
        <p15:guide id="6" pos="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388"/>
    <a:srgbClr val="295E7E"/>
    <a:srgbClr val="ACABD1"/>
    <a:srgbClr val="9796C6"/>
    <a:srgbClr val="629DD1"/>
    <a:srgbClr val="B364C8"/>
    <a:srgbClr val="445171"/>
    <a:srgbClr val="7799B2"/>
    <a:srgbClr val="DEEBF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4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6" y="84"/>
      </p:cViewPr>
      <p:guideLst>
        <p:guide orient="horz" pos="391"/>
        <p:guide pos="3840"/>
        <p:guide orient="horz" pos="323"/>
        <p:guide orient="horz" pos="2183"/>
        <p:guide pos="279"/>
        <p:guide pos="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012EB-3067-42C7-808D-FCCDBFCA5F5E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49451A9-3917-40F6-A40C-EE0D1417B8C3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ОТРАСЛЬ</a:t>
          </a:r>
        </a:p>
      </dgm:t>
    </dgm:pt>
    <dgm:pt modelId="{A24E01C6-2A44-4629-B622-7E9E8CA0BFF4}" type="parTrans" cxnId="{46F38BEF-DA25-46F2-85F5-E472E02724C0}">
      <dgm:prSet/>
      <dgm:spPr/>
      <dgm:t>
        <a:bodyPr/>
        <a:lstStyle/>
        <a:p>
          <a:endParaRPr lang="ru-RU" sz="11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E8D2C-06F7-4215-87AC-241494787B95}" type="sibTrans" cxnId="{46F38BEF-DA25-46F2-85F5-E472E02724C0}">
      <dgm:prSet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ru-RU" sz="11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4FA1E-153E-4FC6-98B4-FD4928595D97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СИЗ</a:t>
          </a:r>
          <a:r>
            <a: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B06FD861-382B-4F1D-B52F-DE88CD3E811C}" type="parTrans" cxnId="{37957AD6-DDD7-4A62-A4B0-4E906B7AA447}">
      <dgm:prSet/>
      <dgm:spPr/>
      <dgm:t>
        <a:bodyPr/>
        <a:lstStyle/>
        <a:p>
          <a:endParaRPr lang="ru-RU" sz="1100" b="1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B94BB-4A26-4DFF-8448-64F5F04715E8}" type="sibTrans" cxnId="{37957AD6-DDD7-4A62-A4B0-4E906B7AA447}">
      <dgm:prSet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ru-RU" sz="11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40575-7920-451B-8F93-A38B6FD525E9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ПРОФЕССИЯ</a:t>
          </a:r>
        </a:p>
      </dgm:t>
    </dgm:pt>
    <dgm:pt modelId="{7AB69E44-1CC3-4066-B5BF-E1CCEA09B26D}" type="parTrans" cxnId="{F51BED48-F88B-442C-AEB0-926D92AC9050}">
      <dgm:prSet/>
      <dgm:spPr/>
      <dgm:t>
        <a:bodyPr/>
        <a:lstStyle/>
        <a:p>
          <a:endParaRPr lang="ru-RU" sz="2400" b="1">
            <a:solidFill>
              <a:schemeClr val="accent5">
                <a:lumMod val="50000"/>
              </a:schemeClr>
            </a:solidFill>
          </a:endParaRPr>
        </a:p>
      </dgm:t>
    </dgm:pt>
    <dgm:pt modelId="{941DC890-E816-40C7-BFFF-0C1C92611138}" type="sibTrans" cxnId="{F51BED48-F88B-442C-AEB0-926D92AC9050}">
      <dgm:prSet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ru-RU" sz="2400" b="1">
            <a:solidFill>
              <a:schemeClr val="accent5">
                <a:lumMod val="50000"/>
              </a:schemeClr>
            </a:solidFill>
          </a:endParaRPr>
        </a:p>
      </dgm:t>
    </dgm:pt>
    <dgm:pt modelId="{1547B310-FA58-41D1-81A2-5408A7D1E7B8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НОРМА</a:t>
          </a:r>
          <a:r>
            <a:rPr lang="ru-RU" sz="11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 СРОК </a:t>
          </a:r>
        </a:p>
      </dgm:t>
    </dgm:pt>
    <dgm:pt modelId="{39B22460-E334-47D6-9C12-8063821AC94E}" type="parTrans" cxnId="{9519A5D3-4473-4B48-9848-35E05DC9CC76}">
      <dgm:prSet/>
      <dgm:spPr/>
      <dgm:t>
        <a:bodyPr/>
        <a:lstStyle/>
        <a:p>
          <a:endParaRPr lang="ru-RU" sz="2400" b="1">
            <a:solidFill>
              <a:schemeClr val="accent5">
                <a:lumMod val="50000"/>
              </a:schemeClr>
            </a:solidFill>
          </a:endParaRPr>
        </a:p>
      </dgm:t>
    </dgm:pt>
    <dgm:pt modelId="{9E94E596-5436-40C5-86E0-C855DFC8F0FE}" type="sibTrans" cxnId="{9519A5D3-4473-4B48-9848-35E05DC9CC76}">
      <dgm:prSet/>
      <dgm:spPr/>
      <dgm:t>
        <a:bodyPr/>
        <a:lstStyle/>
        <a:p>
          <a:endParaRPr lang="ru-RU" sz="2400" b="1">
            <a:solidFill>
              <a:schemeClr val="accent5">
                <a:lumMod val="50000"/>
              </a:schemeClr>
            </a:solidFill>
          </a:endParaRPr>
        </a:p>
      </dgm:t>
    </dgm:pt>
    <dgm:pt modelId="{C5644116-A587-4F6A-B0FF-191A1363A22D}" type="pres">
      <dgm:prSet presAssocID="{C78012EB-3067-42C7-808D-FCCDBFCA5F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5AB477-5D7C-447B-9020-DB91CC575479}" type="pres">
      <dgm:prSet presAssocID="{C78012EB-3067-42C7-808D-FCCDBFCA5F5E}" presName="dummyMaxCanvas" presStyleCnt="0">
        <dgm:presLayoutVars/>
      </dgm:prSet>
      <dgm:spPr/>
    </dgm:pt>
    <dgm:pt modelId="{71F1AEC7-D75C-4AF1-AEDA-0DE490F9831F}" type="pres">
      <dgm:prSet presAssocID="{C78012EB-3067-42C7-808D-FCCDBFCA5F5E}" presName="FourNodes_1" presStyleLbl="node1" presStyleIdx="0" presStyleCnt="4" custScaleX="78012" custLinFactNeighborX="-2903" custLinFactNeighborY="-2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20FFC-2C16-4101-995E-44982E42F21D}" type="pres">
      <dgm:prSet presAssocID="{C78012EB-3067-42C7-808D-FCCDBFCA5F5E}" presName="FourNodes_2" presStyleLbl="node1" presStyleIdx="1" presStyleCnt="4" custScaleX="77587" custScaleY="91276" custLinFactNeighborX="-11494" custLinFactNeighborY="-3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035E9-394F-49C2-BA79-1B54FF412F36}" type="pres">
      <dgm:prSet presAssocID="{C78012EB-3067-42C7-808D-FCCDBFCA5F5E}" presName="FourNodes_3" presStyleLbl="node1" presStyleIdx="2" presStyleCnt="4" custScaleX="78760" custLinFactNeighborX="-19445" custLinFactNeighborY="-6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E64BA-49C5-4D99-9307-3369393A43E0}" type="pres">
      <dgm:prSet presAssocID="{C78012EB-3067-42C7-808D-FCCDBFCA5F5E}" presName="FourNodes_4" presStyleLbl="node1" presStyleIdx="3" presStyleCnt="4" custScaleX="78047" custLinFactNeighborX="-29072" custLinFactNeighborY="-9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3314C-B657-44E2-B979-6DAE3A849E7D}" type="pres">
      <dgm:prSet presAssocID="{C78012EB-3067-42C7-808D-FCCDBFCA5F5E}" presName="FourConn_1-2" presStyleLbl="fgAccFollowNode1" presStyleIdx="0" presStyleCnt="3" custLinFactX="-192682" custLinFactNeighborX="-200000" custLinFactNeighborY="-18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F5A76-750B-4579-A800-D273C407E351}" type="pres">
      <dgm:prSet presAssocID="{C78012EB-3067-42C7-808D-FCCDBFCA5F5E}" presName="FourConn_2-3" presStyleLbl="fgAccFollowNode1" presStyleIdx="1" presStyleCnt="3" custLinFactX="-162920" custLinFactNeighborX="-200000" custLinFactNeighborY="-26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1E3D8-BEB2-46B1-939E-0AF95497BDE4}" type="pres">
      <dgm:prSet presAssocID="{C78012EB-3067-42C7-808D-FCCDBFCA5F5E}" presName="FourConn_3-4" presStyleLbl="fgAccFollowNode1" presStyleIdx="2" presStyleCnt="3" custLinFactX="-164497" custLinFactNeighborX="-200000" custLinFactNeighborY="1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7476E-57B0-4BA5-B931-7F96A1FB0B16}" type="pres">
      <dgm:prSet presAssocID="{C78012EB-3067-42C7-808D-FCCDBFCA5F5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CB779-1225-4E1B-8488-D80DD40EE090}" type="pres">
      <dgm:prSet presAssocID="{C78012EB-3067-42C7-808D-FCCDBFCA5F5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FB2D6-0E5E-4DAE-A38A-30BCC529722A}" type="pres">
      <dgm:prSet presAssocID="{C78012EB-3067-42C7-808D-FCCDBFCA5F5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39CD3-838C-405D-B8F9-0AF45574503B}" type="pres">
      <dgm:prSet presAssocID="{C78012EB-3067-42C7-808D-FCCDBFCA5F5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2DF33-DCF9-4830-AF91-50A30FE1E88B}" type="presOf" srcId="{0824FA1E-153E-4FC6-98B4-FD4928595D97}" destId="{F06035E9-394F-49C2-BA79-1B54FF412F36}" srcOrd="0" destOrd="0" presId="urn:microsoft.com/office/officeart/2005/8/layout/vProcess5"/>
    <dgm:cxn modelId="{FFC71C0E-8123-4293-A43F-19CA52D0F2C8}" type="presOf" srcId="{1547B310-FA58-41D1-81A2-5408A7D1E7B8}" destId="{BB439CD3-838C-405D-B8F9-0AF45574503B}" srcOrd="1" destOrd="0" presId="urn:microsoft.com/office/officeart/2005/8/layout/vProcess5"/>
    <dgm:cxn modelId="{AB8EEE22-2E0C-44C7-91E1-EAF2E3A14AC8}" type="presOf" srcId="{0824FA1E-153E-4FC6-98B4-FD4928595D97}" destId="{345FB2D6-0E5E-4DAE-A38A-30BCC529722A}" srcOrd="1" destOrd="0" presId="urn:microsoft.com/office/officeart/2005/8/layout/vProcess5"/>
    <dgm:cxn modelId="{478C1105-5C8B-4183-A5B6-21C92453FB80}" type="presOf" srcId="{71EB94BB-4A26-4DFF-8448-64F5F04715E8}" destId="{A1E1E3D8-BEB2-46B1-939E-0AF95497BDE4}" srcOrd="0" destOrd="0" presId="urn:microsoft.com/office/officeart/2005/8/layout/vProcess5"/>
    <dgm:cxn modelId="{8938BADB-2AAB-4A5F-ADE7-2BEE94279859}" type="presOf" srcId="{14140575-7920-451B-8F93-A38B6FD525E9}" destId="{95ECB779-1225-4E1B-8488-D80DD40EE090}" srcOrd="1" destOrd="0" presId="urn:microsoft.com/office/officeart/2005/8/layout/vProcess5"/>
    <dgm:cxn modelId="{FF6F0F65-7AD8-4EE7-900D-1AFB782660DB}" type="presOf" srcId="{941DC890-E816-40C7-BFFF-0C1C92611138}" destId="{EB0F5A76-750B-4579-A800-D273C407E351}" srcOrd="0" destOrd="0" presId="urn:microsoft.com/office/officeart/2005/8/layout/vProcess5"/>
    <dgm:cxn modelId="{F51BED48-F88B-442C-AEB0-926D92AC9050}" srcId="{C78012EB-3067-42C7-808D-FCCDBFCA5F5E}" destId="{14140575-7920-451B-8F93-A38B6FD525E9}" srcOrd="1" destOrd="0" parTransId="{7AB69E44-1CC3-4066-B5BF-E1CCEA09B26D}" sibTransId="{941DC890-E816-40C7-BFFF-0C1C92611138}"/>
    <dgm:cxn modelId="{317A9A19-4ECE-4664-B6ED-FAD3EBB70A77}" type="presOf" srcId="{A49451A9-3917-40F6-A40C-EE0D1417B8C3}" destId="{6B87476E-57B0-4BA5-B931-7F96A1FB0B16}" srcOrd="1" destOrd="0" presId="urn:microsoft.com/office/officeart/2005/8/layout/vProcess5"/>
    <dgm:cxn modelId="{39D1A6C3-21B9-4934-A383-6CE1F9DBD28A}" type="presOf" srcId="{A49451A9-3917-40F6-A40C-EE0D1417B8C3}" destId="{71F1AEC7-D75C-4AF1-AEDA-0DE490F9831F}" srcOrd="0" destOrd="0" presId="urn:microsoft.com/office/officeart/2005/8/layout/vProcess5"/>
    <dgm:cxn modelId="{46F38BEF-DA25-46F2-85F5-E472E02724C0}" srcId="{C78012EB-3067-42C7-808D-FCCDBFCA5F5E}" destId="{A49451A9-3917-40F6-A40C-EE0D1417B8C3}" srcOrd="0" destOrd="0" parTransId="{A24E01C6-2A44-4629-B622-7E9E8CA0BFF4}" sibTransId="{960E8D2C-06F7-4215-87AC-241494787B95}"/>
    <dgm:cxn modelId="{9CF5F53A-09C5-49AF-AB52-5A256220BA79}" type="presOf" srcId="{14140575-7920-451B-8F93-A38B6FD525E9}" destId="{59720FFC-2C16-4101-995E-44982E42F21D}" srcOrd="0" destOrd="0" presId="urn:microsoft.com/office/officeart/2005/8/layout/vProcess5"/>
    <dgm:cxn modelId="{0AB8E587-FE58-4C4E-90B7-615485F105D2}" type="presOf" srcId="{C78012EB-3067-42C7-808D-FCCDBFCA5F5E}" destId="{C5644116-A587-4F6A-B0FF-191A1363A22D}" srcOrd="0" destOrd="0" presId="urn:microsoft.com/office/officeart/2005/8/layout/vProcess5"/>
    <dgm:cxn modelId="{9519A5D3-4473-4B48-9848-35E05DC9CC76}" srcId="{C78012EB-3067-42C7-808D-FCCDBFCA5F5E}" destId="{1547B310-FA58-41D1-81A2-5408A7D1E7B8}" srcOrd="3" destOrd="0" parTransId="{39B22460-E334-47D6-9C12-8063821AC94E}" sibTransId="{9E94E596-5436-40C5-86E0-C855DFC8F0FE}"/>
    <dgm:cxn modelId="{E30F9950-CEC2-43FF-8B74-22AA8BF60951}" type="presOf" srcId="{1547B310-FA58-41D1-81A2-5408A7D1E7B8}" destId="{0B3E64BA-49C5-4D99-9307-3369393A43E0}" srcOrd="0" destOrd="0" presId="urn:microsoft.com/office/officeart/2005/8/layout/vProcess5"/>
    <dgm:cxn modelId="{37957AD6-DDD7-4A62-A4B0-4E906B7AA447}" srcId="{C78012EB-3067-42C7-808D-FCCDBFCA5F5E}" destId="{0824FA1E-153E-4FC6-98B4-FD4928595D97}" srcOrd="2" destOrd="0" parTransId="{B06FD861-382B-4F1D-B52F-DE88CD3E811C}" sibTransId="{71EB94BB-4A26-4DFF-8448-64F5F04715E8}"/>
    <dgm:cxn modelId="{E05EE848-8FEA-4C60-9253-2D321C369BE1}" type="presOf" srcId="{960E8D2C-06F7-4215-87AC-241494787B95}" destId="{51B3314C-B657-44E2-B979-6DAE3A849E7D}" srcOrd="0" destOrd="0" presId="urn:microsoft.com/office/officeart/2005/8/layout/vProcess5"/>
    <dgm:cxn modelId="{49E7899A-E374-4AEE-BD63-27A8B688BA0E}" type="presParOf" srcId="{C5644116-A587-4F6A-B0FF-191A1363A22D}" destId="{2E5AB477-5D7C-447B-9020-DB91CC575479}" srcOrd="0" destOrd="0" presId="urn:microsoft.com/office/officeart/2005/8/layout/vProcess5"/>
    <dgm:cxn modelId="{C23CED03-AA33-4483-80A0-49F8CAE089D8}" type="presParOf" srcId="{C5644116-A587-4F6A-B0FF-191A1363A22D}" destId="{71F1AEC7-D75C-4AF1-AEDA-0DE490F9831F}" srcOrd="1" destOrd="0" presId="urn:microsoft.com/office/officeart/2005/8/layout/vProcess5"/>
    <dgm:cxn modelId="{0B1CA4E7-68C1-4C98-905F-9BFAF91B9AE6}" type="presParOf" srcId="{C5644116-A587-4F6A-B0FF-191A1363A22D}" destId="{59720FFC-2C16-4101-995E-44982E42F21D}" srcOrd="2" destOrd="0" presId="urn:microsoft.com/office/officeart/2005/8/layout/vProcess5"/>
    <dgm:cxn modelId="{71E438D1-4659-4314-97C8-7162F106CED8}" type="presParOf" srcId="{C5644116-A587-4F6A-B0FF-191A1363A22D}" destId="{F06035E9-394F-49C2-BA79-1B54FF412F36}" srcOrd="3" destOrd="0" presId="urn:microsoft.com/office/officeart/2005/8/layout/vProcess5"/>
    <dgm:cxn modelId="{FD1D0AAA-5C0F-46E3-B62C-5AB4AA6CBA9C}" type="presParOf" srcId="{C5644116-A587-4F6A-B0FF-191A1363A22D}" destId="{0B3E64BA-49C5-4D99-9307-3369393A43E0}" srcOrd="4" destOrd="0" presId="urn:microsoft.com/office/officeart/2005/8/layout/vProcess5"/>
    <dgm:cxn modelId="{BE51C05F-1F70-47A2-869C-3995DF5116D8}" type="presParOf" srcId="{C5644116-A587-4F6A-B0FF-191A1363A22D}" destId="{51B3314C-B657-44E2-B979-6DAE3A849E7D}" srcOrd="5" destOrd="0" presId="urn:microsoft.com/office/officeart/2005/8/layout/vProcess5"/>
    <dgm:cxn modelId="{DC2AA84D-1A66-46C1-ACC0-25F8895602FB}" type="presParOf" srcId="{C5644116-A587-4F6A-B0FF-191A1363A22D}" destId="{EB0F5A76-750B-4579-A800-D273C407E351}" srcOrd="6" destOrd="0" presId="urn:microsoft.com/office/officeart/2005/8/layout/vProcess5"/>
    <dgm:cxn modelId="{BB83094D-B942-462B-9CF5-466A8D401571}" type="presParOf" srcId="{C5644116-A587-4F6A-B0FF-191A1363A22D}" destId="{A1E1E3D8-BEB2-46B1-939E-0AF95497BDE4}" srcOrd="7" destOrd="0" presId="urn:microsoft.com/office/officeart/2005/8/layout/vProcess5"/>
    <dgm:cxn modelId="{A97260B8-A030-4910-BA85-3248F810A811}" type="presParOf" srcId="{C5644116-A587-4F6A-B0FF-191A1363A22D}" destId="{6B87476E-57B0-4BA5-B931-7F96A1FB0B16}" srcOrd="8" destOrd="0" presId="urn:microsoft.com/office/officeart/2005/8/layout/vProcess5"/>
    <dgm:cxn modelId="{25A3F73A-0542-46B9-A624-1CD4F13ED3DF}" type="presParOf" srcId="{C5644116-A587-4F6A-B0FF-191A1363A22D}" destId="{95ECB779-1225-4E1B-8488-D80DD40EE090}" srcOrd="9" destOrd="0" presId="urn:microsoft.com/office/officeart/2005/8/layout/vProcess5"/>
    <dgm:cxn modelId="{673FBDA1-D0DE-4500-AF61-61B660842A63}" type="presParOf" srcId="{C5644116-A587-4F6A-B0FF-191A1363A22D}" destId="{345FB2D6-0E5E-4DAE-A38A-30BCC529722A}" srcOrd="10" destOrd="0" presId="urn:microsoft.com/office/officeart/2005/8/layout/vProcess5"/>
    <dgm:cxn modelId="{55BE3DA8-A367-47DA-B4A9-28F0BC05479D}" type="presParOf" srcId="{C5644116-A587-4F6A-B0FF-191A1363A22D}" destId="{BB439CD3-838C-405D-B8F9-0AF45574503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4465A4E-886A-8BF7-E4ED-51ADBCA583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29627" cy="498634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786F179-B137-1BA2-31C5-C557B72005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961" y="2"/>
            <a:ext cx="2929627" cy="498634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pPr>
              <a:defRPr/>
            </a:pPr>
            <a:fld id="{5526A75D-7F04-4FC6-A463-C54D2B378BBB}" type="datetimeFigureOut">
              <a:rPr lang="ru-RU"/>
              <a:pPr>
                <a:defRPr/>
              </a:pPr>
              <a:t>20.07.2023</a:t>
            </a:fld>
            <a:endParaRPr lang="x-none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E12756D6-1882-9113-A33C-7804EB722D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pPr lvl="0"/>
            <a:endParaRPr lang="x-none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C93E8169-EA00-07DD-4CD1-0AF9EC026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432" y="4784666"/>
            <a:ext cx="5408301" cy="3914437"/>
          </a:xfrm>
          <a:prstGeom prst="rect">
            <a:avLst/>
          </a:prstGeom>
        </p:spPr>
        <p:txBody>
          <a:bodyPr vert="horz" lIns="90855" tIns="45427" rIns="90855" bIns="4542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x-none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9DBE394-0F24-BA6D-3FBB-6995BD67DA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9443881"/>
            <a:ext cx="2929627" cy="498634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311D865-9778-C06F-AC8B-034FB97DE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961" y="9443881"/>
            <a:ext cx="2929627" cy="498634"/>
          </a:xfrm>
          <a:prstGeom prst="rect">
            <a:avLst/>
          </a:prstGeom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73F067-3DD6-4462-B968-B57FFDC84DA3}" type="slidenum">
              <a:rPr lang="x-none" altLang="ru-RU"/>
              <a:pPr>
                <a:defRPr/>
              </a:pPr>
              <a:t>‹#›</a:t>
            </a:fld>
            <a:endParaRPr lang="x-none" altLang="ru-RU"/>
          </a:p>
        </p:txBody>
      </p:sp>
    </p:spTree>
    <p:extLst>
      <p:ext uri="{BB962C8B-B14F-4D97-AF65-F5344CB8AC3E}">
        <p14:creationId xmlns:p14="http://schemas.microsoft.com/office/powerpoint/2010/main" val="1115101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40E87-2209-4891-8A7E-4A7CFA3B2BA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2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7788"/>
            <a:ext cx="6465888" cy="3636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3D9378-7657-4AD4-A667-485642A6C1FC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2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17488" y="1466850"/>
            <a:ext cx="7043738" cy="396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3D9378-7657-4AD4-A667-485642A6C1FC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2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17488" y="1466850"/>
            <a:ext cx="7043738" cy="396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3D9378-7657-4AD4-A667-485642A6C1FC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9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3D9378-7657-4AD4-A667-485642A6C1FC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5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1B6C6C-C58D-C43C-D621-7C2A0429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D4E4-4340-4887-8D6D-8EB110BD92B4}" type="datetime1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78BA2C-05E2-E438-A131-C9FD8BE4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B2B87F-63F3-022F-FEF7-7875F712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539C-7F70-4196-AA59-1A51AA669F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93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DA8A79-4748-256C-E0E5-AC8F2942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C73D-C009-4F32-9847-0FBB60C5567C}" type="datetime1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9DCC346-539D-4B22-81E9-6ED5FE45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E72333-B403-0B0C-B101-C85CC712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EE59-9447-4E13-BB2C-F63A7BE128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06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AC2B2ED-12ED-E192-3FC9-2D6278C1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1453-878C-47CE-BBB7-077725982CD6}" type="datetime1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2832AE-D0BA-7249-BFC9-951598F5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085606-22DF-44DB-A65D-9DC2CA78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F15E-AD75-4CFF-A961-77FC8201D2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85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 hidden="1">
            <a:extLst>
              <a:ext uri="{FF2B5EF4-FFF2-40B4-BE49-F238E27FC236}">
                <a16:creationId xmlns="" xmlns:a16="http://schemas.microsoft.com/office/drawing/2014/main" id="{08F35850-3898-EB87-E1F0-5F8E0C2354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2050" name="Объект 6" hidden="1">
                        <a:extLst>
                          <a:ext uri="{FF2B5EF4-FFF2-40B4-BE49-F238E27FC236}">
                            <a16:creationId xmlns="" xmlns:a16="http://schemas.microsoft.com/office/drawing/2014/main" id="{2E25C718-CAAB-89AD-F136-EB04250BC6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2B0340-5073-24CE-1B07-F7C5218059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1400" b="1">
                <a:solidFill>
                  <a:srgbClr val="FFFFFF"/>
                </a:solidFill>
              </a:rPr>
              <a:t>Министерство труда и</a:t>
            </a:r>
          </a:p>
          <a:p>
            <a:pPr>
              <a:defRPr/>
            </a:pPr>
            <a:r>
              <a:rPr lang="ru-RU" altLang="ru-RU" sz="1400" b="1">
                <a:solidFill>
                  <a:srgbClr val="FFFFFF"/>
                </a:solidFill>
              </a:rPr>
              <a:t>социальной защиты населения</a:t>
            </a:r>
          </a:p>
          <a:p>
            <a:pPr>
              <a:defRPr/>
            </a:pPr>
            <a:r>
              <a:rPr lang="ru-RU" altLang="ru-RU" sz="1400" b="1">
                <a:solidFill>
                  <a:srgbClr val="FFFFFF"/>
                </a:solidFill>
              </a:rPr>
              <a:t>Республики Казахстан</a:t>
            </a:r>
            <a:endParaRPr lang="en-US" altLang="ru-RU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638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BD4FFA-B171-4B2D-8CB4-48B6238C3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9640815-565B-4931-A73D-2FE5B5900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085203-0304-4CEF-80A8-FCE9AD803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13542A-78B1-4E1B-81CF-CA06CBA2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9235C1-DD3A-4F72-80DE-1169EB8C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3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1A7B2F-6B9F-440D-9B42-0F48DEF0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EDCD41-6609-4E31-B373-278F9D56C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56C5E0-30CF-4301-AFB4-87D515B5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E6EB01-75DD-4991-B4A8-F618E000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F8CA59-130A-4CC4-B774-826B6827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1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4AC6E1-C3AC-4357-A4FD-CA2C5318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64F519-7E7A-4861-B4A4-95FDB9480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071553-E4C2-440D-8CDD-764BD845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D0251D-C57B-4589-8D66-6DF839E1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C01522-840B-4527-A23D-18AF18E5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71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52D3EF-84A3-4AAD-B85C-EB39C03D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EC60C6-E3F4-4F79-94EB-DA36F365F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2F9607-7320-4F89-AA20-E02CE97FF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BA587B-F22E-4326-955D-10E1E0BB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EB3B28-B3F0-4EA3-BE84-9BF604DC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AD5B47C-7573-40C6-A8BA-97D18508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9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213463-7DC6-4BD3-B653-46923424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D32984-4FF4-47D9-A08C-75D5D0F40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297325D-148C-4087-B892-59D0F0275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B5ECD74-982B-4A3E-9B21-FD4EB3DAB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64EB6F8-D528-46F8-8DA6-464AFF34A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053B5F1-3E05-4826-B363-5A14ED50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0323EE2-2ACE-4885-81CB-129FE8F1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A4046B4-E8B8-4670-AA39-34B69834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67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0516B5-0ADF-4B92-9546-28F68DC0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53CC6F0-E4AD-4EEB-9A92-A79978A2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B5A1C47-29BE-40EF-8398-00D6AC58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F2A-07F3-4A38-A254-C2A3CEF7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96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5D11648-4836-43F0-B12C-B87DD70B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9A503C2-A5F3-44DD-8BEB-81ABA828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3566A0D-1C66-4037-8ECB-FFC99FE3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CFA2FD-839F-EF28-1F55-DC07C376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00CF-439C-41EC-8C1C-658D0E2C4C7B}" type="datetime1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E5AB08-F66E-E181-291A-6468F0DDE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9D39C0-58B4-1A28-D9E1-D430B59F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DF2A-8BD9-453C-8C94-FFF427476C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848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C5D4F9-C161-49B6-ACA5-E874B18F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5942C4-1C95-47D7-81C8-B8380AB23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574A79B-555F-4D5E-B3C0-667FE7AA6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3679A05-08C3-4598-BF7F-8E099801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EFAC5C1-DC6A-499A-BF47-24DAC81F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FB261FA-1A0B-4714-AF08-348EB5DC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58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B5DAF0-3216-4961-AA8F-DC9D3D24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FD027A9-4123-4825-92DA-7B92D0FDE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6E79FB2-E574-4C37-8E94-F00E6470F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07F4A79-2A88-4033-89B8-67594038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D746831-9893-415F-BE26-2CF0CE34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26B3B4E-C8EF-483A-A779-BB7AE0F0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12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E110C9-D02C-45F5-BD5E-E15F4CD2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6A1528F-4F18-47F0-B9BD-D810DAFE8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26C13D-C3CE-4F98-AB07-A05B6B51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E978A5-1487-49AD-A241-ABF72C8D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D5EFCB-0AA7-4B04-B9BA-F9BFE14B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42340C0-ED67-49B9-BDE0-324C56623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F903CD2-DF7F-4C83-8D89-2B0E31A6C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5E86C2-3C17-44AD-A9D9-FDBD1831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E030-762E-4D8B-A7A9-E0312157F48A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1FD597-F6B8-4D03-81CA-3A01C3D6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D9BFC7-6BF2-449A-93C7-013CA76C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8048-4F0C-45A2-B566-5DCB110C7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50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158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21DB4741-3CB5-4657-9834-82EEC9E66761}"/>
              </a:ext>
            </a:extLst>
          </p:cNvPr>
          <p:cNvSpPr/>
          <p:nvPr userDrawn="1"/>
        </p:nvSpPr>
        <p:spPr>
          <a:xfrm rot="10800000">
            <a:off x="11457544" y="-1"/>
            <a:ext cx="734457" cy="664228"/>
          </a:xfrm>
          <a:prstGeom prst="rtTriangle">
            <a:avLst/>
          </a:prstGeom>
          <a:solidFill>
            <a:srgbClr val="295E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1726280" y="74277"/>
            <a:ext cx="495099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20705">
              <a:defRPr/>
            </a:pPr>
            <a:fld id="{6A93956F-647A-44B9-8163-DDB447652883}" type="slidenum">
              <a:rPr lang="ru-RU" altLang="ru-RU" sz="1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defTabSz="920705">
                <a:defRPr/>
              </a:pPr>
              <a:t>‹#›</a:t>
            </a:fld>
            <a:endParaRPr lang="ru-RU" alt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Connector 284">
            <a:extLst>
              <a:ext uri="{FF2B5EF4-FFF2-40B4-BE49-F238E27FC236}">
                <a16:creationId xmlns="" xmlns:a16="http://schemas.microsoft.com/office/drawing/2014/main" id="{86F53329-7572-4F05-861B-42919DD9BAB0}"/>
              </a:ext>
            </a:extLst>
          </p:cNvPr>
          <p:cNvCxnSpPr/>
          <p:nvPr userDrawn="1"/>
        </p:nvCxnSpPr>
        <p:spPr>
          <a:xfrm>
            <a:off x="0" y="664248"/>
            <a:ext cx="1219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591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26F7BF-A573-79BB-397A-5E8EB2D7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F947-6519-4C3C-8A6A-DB720740816D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8357FC-6297-5377-B786-7B52A57A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E447B6-7FC2-A12E-B787-D95E822A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10E16-C979-48EC-BFCE-65F998E38C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57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4632FB-BEC5-E731-E664-20456272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7449-04D0-492B-8BC4-FFF461B761B9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9740CC-6476-0EBE-B005-2AED1C44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40E8BA-CD08-DD61-0AAC-7BE26BE1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4693D-CE93-4E76-8923-B505EA5AB2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463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C0A73A-3DA0-938E-00B4-5432D92F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50709-410E-4BC9-BB04-95263A012A60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C4D0A1-A120-7C17-AB3A-F3EFE828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2BA1EE-E43A-DD0A-6385-59659AF8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0D224-1BBA-49C7-B17E-76F2EF3311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855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4B295574-D069-D1CC-6FD7-1A502AD7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FCB49-C781-4690-9BE8-4F3EF59F3382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3E28C9DB-530A-AB61-36B2-B6DA41D23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0FB2E42F-4E0C-D361-4517-F57B95F4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E18B2-6300-4630-8235-1C0DCA5E31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48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2F3AC7-F71F-DA35-B765-2A894768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C38A-C94D-4BC5-9536-673E6CE1C912}" type="datetime1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468F09-0C42-6A78-103B-45D84594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422045-F21B-129F-0D30-49D5CF9C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8619-9B71-4170-8536-76463D59B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0923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F9FCEABB-FD68-82AE-F9D7-C6EE3EA9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E741-7B3D-4867-9F2E-BCB7FC9A83FC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BA25ACC3-3821-E78E-060C-0851D512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918C3EDB-AC53-D573-0DA5-8F46B981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6E7C2-7A0F-48A1-826B-FE0EBCE7AE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424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99EBE076-FF41-AF8E-8509-FAA41C8D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64E3B-F7CB-41EF-81B5-FB6788AB7F74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90806080-BD5D-F8A5-E46B-76ED01D8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3B2339F0-8700-E8F6-DD33-510230E7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8D546-6DC3-4940-99BD-23376A0E17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4207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82F84D51-5E37-20B2-E8FF-0DCA45A5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4A3A-C352-41C9-9A5B-417E969F2F84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12D2E601-109C-1A7E-4B8A-01DD1D5F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6043130E-9523-E8B6-8A3F-712836FE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E2A1D-6C50-443D-8F2F-A3CC82D568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432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61E3B6AD-8C70-4BC4-A0E6-C24ABAFB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7CFE-8FBC-4F81-9EFD-EBC2A578913A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1643DAE0-B74A-9C29-703F-2915E53D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EAE5F391-0E1A-B834-B995-CD92ED8F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7FC7D-132A-4E92-B328-AC13AC27DF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124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36AF435B-4974-47CA-EB80-B697C4497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2A41-911A-4B17-AA4E-4DEF61CB81DA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48012DFE-D71E-0A05-B151-5E4883E3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212C8FDD-80C1-6213-E9AB-8292A9A1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8665-BB42-4715-9D5B-6F6AC7263F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637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CCD76B-9110-8B15-E671-A9C94BB8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EC7A-D92B-4B0E-8D06-937D9F85696F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D0AA72-AA6E-552A-7085-BAD8193C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82E320-E28D-144C-3953-5D7FFE0C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8A831-5642-4AF4-A80F-D20DCE4FB4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716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24E3DE-ACBD-E8C1-8C4B-B352673A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5889-41CE-4377-BE28-F26B0686F5DB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E35B7-4F76-5B69-96A8-4A1DBDAA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5DEECD-221F-2BC3-330D-C59A9373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4F568-DF5A-4865-9DAA-4D310E15E1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51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3B062AFB-790F-7ED5-C6E5-B1DF36C5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4425-E554-4913-8A45-49A82C576DBF}" type="datetime1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8979DA35-D7BA-828F-0EF9-65284A95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7F10A5B-3FEF-5388-10A0-F58CD9B4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3372-04EF-4582-B84F-FF923902A9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65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B73FAAF9-CCF1-8A46-CAE0-42FB16F2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EBE1-748D-4118-98B5-097979911D60}" type="datetime1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969A089D-D5C1-039E-5551-C81D5502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F58F25E1-D62A-3AF4-32CB-3B1C5C5E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BD5E-6522-4A0E-B1A0-EDE5081FD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97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2D008DCD-8313-A378-B108-F13E76E9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215B-5897-4712-87A2-F298150AB9D9}" type="datetime1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CD61814E-9B19-84AE-A326-25B890C0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74F1B36D-5DB9-BD56-5650-4641E4F8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9003-79C3-4F6F-ACA6-E28906D51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57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93825EE6-7509-23FF-0458-60A07274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BA92-5750-488B-BD11-2C820E336C2C}" type="datetime1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F8A4CDC6-77B9-C0D7-2175-62698C063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93DB616D-F146-4820-4A5E-216297DB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0DA86-CB47-4D89-BB70-F1253B8DB5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18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A7EBF45C-CDAA-BB0B-1ECD-4ECED292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3979-A02C-40B0-8615-929E5F923D54}" type="datetime1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25FB8058-242F-C412-E530-939ED7BA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5A7E5D08-27B5-DF96-6015-3F869996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BA134-E339-4831-9561-D6237D23CE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69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352A0E48-CDC2-EF9E-0E65-93E5AAE2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06674-55A2-46A9-99B1-BCC8AE34BD02}" type="datetime1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1CC8ED27-0DFA-7F70-ED4E-D27D0031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B8A32F33-3374-C0DA-09BC-ACD7CCCC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D076-5366-4A7B-A9F9-20B6553BB5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19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C5B12651-C2CA-470B-4672-748BDBFC0B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9AE11B5F-91E5-AC2F-7C66-2CAE195FF7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7C4FF6-571A-B68E-AA29-4810F58D1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4C0049-1DA3-4621-81E5-4933E008AA23}" type="datetime1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74CA2C-F633-918A-6063-721742083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AF3528-FF7B-493D-59E3-9F1561D62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D9E689-6A79-4DE0-B70E-10AEC38B96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9AC378-2DA0-48CB-9329-D2E8A2C0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07D663-B626-435E-A2E1-02C5EA719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A4FF810-0A7C-43A5-9D79-B7ADFFEAF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7E030-762E-4D8B-A7A9-E0312157F48A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E0C46B-D494-41AF-86AE-CEA898E46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CAC467E-AE53-441F-8BBC-C33C5D2EE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78048-4F0C-45A2-B566-5DCB110C7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352EC36E-C939-039D-B644-05BBB46AD1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BAFDC2E3-AEF5-FA59-A948-6599F979A6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46BB4E-4EE2-A2E7-059F-E0F3BD30C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6570151-A257-44C6-88BE-2C20956D4CF9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00A2B7-0443-D4BE-E6E9-23B70F587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5FF47A-BBC1-1CB7-F4AE-92E738B26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8CB62D3-CB03-4997-BD3B-A85EBDA620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26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7.svg"/><Relationship Id="rId26" Type="http://schemas.openxmlformats.org/officeDocument/2006/relationships/image" Target="../media/image55.svg"/><Relationship Id="rId39" Type="http://schemas.openxmlformats.org/officeDocument/2006/relationships/image" Target="../media/image31.png"/><Relationship Id="rId21" Type="http://schemas.openxmlformats.org/officeDocument/2006/relationships/image" Target="../media/image22.png"/><Relationship Id="rId34" Type="http://schemas.openxmlformats.org/officeDocument/2006/relationships/image" Target="../media/image63.svg"/><Relationship Id="rId42" Type="http://schemas.openxmlformats.org/officeDocument/2006/relationships/image" Target="../media/image69.svg"/><Relationship Id="rId47" Type="http://schemas.openxmlformats.org/officeDocument/2006/relationships/image" Target="../media/image35.png"/><Relationship Id="rId50" Type="http://schemas.openxmlformats.org/officeDocument/2006/relationships/image" Target="../media/image77.svg"/><Relationship Id="rId55" Type="http://schemas.openxmlformats.org/officeDocument/2006/relationships/image" Target="../media/image39.png"/><Relationship Id="rId6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6" Type="http://schemas.openxmlformats.org/officeDocument/2006/relationships/image" Target="../media/image45.svg"/><Relationship Id="rId29" Type="http://schemas.openxmlformats.org/officeDocument/2006/relationships/image" Target="../media/image26.png"/><Relationship Id="rId11" Type="http://schemas.openxmlformats.org/officeDocument/2006/relationships/image" Target="../media/image18.png"/><Relationship Id="rId24" Type="http://schemas.openxmlformats.org/officeDocument/2006/relationships/image" Target="../media/image53.svg"/><Relationship Id="rId32" Type="http://schemas.openxmlformats.org/officeDocument/2006/relationships/image" Target="../media/image61.svg"/><Relationship Id="rId37" Type="http://schemas.openxmlformats.org/officeDocument/2006/relationships/image" Target="../media/image30.png"/><Relationship Id="rId40" Type="http://schemas.openxmlformats.org/officeDocument/2006/relationships/image" Target="../media/image67.svg"/><Relationship Id="rId45" Type="http://schemas.openxmlformats.org/officeDocument/2006/relationships/image" Target="../media/image34.png"/><Relationship Id="rId53" Type="http://schemas.openxmlformats.org/officeDocument/2006/relationships/image" Target="../media/image38.png"/><Relationship Id="rId58" Type="http://schemas.openxmlformats.org/officeDocument/2006/relationships/image" Target="../media/image42.png"/><Relationship Id="rId5" Type="http://schemas.openxmlformats.org/officeDocument/2006/relationships/image" Target="../media/image15.png"/><Relationship Id="rId61" Type="http://schemas.openxmlformats.org/officeDocument/2006/relationships/image" Target="../media/image44.png"/><Relationship Id="rId19" Type="http://schemas.openxmlformats.org/officeDocument/2006/relationships/image" Target="../media/image21.png"/><Relationship Id="rId4" Type="http://schemas.openxmlformats.org/officeDocument/2006/relationships/image" Target="../media/image35.svg"/><Relationship Id="rId9" Type="http://schemas.openxmlformats.org/officeDocument/2006/relationships/image" Target="../media/image17.png"/><Relationship Id="rId14" Type="http://schemas.openxmlformats.org/officeDocument/2006/relationships/image" Target="../media/image43.svg"/><Relationship Id="rId22" Type="http://schemas.openxmlformats.org/officeDocument/2006/relationships/image" Target="../media/image51.svg"/><Relationship Id="rId27" Type="http://schemas.openxmlformats.org/officeDocument/2006/relationships/image" Target="../media/image25.png"/><Relationship Id="rId30" Type="http://schemas.openxmlformats.org/officeDocument/2006/relationships/image" Target="../media/image59.svg"/><Relationship Id="rId35" Type="http://schemas.openxmlformats.org/officeDocument/2006/relationships/image" Target="../media/image29.png"/><Relationship Id="rId43" Type="http://schemas.openxmlformats.org/officeDocument/2006/relationships/image" Target="../media/image33.png"/><Relationship Id="rId48" Type="http://schemas.openxmlformats.org/officeDocument/2006/relationships/image" Target="../media/image75.svg"/><Relationship Id="rId56" Type="http://schemas.openxmlformats.org/officeDocument/2006/relationships/image" Target="../media/image83.svg"/><Relationship Id="rId8" Type="http://schemas.openxmlformats.org/officeDocument/2006/relationships/image" Target="../media/image39.svg"/><Relationship Id="rId51" Type="http://schemas.openxmlformats.org/officeDocument/2006/relationships/image" Target="../media/image37.png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38" Type="http://schemas.openxmlformats.org/officeDocument/2006/relationships/image" Target="../media/image65.svg"/><Relationship Id="rId46" Type="http://schemas.openxmlformats.org/officeDocument/2006/relationships/image" Target="../media/image73.svg"/><Relationship Id="rId59" Type="http://schemas.openxmlformats.org/officeDocument/2006/relationships/image" Target="../media/image43.png"/><Relationship Id="rId20" Type="http://schemas.openxmlformats.org/officeDocument/2006/relationships/image" Target="../media/image49.svg"/><Relationship Id="rId41" Type="http://schemas.openxmlformats.org/officeDocument/2006/relationships/image" Target="../media/image32.png"/><Relationship Id="rId54" Type="http://schemas.openxmlformats.org/officeDocument/2006/relationships/image" Target="../media/image81.svg"/><Relationship Id="rId62" Type="http://schemas.openxmlformats.org/officeDocument/2006/relationships/image" Target="../media/image4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sv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image" Target="../media/image57.svg"/><Relationship Id="rId36" Type="http://schemas.openxmlformats.org/officeDocument/2006/relationships/image" Target="../media/image6.svg"/><Relationship Id="rId49" Type="http://schemas.openxmlformats.org/officeDocument/2006/relationships/image" Target="../media/image36.png"/><Relationship Id="rId57" Type="http://schemas.openxmlformats.org/officeDocument/2006/relationships/image" Target="../media/image41.png"/><Relationship Id="rId10" Type="http://schemas.openxmlformats.org/officeDocument/2006/relationships/image" Target="../media/image41.svg"/><Relationship Id="rId31" Type="http://schemas.openxmlformats.org/officeDocument/2006/relationships/image" Target="../media/image27.png"/><Relationship Id="rId44" Type="http://schemas.openxmlformats.org/officeDocument/2006/relationships/image" Target="../media/image71.svg"/><Relationship Id="rId52" Type="http://schemas.openxmlformats.org/officeDocument/2006/relationships/image" Target="../media/image79.svg"/><Relationship Id="rId60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Объект 5" hidden="1">
            <a:extLst>
              <a:ext uri="{FF2B5EF4-FFF2-40B4-BE49-F238E27FC236}">
                <a16:creationId xmlns="" xmlns:a16="http://schemas.microsoft.com/office/drawing/2014/main" id="{1FE90555-94BF-27CF-B5A0-088686EA48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Объект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2E77713E-4817-9FD8-3EE6-6869E5AB7FDD}"/>
              </a:ext>
            </a:extLst>
          </p:cNvPr>
          <p:cNvCxnSpPr/>
          <p:nvPr/>
        </p:nvCxnSpPr>
        <p:spPr>
          <a:xfrm flipV="1">
            <a:off x="667039" y="3686561"/>
            <a:ext cx="921600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3C6087F-5B77-E319-29E0-7EBF2D14A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96" y="2613921"/>
            <a:ext cx="105725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СРЕДСТВ ИНДИВИДУАЛЬНОЙ ЗАЩИТЫ ПО СТЕПЕНИ ПРОФЕССИОНАЛЬНОГО РИСКА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093721"/>
            <a:ext cx="12192000" cy="123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19138"/>
            <a:r>
              <a:rPr lang="ru-RU" b="1" dirty="0"/>
              <a:t>2023 июль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1" y="469384"/>
            <a:ext cx="592139" cy="6806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5600" y="617296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 офис по разработке Концепции безопасного труда</a:t>
            </a:r>
            <a:endParaRPr lang="ru-RU" altLang="ru-RU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0"/>
          <p:cNvSpPr txBox="1">
            <a:spLocks noChangeArrowheads="1"/>
          </p:cNvSpPr>
          <p:nvPr/>
        </p:nvSpPr>
        <p:spPr bwMode="auto">
          <a:xfrm>
            <a:off x="11877675" y="74374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000">
                <a:solidFill>
                  <a:srgbClr val="000000"/>
                </a:solidFill>
                <a:latin typeface="Arial Narrow" panose="020B0606020202030204" pitchFamily="34" charset="0"/>
              </a:rPr>
              <a:t>14</a:t>
            </a:r>
            <a:endParaRPr lang="ru-RU" altLang="ru-RU" sz="10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11411841" y="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alt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34"/>
          <p:cNvGrpSpPr>
            <a:grpSpLocks/>
          </p:cNvGrpSpPr>
          <p:nvPr/>
        </p:nvGrpSpPr>
        <p:grpSpPr bwMode="auto">
          <a:xfrm>
            <a:off x="13161" y="675346"/>
            <a:ext cx="12192000" cy="46037"/>
            <a:chOff x="0" y="661986"/>
            <a:chExt cx="12192000" cy="4572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661986"/>
              <a:ext cx="10263187" cy="45720"/>
            </a:xfrm>
            <a:prstGeom prst="rect">
              <a:avLst/>
            </a:prstGeom>
            <a:solidFill>
              <a:srgbClr val="3E2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863262" y="661986"/>
              <a:ext cx="1328738" cy="45720"/>
            </a:xfrm>
            <a:prstGeom prst="rect">
              <a:avLst/>
            </a:prstGeom>
            <a:solidFill>
              <a:srgbClr val="737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22">
            <a:extLst>
              <a:ext uri="{FF2B5EF4-FFF2-40B4-BE49-F238E27FC236}">
                <a16:creationId xmlns="" xmlns:a16="http://schemas.microsoft.com/office/drawing/2014/main" id="{1F55EADD-8A59-C63B-2307-A6C92F4C9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" y="48154"/>
            <a:ext cx="107188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  <a:defRPr/>
            </a:pPr>
            <a:r>
              <a:rPr lang="ru-RU" sz="1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itchFamily="34" charset="0"/>
              </a:rPr>
              <a:t>ПРАВИЛА ОБЕСПЕЧЕНИЯ РАБОТНИКОВ СПЕЦИАЛЬНОЙ ОДЕЖДОЙ И ДРУГИМИ СРЕДСТВАМИ ИНДИВИДУАЛЬНОЙ ЗАЩИТЫ ЗА СЧЕТ СРЕДСТВ РАБОТОДАТЕЛЯ</a:t>
            </a:r>
            <a:endParaRPr lang="ru-RU" sz="18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682" y="1048293"/>
            <a:ext cx="4021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66666"/>
                </a:solidFill>
                <a:latin typeface="Arial" panose="020B0604020202020204" pitchFamily="34" charset="0"/>
              </a:rPr>
              <a:t>Приказ Министра здравоохранения и социального развития Республики Казахстан от 28 декабря 2015 года № 1054.</a:t>
            </a:r>
          </a:p>
          <a:p>
            <a:endParaRPr lang="ru-RU" sz="1400" dirty="0" smtClean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r>
              <a:rPr lang="ru-RU" sz="1400" dirty="0">
                <a:solidFill>
                  <a:srgbClr val="444444"/>
                </a:solidFill>
                <a:latin typeface="customFont"/>
              </a:rPr>
              <a:t>Об утверждении </a:t>
            </a:r>
            <a:r>
              <a:rPr lang="ru-RU" sz="1400" dirty="0">
                <a:solidFill>
                  <a:srgbClr val="FF0000"/>
                </a:solidFill>
                <a:latin typeface="customFont"/>
              </a:rPr>
              <a:t>Правил выдачи работникам</a:t>
            </a:r>
            <a:r>
              <a:rPr lang="ru-RU" sz="1400" dirty="0">
                <a:solidFill>
                  <a:srgbClr val="444444"/>
                </a:solidFill>
                <a:latin typeface="customFont"/>
              </a:rPr>
              <a:t> молока или равноценных пищевых продуктов и (или) специализированных продуктов для диетического (лечебного и профилактического) питания, </a:t>
            </a:r>
            <a:r>
              <a:rPr lang="ru-RU" sz="1400" dirty="0">
                <a:solidFill>
                  <a:srgbClr val="FF0000"/>
                </a:solidFill>
                <a:latin typeface="customFont"/>
              </a:rPr>
              <a:t>специальной одежды и других средств индивидуальной защиты, </a:t>
            </a:r>
            <a:r>
              <a:rPr lang="ru-RU" sz="1400" dirty="0">
                <a:solidFill>
                  <a:srgbClr val="444444"/>
                </a:solidFill>
                <a:latin typeface="customFont"/>
              </a:rPr>
              <a:t>обеспечения их средствами коллективной защиты, санитарно-бытовыми помещениями и устройствами за счет средств работодателя</a:t>
            </a:r>
            <a:endParaRPr lang="ru-RU" sz="1400" dirty="0">
              <a:solidFill>
                <a:srgbClr val="444444"/>
              </a:solidFill>
              <a:latin typeface="customFont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265956" y="1105257"/>
            <a:ext cx="1195754" cy="1031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Прямоугольник 11"/>
          <p:cNvSpPr/>
          <p:nvPr/>
        </p:nvSpPr>
        <p:spPr>
          <a:xfrm>
            <a:off x="6745262" y="1100658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C4388"/>
                </a:solidFill>
              </a:rPr>
              <a:t>ПРАВИЛА ОБЕСПЕЧЕНИЯ РАБОТНИКОВ СПЕЦИАЛЬНОЙ ОДЕЖДОЙ И ДРУГИМИ СРЕДСТВАМИ ИНДИВИДУАЛЬНОЙ ЗАЩИТЫ ЗА СЧЕТ СРЕДСТВ РАБОТОДАТЕЛЯ</a:t>
            </a:r>
            <a:endParaRPr lang="ru-RU" sz="1400" b="1" dirty="0">
              <a:solidFill>
                <a:srgbClr val="3C4388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6257649" y="2477925"/>
            <a:ext cx="1195754" cy="103163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" name="Прямоугольник 27"/>
          <p:cNvSpPr/>
          <p:nvPr/>
        </p:nvSpPr>
        <p:spPr>
          <a:xfrm>
            <a:off x="7768820" y="2353696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C4388"/>
                </a:solidFill>
              </a:rPr>
              <a:t>ПРАВИЛА ОБЕСПЕЧЕНИЯ РАБОТНИКОВ СПЕЦИАЛЬНОЙ ОДЕЖДОЙ И ДРУГИМИ СРЕДСТВАМИ ИНДИВИДУАЛЬНОЙ,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i="1" dirty="0">
                <a:solidFill>
                  <a:srgbClr val="0070C0"/>
                </a:solidFill>
              </a:rPr>
              <a:t>КОЛЛЕКТИВНОЙ ЗАЩИТЫ И САНИТАРНО-БЫТОВЫМИ ПОМЕЩЕНИЯМИ И УСТРОЙСТВАМИ </a:t>
            </a:r>
            <a:r>
              <a:rPr lang="ru-RU" sz="1400" dirty="0">
                <a:solidFill>
                  <a:srgbClr val="3C4388"/>
                </a:solidFill>
              </a:rPr>
              <a:t>ЗА СЧЕТ СРЕДСТВ РАБОТОДАТЕЛЯ</a:t>
            </a:r>
            <a:endParaRPr lang="ru-RU" sz="1400" dirty="0">
              <a:solidFill>
                <a:srgbClr val="3C438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186" y="6418688"/>
            <a:ext cx="1202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/>
                </a:solidFill>
              </a:rPr>
              <a:t>* </a:t>
            </a:r>
            <a:r>
              <a:rPr lang="ru-RU" i="1" dirty="0" smtClean="0">
                <a:solidFill>
                  <a:schemeClr val="accent5"/>
                </a:solidFill>
              </a:rPr>
              <a:t> </a:t>
            </a:r>
            <a:r>
              <a:rPr lang="ru-RU" i="1" dirty="0">
                <a:solidFill>
                  <a:schemeClr val="accent5"/>
                </a:solidFill>
              </a:rPr>
              <a:t>Потребуется внесение изменений и дополнений в статью 16 Трудового Кодекса в части компетенций МТСЗН РК</a:t>
            </a:r>
            <a:endParaRPr lang="ru-RU" i="1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970" y="5136061"/>
            <a:ext cx="11336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customFont"/>
              </a:rPr>
              <a:t>Правила определяют порядок обеспечения средствами индивидуальной защиты работников, занятых на работах, осуществляемых в условиях воздействия вредных и (или) опасных производственных факторов, </a:t>
            </a:r>
            <a:r>
              <a:rPr lang="ru-RU" dirty="0">
                <a:solidFill>
                  <a:srgbClr val="3C4388"/>
                </a:solidFill>
                <a:latin typeface="customFont"/>
              </a:rPr>
              <a:t>профессиональных рисков, а также на работах, связанных с производственным загрязнением</a:t>
            </a:r>
            <a:r>
              <a:rPr lang="ru-RU" dirty="0">
                <a:solidFill>
                  <a:srgbClr val="444444"/>
                </a:solidFill>
                <a:latin typeface="customFont"/>
              </a:rPr>
              <a:t> независимо от вида деятельности, формы собственности и размерности организации</a:t>
            </a:r>
            <a:endParaRPr lang="ru-RU" dirty="0">
              <a:solidFill>
                <a:srgbClr val="444444"/>
              </a:solidFill>
              <a:latin typeface="customFon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257649" y="3593905"/>
            <a:ext cx="1195754" cy="103163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Прямоугольник 15"/>
          <p:cNvSpPr/>
          <p:nvPr/>
        </p:nvSpPr>
        <p:spPr>
          <a:xfrm>
            <a:off x="7789405" y="3509555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C4388"/>
                </a:solidFill>
              </a:rPr>
              <a:t>ПРАВИЛА ОБЕСПЕЧЕНИЯ РАБОТНИКОВ  МОЛОКОМ ИЛИ РАВНОЦЕННЫМИ ПИЩЕВЫМИ ПРОДУКТАМИ И (ИЛИ) СПЕЦИАЛИЗИРОВАННЫМИ ПРОДУКТАМИ ДЛЯ ДИЕТИЧЕСКОГО (ЛЕЧЕБНОГО И ПРОФИЛАКТИЧЕСКОГО) ПИТАНИЯ ЗА СЧЕТ СРЕДСТВ РАБОТОДАТЕЛЯ</a:t>
            </a:r>
            <a:endParaRPr lang="ru-RU" sz="1400" dirty="0">
              <a:solidFill>
                <a:srgbClr val="3C4388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158154" y="2353696"/>
            <a:ext cx="67195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4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1" y="675346"/>
            <a:ext cx="8730301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ru-RU" sz="2000" dirty="0">
              <a:solidFill>
                <a:srgbClr val="3C4388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ОСНОВНЫЕ ПОЛОЖЕНИЯ</a:t>
            </a:r>
            <a:r>
              <a:rPr lang="ru-RU" sz="2000" dirty="0">
                <a:solidFill>
                  <a:srgbClr val="3C4388"/>
                </a:solidFill>
              </a:rPr>
              <a:t>, </a:t>
            </a:r>
            <a:r>
              <a:rPr lang="ru-RU" sz="2000" dirty="0"/>
              <a:t>включая основные понятия, используемые в Правилах; 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ПОРЯДОК ВЫБОРА</a:t>
            </a:r>
            <a:r>
              <a:rPr lang="ru-RU" sz="2000" dirty="0"/>
              <a:t>, включая определение потребности в  СИЗ с  соответствующими качественными и защитными характеристиками, а также сроками носки (эксплуатации) для каждого рабочего места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ПОРЯДОК ОБЕСПЕЧЕНИЯ СИЗ</a:t>
            </a:r>
            <a:r>
              <a:rPr lang="ru-RU" sz="2000" dirty="0"/>
              <a:t>, включая порядок эксплуатации, ремонта, ухода и хранения специальной одежды и других средств индивидуальной защиты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ПРИЛОЖЕНИЯ: </a:t>
            </a:r>
          </a:p>
          <a:p>
            <a:pPr>
              <a:spcBef>
                <a:spcPts val="600"/>
              </a:spcBef>
            </a:pPr>
            <a:r>
              <a:rPr lang="ru-RU" dirty="0"/>
              <a:t>1) Перечень СИЗ с указанием вредных факторов и рисков их возникновения, наименований СИЗ и сроков их носки (эксплуатации); </a:t>
            </a:r>
          </a:p>
          <a:p>
            <a:pPr>
              <a:spcBef>
                <a:spcPts val="600"/>
              </a:spcBef>
            </a:pPr>
            <a:r>
              <a:rPr lang="ru-RU" dirty="0"/>
              <a:t>2) Форма для оформления норм обеспечения СИЗ, утверждаемых работодателем по согласованию с Производственным советом или иным коллегиальным органом с включением представителей работников; </a:t>
            </a:r>
          </a:p>
          <a:p>
            <a:pPr>
              <a:spcBef>
                <a:spcPts val="600"/>
              </a:spcBef>
            </a:pPr>
            <a:r>
              <a:rPr lang="ru-RU" dirty="0"/>
              <a:t>3) Форма карточки учета выдачи СИЗ, с рекомендацией к автоматизации данного процесса.</a:t>
            </a:r>
            <a:endParaRPr lang="ru-RU" sz="1600" dirty="0"/>
          </a:p>
        </p:txBody>
      </p:sp>
      <p:sp>
        <p:nvSpPr>
          <p:cNvPr id="3" name="TextBox 33"/>
          <p:cNvSpPr txBox="1">
            <a:spLocks noChangeArrowheads="1"/>
          </p:cNvSpPr>
          <p:nvPr/>
        </p:nvSpPr>
        <p:spPr bwMode="auto">
          <a:xfrm>
            <a:off x="11411841" y="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13161" y="675346"/>
            <a:ext cx="12192000" cy="46037"/>
            <a:chOff x="0" y="661986"/>
            <a:chExt cx="12192000" cy="457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61986"/>
              <a:ext cx="10263187" cy="45720"/>
            </a:xfrm>
            <a:prstGeom prst="rect">
              <a:avLst/>
            </a:prstGeom>
            <a:solidFill>
              <a:srgbClr val="3E2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863262" y="661986"/>
              <a:ext cx="1328738" cy="45720"/>
            </a:xfrm>
            <a:prstGeom prst="rect">
              <a:avLst/>
            </a:prstGeom>
            <a:solidFill>
              <a:srgbClr val="737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768862" y="944543"/>
            <a:ext cx="3423138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C4388"/>
                </a:solidFill>
              </a:rPr>
              <a:t>Перечень СИЗ </a:t>
            </a:r>
            <a:r>
              <a:rPr lang="ru-RU" sz="1200" dirty="0"/>
              <a:t>- список средств индивидуальной защиты, отвечающих требованиям национальных и международных стандартов, норм, а также степени профессионального риска в зависимости от вредных производственных факторов с указанием сроков носки (эксплуатации)</a:t>
            </a:r>
          </a:p>
          <a:p>
            <a:pPr lvl="0"/>
            <a:r>
              <a:rPr lang="ru-RU" sz="1200" b="1" dirty="0">
                <a:solidFill>
                  <a:srgbClr val="3C4388"/>
                </a:solidFill>
              </a:rPr>
              <a:t>Нормы выдачи СИЗ </a:t>
            </a:r>
            <a:r>
              <a:rPr lang="ru-RU" sz="1200" dirty="0"/>
              <a:t>- нормы выдачи специальной одежды и других средств индивидуальной защиты работникам организаций различных видов экономической деятельности, утвержденные отраслевым уполномоченным органом;</a:t>
            </a:r>
          </a:p>
          <a:p>
            <a:pPr lvl="0"/>
            <a:r>
              <a:rPr lang="ru-RU" sz="1200" b="1" dirty="0">
                <a:solidFill>
                  <a:srgbClr val="3C4388"/>
                </a:solidFill>
              </a:rPr>
              <a:t>Производственный совет </a:t>
            </a:r>
            <a:r>
              <a:rPr lang="ru-RU" sz="1200" dirty="0"/>
              <a:t>– коллегиальный орган, создаваемый по инициативе работодателя и (или) работников либо их представителей, который организует совместные действия работодателя и работников по обеспечению требований безопасности и охраны труда, предупреждению производственного травматизма и профессиональных заболеваний;</a:t>
            </a:r>
          </a:p>
          <a:p>
            <a:pPr lvl="0"/>
            <a:r>
              <a:rPr lang="ru-RU" sz="1200" b="1" dirty="0">
                <a:solidFill>
                  <a:srgbClr val="3C4388"/>
                </a:solidFill>
              </a:rPr>
              <a:t>Локальные нормы СИЗ </a:t>
            </a:r>
            <a:r>
              <a:rPr lang="ru-RU" sz="1200" dirty="0"/>
              <a:t>– нормы выдачи специальной одежды и других средств индивидуальной защиты работникам организаций для каждого рабочего места, утверждаемые актом работодателя.</a:t>
            </a:r>
            <a:endParaRPr lang="ru-RU" sz="1400" dirty="0"/>
          </a:p>
        </p:txBody>
      </p:sp>
      <p:sp>
        <p:nvSpPr>
          <p:cNvPr id="10" name="TextBox 22">
            <a:extLst>
              <a:ext uri="{FF2B5EF4-FFF2-40B4-BE49-F238E27FC236}">
                <a16:creationId xmlns="" xmlns:a16="http://schemas.microsoft.com/office/drawing/2014/main" id="{1F55EADD-8A59-C63B-2307-A6C92F4C9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" y="-993"/>
            <a:ext cx="107188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  <a:defRPr/>
            </a:pPr>
            <a:r>
              <a:rPr lang="ru-RU" sz="1800" spc="-1" dirty="0">
                <a:solidFill>
                  <a:srgbClr val="3C4388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itchFamily="34" charset="0"/>
              </a:rPr>
              <a:t>ПРАВИЛА ОБЕСПЕЧЕНИЯ РАБОТНИКОВ СПЕЦИАЛЬНОЙ ОДЕЖДОЙ И ДРУГИМИ СРЕДСТВАМИ ИНДИВИДУАЛЬНОЙ ЗАЩИТЫ ЗА СЧЕТ СРЕДСТВ РАБОТОДАТЕЛЯ</a:t>
            </a:r>
            <a:endParaRPr lang="ru-RU" sz="1800" spc="-1" dirty="0">
              <a:solidFill>
                <a:srgbClr val="3C4388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215" y="1451032"/>
            <a:ext cx="1133926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3C4388"/>
              </a:buClr>
              <a:buSzPct val="104000"/>
              <a:buFont typeface="+mj-lt"/>
              <a:buAutoNum type="arabicPeriod"/>
            </a:pPr>
            <a:r>
              <a:rPr lang="ru-RU" dirty="0"/>
              <a:t>Изложен новый механизм определения потребности, основанный </a:t>
            </a:r>
            <a:r>
              <a:rPr lang="ru-RU" b="1" dirty="0">
                <a:solidFill>
                  <a:srgbClr val="3C4388"/>
                </a:solidFill>
              </a:rPr>
              <a:t>на результатах оценки профессиональных рисков </a:t>
            </a:r>
            <a:r>
              <a:rPr lang="ru-RU" dirty="0"/>
              <a:t>и представляющий возможность работодателю самостоятельно, </a:t>
            </a:r>
            <a:r>
              <a:rPr lang="ru-RU" b="1" dirty="0">
                <a:solidFill>
                  <a:srgbClr val="3C4388"/>
                </a:solidFill>
              </a:rPr>
              <a:t>с обязательным учетом мнения представителей работников</a:t>
            </a:r>
            <a:r>
              <a:rPr lang="ru-RU" dirty="0"/>
              <a:t>, составлять и утверждать локальные нормы СИЗ. </a:t>
            </a:r>
          </a:p>
          <a:p>
            <a:pPr marL="342900" indent="-342900">
              <a:spcBef>
                <a:spcPts val="600"/>
              </a:spcBef>
              <a:buClr>
                <a:srgbClr val="3C4388"/>
              </a:buClr>
              <a:buSzPct val="104000"/>
              <a:buFont typeface="+mj-lt"/>
              <a:buAutoNum type="arabicPeriod"/>
            </a:pPr>
            <a:r>
              <a:rPr lang="ru-RU" dirty="0"/>
              <a:t>Описано использование результатов выявления </a:t>
            </a:r>
            <a:r>
              <a:rPr lang="ru-RU" b="1" dirty="0">
                <a:solidFill>
                  <a:srgbClr val="3C4388"/>
                </a:solidFill>
              </a:rPr>
              <a:t>вредных факторов и рисков</a:t>
            </a:r>
            <a:r>
              <a:rPr lang="ru-RU" b="1" dirty="0"/>
              <a:t> </a:t>
            </a:r>
            <a:r>
              <a:rPr lang="ru-RU" dirty="0"/>
              <a:t>в зависимости от степени их воздействия </a:t>
            </a:r>
            <a:r>
              <a:rPr lang="ru-RU" b="1" dirty="0">
                <a:solidFill>
                  <a:srgbClr val="3C4388"/>
                </a:solidFill>
              </a:rPr>
              <a:t>для формирования комплекта СИЗ</a:t>
            </a:r>
          </a:p>
          <a:p>
            <a:pPr marL="342900" indent="-342900">
              <a:spcBef>
                <a:spcPts val="600"/>
              </a:spcBef>
              <a:buClr>
                <a:srgbClr val="3C4388"/>
              </a:buClr>
              <a:buSzPct val="104000"/>
              <a:buFont typeface="+mj-lt"/>
              <a:buAutoNum type="arabicPeriod"/>
            </a:pPr>
            <a:r>
              <a:rPr lang="ru-RU" dirty="0"/>
              <a:t>Действующие нормы выдачи СИЗ применяются </a:t>
            </a:r>
            <a:r>
              <a:rPr lang="ru-RU" b="1" dirty="0">
                <a:solidFill>
                  <a:srgbClr val="3C4388"/>
                </a:solidFill>
              </a:rPr>
              <a:t>для выбора дополнительных СИЗ</a:t>
            </a:r>
            <a:r>
              <a:rPr lang="ru-RU" dirty="0"/>
              <a:t>, которые необходимы, но не учтены из-за различных причин, включая некачественную оценку профессиональных рисков. </a:t>
            </a:r>
          </a:p>
          <a:p>
            <a:pPr marL="342900" indent="-342900">
              <a:spcBef>
                <a:spcPts val="600"/>
              </a:spcBef>
              <a:buClr>
                <a:srgbClr val="3C4388"/>
              </a:buClr>
              <a:buSzPct val="104000"/>
              <a:buFont typeface="+mj-lt"/>
              <a:buAutoNum type="arabicPeriod"/>
            </a:pPr>
            <a:r>
              <a:rPr lang="ru-RU" dirty="0"/>
              <a:t>Предусмотрена </a:t>
            </a:r>
            <a:r>
              <a:rPr lang="ru-RU" b="1" dirty="0">
                <a:solidFill>
                  <a:srgbClr val="3C4388"/>
                </a:solidFill>
              </a:rPr>
              <a:t>возможность замены </a:t>
            </a:r>
            <a:r>
              <a:rPr lang="ru-RU" dirty="0"/>
              <a:t>в рамках одного вида СИЗ с улучшенными свойствами.</a:t>
            </a:r>
          </a:p>
          <a:p>
            <a:pPr marL="342900" indent="-342900">
              <a:spcBef>
                <a:spcPts val="600"/>
              </a:spcBef>
              <a:buClr>
                <a:srgbClr val="3C4388"/>
              </a:buClr>
              <a:buSzPct val="104000"/>
              <a:buFont typeface="+mj-lt"/>
              <a:buAutoNum type="arabicPeriod"/>
            </a:pPr>
            <a:r>
              <a:rPr lang="ru-RU" dirty="0"/>
              <a:t>Придана </a:t>
            </a:r>
            <a:r>
              <a:rPr lang="ru-RU" b="1" dirty="0">
                <a:solidFill>
                  <a:srgbClr val="3C4388"/>
                </a:solidFill>
              </a:rPr>
              <a:t>большая вариабельность сроков носки (эксплуатации) СИЗ </a:t>
            </a:r>
            <a:r>
              <a:rPr lang="ru-RU" dirty="0"/>
              <a:t>(с учетом неполной занятости, выполнения руководящих функций, совмещения, сезонности и т.д.). </a:t>
            </a:r>
          </a:p>
          <a:p>
            <a:pPr marL="342900" indent="-342900">
              <a:spcBef>
                <a:spcPts val="600"/>
              </a:spcBef>
              <a:buClr>
                <a:srgbClr val="3C4388"/>
              </a:buClr>
              <a:buSzPct val="104000"/>
              <a:buFont typeface="+mj-lt"/>
              <a:buAutoNum type="arabicPeriod"/>
            </a:pPr>
            <a:r>
              <a:rPr lang="ru-RU" dirty="0"/>
              <a:t>Предусмотрено </a:t>
            </a:r>
            <a:r>
              <a:rPr lang="ru-RU" b="1" dirty="0">
                <a:solidFill>
                  <a:srgbClr val="3C4388"/>
                </a:solidFill>
              </a:rPr>
              <a:t>обязательное обучение</a:t>
            </a:r>
            <a:r>
              <a:rPr lang="ru-RU" dirty="0"/>
              <a:t> конструктивным особенностям, правилам пользования и простейшим способам проверки работоспособности и исправности СИЗ. </a:t>
            </a:r>
          </a:p>
          <a:p>
            <a:pPr marL="342900" indent="-342900">
              <a:spcBef>
                <a:spcPts val="600"/>
              </a:spcBef>
              <a:buClr>
                <a:srgbClr val="3C4388"/>
              </a:buClr>
              <a:buSzPct val="104000"/>
              <a:buFont typeface="+mj-lt"/>
              <a:buAutoNum type="arabicPeriod"/>
            </a:pPr>
            <a:r>
              <a:rPr lang="ru-RU" dirty="0"/>
              <a:t>Приведены </a:t>
            </a:r>
            <a:r>
              <a:rPr lang="ru-RU" b="1" dirty="0">
                <a:solidFill>
                  <a:srgbClr val="3C4388"/>
                </a:solidFill>
              </a:rPr>
              <a:t>требования к наличию маркировки,</a:t>
            </a:r>
            <a:r>
              <a:rPr lang="ru-RU" dirty="0"/>
              <a:t> инструкций и срока службы СИЗ, правил эксплуатации и хранения.</a:t>
            </a:r>
          </a:p>
          <a:p>
            <a:pPr marL="342900" indent="-342900">
              <a:spcBef>
                <a:spcPts val="600"/>
              </a:spcBef>
              <a:buClr>
                <a:srgbClr val="3C4388"/>
              </a:buClr>
              <a:buSzPct val="104000"/>
              <a:buFont typeface="+mj-lt"/>
              <a:buAutoNum type="arabicPeriod"/>
            </a:pPr>
            <a:r>
              <a:rPr lang="ru-RU" dirty="0"/>
              <a:t>Введен порядок выдачи отдельных СИЗ посредством </a:t>
            </a:r>
            <a:r>
              <a:rPr lang="ru-RU" b="1" dirty="0">
                <a:solidFill>
                  <a:srgbClr val="3C4388"/>
                </a:solidFill>
              </a:rPr>
              <a:t>автоматизированных систем выдачи </a:t>
            </a:r>
            <a:r>
              <a:rPr lang="ru-RU" dirty="0"/>
              <a:t>(</a:t>
            </a:r>
            <a:r>
              <a:rPr lang="ru-RU" dirty="0" err="1"/>
              <a:t>вендингового</a:t>
            </a:r>
            <a:r>
              <a:rPr lang="ru-RU" dirty="0"/>
              <a:t> оборудования) с обеспечением персонификации работника.</a:t>
            </a:r>
            <a:endParaRPr lang="ru-RU" dirty="0"/>
          </a:p>
        </p:txBody>
      </p:sp>
      <p:sp>
        <p:nvSpPr>
          <p:cNvPr id="3" name="TextBox 33"/>
          <p:cNvSpPr txBox="1">
            <a:spLocks noChangeArrowheads="1"/>
          </p:cNvSpPr>
          <p:nvPr/>
        </p:nvSpPr>
        <p:spPr bwMode="auto">
          <a:xfrm>
            <a:off x="11411841" y="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13161" y="675346"/>
            <a:ext cx="12192000" cy="46037"/>
            <a:chOff x="0" y="661986"/>
            <a:chExt cx="12192000" cy="457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61986"/>
              <a:ext cx="10263187" cy="45720"/>
            </a:xfrm>
            <a:prstGeom prst="rect">
              <a:avLst/>
            </a:prstGeom>
            <a:solidFill>
              <a:srgbClr val="3E2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863262" y="661986"/>
              <a:ext cx="1328738" cy="45720"/>
            </a:xfrm>
            <a:prstGeom prst="rect">
              <a:avLst/>
            </a:prstGeom>
            <a:solidFill>
              <a:srgbClr val="737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22">
            <a:extLst>
              <a:ext uri="{FF2B5EF4-FFF2-40B4-BE49-F238E27FC236}">
                <a16:creationId xmlns="" xmlns:a16="http://schemas.microsoft.com/office/drawing/2014/main" id="{1F55EADD-8A59-C63B-2307-A6C92F4C9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" y="48154"/>
            <a:ext cx="107188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  <a:defRPr/>
            </a:pPr>
            <a:r>
              <a:rPr lang="ru-RU" sz="1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itchFamily="34" charset="0"/>
              </a:rPr>
              <a:t>ПРАВИЛА ОБЕСПЕЧЕНИЯ РАБОТНИКОВ СПЕЦИАЛЬНОЙ ОДЕЖДОЙ И ДРУГИМИ СРЕДСТВАМИ ИНДИВИДУАЛЬНОЙ ЗАЩИТЫ ЗА СЧЕТ СРЕДСТВ РАБОТОДАТЕЛЯ</a:t>
            </a:r>
            <a:endParaRPr lang="ru-RU" sz="18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912" y="999402"/>
            <a:ext cx="749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B9BD5"/>
                </a:solidFill>
              </a:rPr>
              <a:t>НОВШЕСТВА</a:t>
            </a:r>
            <a:endParaRPr lang="ru-RU" b="1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3909" y="1624663"/>
            <a:ext cx="11791922" cy="2550670"/>
          </a:xfrm>
          <a:prstGeom prst="rect">
            <a:avLst/>
          </a:prstGeom>
          <a:solidFill>
            <a:srgbClr val="C9C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0" name="TextBox 22"/>
          <p:cNvSpPr txBox="1">
            <a:spLocks noChangeArrowheads="1"/>
          </p:cNvSpPr>
          <p:nvPr/>
        </p:nvSpPr>
        <p:spPr bwMode="auto">
          <a:xfrm>
            <a:off x="125437" y="-36000"/>
            <a:ext cx="1140812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itchFamily="34" charset="0"/>
              </a:rPr>
              <a:t>МОДЕЛЬНЫЕ СИТУАЦИИ ОБЕСПЕЧЕНИЯ СИЗ В ЗАВИСИМОСТИ ОТ РЕЗУЛЬТАТОВ ОЦЕНКИ ПРОФЕССИОНАЛЬНЫХ РИСКОВ</a:t>
            </a:r>
            <a:endParaRPr lang="ru-RU" sz="16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29" name="ee4pHeader1">
            <a:extLst>
              <a:ext uri="{FF2B5EF4-FFF2-40B4-BE49-F238E27FC236}">
                <a16:creationId xmlns="" xmlns:a16="http://schemas.microsoft.com/office/drawing/2014/main" id="{5997E8DD-F419-0EA4-D55E-5148369FDFFB}"/>
              </a:ext>
            </a:extLst>
          </p:cNvPr>
          <p:cNvSpPr txBox="1"/>
          <p:nvPr/>
        </p:nvSpPr>
        <p:spPr>
          <a:xfrm>
            <a:off x="673564" y="533994"/>
            <a:ext cx="3442662" cy="456399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lvl="3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ОПРЕДЕЛЕНИЕ ВХОДНЫХ ПАРАМЕТРОВ ВЫБОРА СИЗ</a:t>
            </a:r>
            <a:endParaRPr lang="ru-RU" sz="1200" b="1" i="1" dirty="0">
              <a:latin typeface="Century Gothic" panose="020B0502020202020204" pitchFamily="34" charset="0"/>
            </a:endParaRPr>
          </a:p>
        </p:txBody>
      </p:sp>
      <p:sp>
        <p:nvSpPr>
          <p:cNvPr id="40" name="ee4pHeader1">
            <a:extLst>
              <a:ext uri="{FF2B5EF4-FFF2-40B4-BE49-F238E27FC236}">
                <a16:creationId xmlns="" xmlns:a16="http://schemas.microsoft.com/office/drawing/2014/main" id="{EA925594-7046-667C-6794-C7C82CAFD22D}"/>
              </a:ext>
            </a:extLst>
          </p:cNvPr>
          <p:cNvSpPr txBox="1"/>
          <p:nvPr/>
        </p:nvSpPr>
        <p:spPr>
          <a:xfrm>
            <a:off x="4612578" y="579103"/>
            <a:ext cx="3512405" cy="441092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lvl="3" algn="ctr">
              <a:defRPr/>
            </a:pPr>
            <a:r>
              <a:rPr lang="ru-RU" sz="1100" b="1" dirty="0">
                <a:latin typeface="Century Gothic" panose="020B0502020202020204" pitchFamily="34" charset="0"/>
              </a:rPr>
              <a:t>ОПРЕДЕЛЕНИЕ ПЕРЕЧНЯ СИЗ ДЛЯ ВЫЯВЛЕННЫХ ВРЕДНЫХ/ОПАСНЫХ ФАКТОРОВ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41" name="ee4pHeader1">
            <a:extLst>
              <a:ext uri="{FF2B5EF4-FFF2-40B4-BE49-F238E27FC236}">
                <a16:creationId xmlns="" xmlns:a16="http://schemas.microsoft.com/office/drawing/2014/main" id="{E263AA14-7DA0-AFEB-539B-82B20D3D91B6}"/>
              </a:ext>
            </a:extLst>
          </p:cNvPr>
          <p:cNvSpPr txBox="1"/>
          <p:nvPr/>
        </p:nvSpPr>
        <p:spPr>
          <a:xfrm>
            <a:off x="8757321" y="556184"/>
            <a:ext cx="3258221" cy="441091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lvl="3" algn="ctr">
              <a:defRPr/>
            </a:pPr>
            <a:r>
              <a:rPr lang="ru-RU" sz="1100" b="1" dirty="0">
                <a:latin typeface="Century Gothic" panose="020B0502020202020204" pitchFamily="34" charset="0"/>
              </a:rPr>
              <a:t>ДОПОЛНЕНИЕ НА ОСНОВЕ </a:t>
            </a:r>
          </a:p>
          <a:p>
            <a:pPr marL="0" lvl="3" algn="ctr">
              <a:defRPr/>
            </a:pPr>
            <a:r>
              <a:rPr lang="ru-RU" sz="1100" b="1" dirty="0">
                <a:latin typeface="Century Gothic" panose="020B0502020202020204" pitchFamily="34" charset="0"/>
              </a:rPr>
              <a:t>ОТРАСЛЕВЫХ НПА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38995" y="480686"/>
            <a:ext cx="287337" cy="287337"/>
          </a:xfrm>
          <a:prstGeom prst="ellipse">
            <a:avLst/>
          </a:prstGeom>
          <a:solidFill>
            <a:srgbClr val="295E7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4431006" y="491128"/>
            <a:ext cx="287337" cy="288925"/>
          </a:xfrm>
          <a:prstGeom prst="ellipse">
            <a:avLst/>
          </a:prstGeom>
          <a:solidFill>
            <a:srgbClr val="295E7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2</a:t>
            </a:r>
          </a:p>
        </p:txBody>
      </p:sp>
      <p:sp>
        <p:nvSpPr>
          <p:cNvPr id="34" name="Овал 33"/>
          <p:cNvSpPr/>
          <p:nvPr/>
        </p:nvSpPr>
        <p:spPr>
          <a:xfrm>
            <a:off x="8475785" y="484890"/>
            <a:ext cx="287338" cy="287337"/>
          </a:xfrm>
          <a:prstGeom prst="ellipse">
            <a:avLst/>
          </a:prstGeom>
          <a:solidFill>
            <a:srgbClr val="295E7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3</a:t>
            </a:r>
          </a:p>
        </p:txBody>
      </p:sp>
      <p:sp>
        <p:nvSpPr>
          <p:cNvPr id="35" name="ee4pHeader1">
            <a:extLst>
              <a:ext uri="{FF2B5EF4-FFF2-40B4-BE49-F238E27FC236}">
                <a16:creationId xmlns="" xmlns:a16="http://schemas.microsoft.com/office/drawing/2014/main" id="{5997E8DD-F419-0EA4-D55E-5148369FDFFB}"/>
              </a:ext>
            </a:extLst>
          </p:cNvPr>
          <p:cNvSpPr txBox="1"/>
          <p:nvPr/>
        </p:nvSpPr>
        <p:spPr>
          <a:xfrm>
            <a:off x="460472" y="1075253"/>
            <a:ext cx="1942759" cy="322195"/>
          </a:xfrm>
          <a:prstGeom prst="rect">
            <a:avLst/>
          </a:prstGeom>
          <a:ln>
            <a:solidFill>
              <a:srgbClr val="295E7E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lvl="3" algn="ctr">
              <a:defRPr/>
            </a:pPr>
            <a:r>
              <a:rPr lang="ru-RU" sz="1050" b="1" i="1" kern="0" dirty="0">
                <a:solidFill>
                  <a:srgbClr val="3E226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Производство строительных материалов </a:t>
            </a:r>
          </a:p>
          <a:p>
            <a:pPr marL="0" lvl="3">
              <a:defRPr/>
            </a:pPr>
            <a:endParaRPr lang="ru-RU" sz="1100" i="1" kern="0" dirty="0">
              <a:solidFill>
                <a:prstClr val="black"/>
              </a:solidFill>
              <a:latin typeface="Arial Narrow" panose="020B060602020203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ee4pHeader1">
            <a:extLst>
              <a:ext uri="{FF2B5EF4-FFF2-40B4-BE49-F238E27FC236}">
                <a16:creationId xmlns="" xmlns:a16="http://schemas.microsoft.com/office/drawing/2014/main" id="{5997E8DD-F419-0EA4-D55E-5148369FDFFB}"/>
              </a:ext>
            </a:extLst>
          </p:cNvPr>
          <p:cNvSpPr txBox="1"/>
          <p:nvPr/>
        </p:nvSpPr>
        <p:spPr>
          <a:xfrm>
            <a:off x="2403231" y="1129871"/>
            <a:ext cx="2344155" cy="158749"/>
          </a:xfrm>
          <a:prstGeom prst="rect">
            <a:avLst/>
          </a:prstGeom>
          <a:ln>
            <a:solidFill>
              <a:srgbClr val="295E7E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lvl="3" algn="ctr">
              <a:defRPr/>
            </a:pPr>
            <a:r>
              <a:rPr lang="ru-RU" sz="1000" b="1" i="1" kern="0" dirty="0">
                <a:solidFill>
                  <a:srgbClr val="3E226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Электромонтер</a:t>
            </a:r>
          </a:p>
          <a:p>
            <a:pPr marL="0" lvl="3">
              <a:defRPr/>
            </a:pPr>
            <a:endParaRPr lang="ru-RU" sz="1050" i="1" kern="0" dirty="0">
              <a:solidFill>
                <a:prstClr val="black"/>
              </a:solidFill>
              <a:latin typeface="Arial Narrow" panose="020B060602020203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marL="0" lvl="3">
              <a:defRPr/>
            </a:pPr>
            <a:endParaRPr lang="ru-RU" sz="1050" i="1" kern="0" dirty="0">
              <a:solidFill>
                <a:prstClr val="black"/>
              </a:solidFill>
              <a:latin typeface="Arial Narrow" panose="020B060602020203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11411841" y="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alt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373572" y="3960311"/>
            <a:ext cx="5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mtClean="0"/>
              <a:t>2 </a:t>
            </a:r>
            <a:r>
              <a:rPr lang="ru-RU" smtClean="0"/>
              <a:t>вариант</a:t>
            </a:r>
            <a:r>
              <a:rPr lang="ru-RU" sz="700" smtClean="0"/>
              <a:t>                                                                                      </a:t>
            </a:r>
            <a:r>
              <a:rPr lang="ru-RU" smtClean="0"/>
              <a:t>1 </a:t>
            </a:r>
            <a:r>
              <a:rPr lang="ru-RU" smtClean="0"/>
              <a:t>вариант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18213"/>
              </p:ext>
            </p:extLst>
          </p:nvPr>
        </p:nvGraphicFramePr>
        <p:xfrm>
          <a:off x="393892" y="1716575"/>
          <a:ext cx="3816771" cy="234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487">
                  <a:extLst>
                    <a:ext uri="{9D8B030D-6E8A-4147-A177-3AD203B41FA5}">
                      <a16:colId xmlns="" xmlns:a16="http://schemas.microsoft.com/office/drawing/2014/main" val="3646076762"/>
                    </a:ext>
                  </a:extLst>
                </a:gridCol>
                <a:gridCol w="3317284">
                  <a:extLst>
                    <a:ext uri="{9D8B030D-6E8A-4147-A177-3AD203B41FA5}">
                      <a16:colId xmlns="" xmlns:a16="http://schemas.microsoft.com/office/drawing/2014/main" val="4091342844"/>
                    </a:ext>
                  </a:extLst>
                </a:gridCol>
              </a:tblGrid>
              <a:tr h="544711">
                <a:tc>
                  <a:txBody>
                    <a:bodyPr/>
                    <a:lstStyle/>
                    <a:p>
                      <a:r>
                        <a:rPr lang="ru-RU" sz="800" b="1" i="1" kern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4.3.1.1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1" kern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Движущиеся и вращающиеся части оборудования, механизмов, машин </a:t>
                      </a:r>
                      <a:endParaRPr lang="ru-RU" sz="95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20434"/>
                  </a:ext>
                </a:extLst>
              </a:tr>
              <a:tr h="210633">
                <a:tc>
                  <a:txBody>
                    <a:bodyPr/>
                    <a:lstStyle/>
                    <a:p>
                      <a:r>
                        <a:rPr lang="ru-RU" sz="800" b="1" i="1" kern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1.1.1.1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1" kern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Шум</a:t>
                      </a:r>
                      <a:endParaRPr lang="ru-RU" sz="95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683694"/>
                  </a:ext>
                </a:extLst>
              </a:tr>
              <a:tr h="217675">
                <a:tc>
                  <a:txBody>
                    <a:bodyPr/>
                    <a:lstStyle/>
                    <a:p>
                      <a:r>
                        <a:rPr lang="ru-RU" sz="800" b="1" i="1" kern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1.8.1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1" kern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Пыль общепромышленная, аэрозоли, пары</a:t>
                      </a:r>
                      <a:endParaRPr lang="ru-RU" sz="95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4425111"/>
                  </a:ext>
                </a:extLst>
              </a:tr>
              <a:tr h="342279">
                <a:tc>
                  <a:txBody>
                    <a:bodyPr/>
                    <a:lstStyle/>
                    <a:p>
                      <a:r>
                        <a:rPr lang="ru-RU" sz="800" b="1" i="1" kern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1.7.2.2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3" algn="l">
                        <a:defRPr/>
                      </a:pPr>
                      <a:r>
                        <a:rPr lang="ru-RU" sz="950" b="1" i="1" kern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Пониженная температура</a:t>
                      </a:r>
                    </a:p>
                    <a:p>
                      <a:pPr marL="0" lvl="3" algn="l">
                        <a:defRPr/>
                      </a:pPr>
                      <a:r>
                        <a:rPr lang="ru-RU" sz="950" b="1" i="1" kern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(на открытой территорий)</a:t>
                      </a:r>
                      <a:endParaRPr lang="ru-RU" sz="95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58510158"/>
                  </a:ext>
                </a:extLst>
              </a:tr>
              <a:tr h="210633">
                <a:tc>
                  <a:txBody>
                    <a:bodyPr/>
                    <a:lstStyle/>
                    <a:p>
                      <a:r>
                        <a:rPr lang="ru-RU" sz="800" b="1" i="1" kern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4.1.1.2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3" algn="l">
                        <a:defRPr/>
                      </a:pPr>
                      <a:r>
                        <a:rPr lang="ru-RU" sz="950" b="1" i="1" kern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Падение, обрушение, обвал предметов</a:t>
                      </a:r>
                      <a:endParaRPr lang="ru-RU" sz="95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6491291"/>
                  </a:ext>
                </a:extLst>
              </a:tr>
              <a:tr h="210633">
                <a:tc>
                  <a:txBody>
                    <a:bodyPr/>
                    <a:lstStyle/>
                    <a:p>
                      <a:r>
                        <a:rPr lang="ru-RU" sz="800" b="1" i="1" kern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6.1.1.2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3" algn="l">
                        <a:defRPr/>
                      </a:pPr>
                      <a:r>
                        <a:rPr lang="ru-RU" sz="950" b="1" i="1" kern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Общие производственные</a:t>
                      </a:r>
                      <a:r>
                        <a:rPr lang="ru-RU" sz="950" b="1" i="1" kern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 загрязнения</a:t>
                      </a:r>
                      <a:endParaRPr lang="ru-RU" sz="95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0369574"/>
                  </a:ext>
                </a:extLst>
              </a:tr>
              <a:tr h="210633">
                <a:tc>
                  <a:txBody>
                    <a:bodyPr/>
                    <a:lstStyle/>
                    <a:p>
                      <a:r>
                        <a:rPr lang="ru-RU" sz="800" b="1" i="1" kern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4.1.1.1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3" algn="l">
                        <a:defRPr/>
                      </a:pPr>
                      <a:r>
                        <a:rPr lang="ru-RU" sz="950" b="1" i="1" kern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Падение</a:t>
                      </a:r>
                      <a:r>
                        <a:rPr lang="ru-RU" sz="950" b="1" i="1" kern="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 с высоты</a:t>
                      </a:r>
                      <a:endParaRPr lang="ru-RU" sz="950" b="1" i="1" kern="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4715244"/>
                  </a:ext>
                </a:extLst>
              </a:tr>
              <a:tr h="210633">
                <a:tc>
                  <a:txBody>
                    <a:bodyPr/>
                    <a:lstStyle/>
                    <a:p>
                      <a:r>
                        <a:rPr lang="ru-RU" sz="800" b="1" i="1" kern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1.5.2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3" algn="l">
                        <a:defRPr/>
                      </a:pPr>
                      <a:r>
                        <a:rPr lang="kk-KZ" sz="950" b="1" i="1" kern="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Воздействие электрической дути</a:t>
                      </a:r>
                      <a:endParaRPr lang="ru-RU" sz="950" b="1" i="1" kern="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6967116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480741"/>
                  </p:ext>
                </p:extLst>
              </p:nvPr>
            </p:nvGraphicFramePr>
            <p:xfrm>
              <a:off x="3924294" y="1658870"/>
              <a:ext cx="3810427" cy="26001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593">
                      <a:extLst>
                        <a:ext uri="{9D8B030D-6E8A-4147-A177-3AD203B41FA5}">
                          <a16:colId xmlns="" xmlns:a16="http://schemas.microsoft.com/office/drawing/2014/main" val="3646076762"/>
                        </a:ext>
                      </a:extLst>
                    </a:gridCol>
                    <a:gridCol w="2879834">
                      <a:extLst>
                        <a:ext uri="{9D8B030D-6E8A-4147-A177-3AD203B41FA5}">
                          <a16:colId xmlns="" xmlns:a16="http://schemas.microsoft.com/office/drawing/2014/main" val="4091342844"/>
                        </a:ext>
                      </a:extLst>
                    </a:gridCol>
                  </a:tblGrid>
                  <a:tr h="395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.3.1.1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III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 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Рукавицы усиленные, с брезентовым наладонником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0820434"/>
                      </a:ext>
                    </a:extLst>
                  </a:tr>
                  <a:tr h="24507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4.3.1.2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IV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Ботинки с жестким </a:t>
                          </a:r>
                          <a:r>
                            <a:rPr lang="ru-RU" sz="950" b="1" i="1" kern="0" dirty="0" err="1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подноском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90106966"/>
                      </a:ext>
                    </a:extLst>
                  </a:tr>
                  <a:tr h="24507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1.1.1.1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err="1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Противошумные</a:t>
                          </a: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наушники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3683694"/>
                      </a:ext>
                    </a:extLst>
                  </a:tr>
                  <a:tr h="24507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1.8.1.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ru-RU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1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Респиратор с углеродным фильтром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104425111"/>
                      </a:ext>
                    </a:extLst>
                  </a:tr>
                  <a:tr h="395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1.7.2.2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 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II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Куртка утепленная на хлопчатобумажной </a:t>
                          </a:r>
                        </a:p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основе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58510158"/>
                      </a:ext>
                    </a:extLst>
                  </a:tr>
                  <a:tr h="2011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4.1.1.2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kumimoji="0" lang="en-US" sz="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0" lang="en-US" sz="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Каска защитная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76327043"/>
                      </a:ext>
                    </a:extLst>
                  </a:tr>
                  <a:tr h="24507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6.1.1.2 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II.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Комбинезон хлопчатобумажный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14336771"/>
                      </a:ext>
                    </a:extLst>
                  </a:tr>
                  <a:tr h="19875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4.1.1.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V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91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rgbClr val="C00000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Предохранительный</a:t>
                          </a:r>
                          <a:r>
                            <a:rPr lang="ru-RU" sz="950" b="1" i="1" kern="0" baseline="0" dirty="0" smtClean="0">
                              <a:solidFill>
                                <a:srgbClr val="C00000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пояс, лазы</a:t>
                          </a:r>
                          <a:endParaRPr lang="ru-RU" sz="950" b="1" i="1" kern="0" dirty="0">
                            <a:solidFill>
                              <a:srgbClr val="C00000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01018483"/>
                      </a:ext>
                    </a:extLst>
                  </a:tr>
                  <a:tr h="35687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1.5.2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 I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37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rgbClr val="C00000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Защитный экран</a:t>
                          </a:r>
                          <a:endParaRPr lang="ru-RU" sz="950" b="1" i="1" kern="0" dirty="0">
                            <a:solidFill>
                              <a:srgbClr val="C00000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0218880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480741"/>
                  </p:ext>
                </p:extLst>
              </p:nvPr>
            </p:nvGraphicFramePr>
            <p:xfrm>
              <a:off x="3924294" y="1658870"/>
              <a:ext cx="3810427" cy="26001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59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46076762"/>
                        </a:ext>
                      </a:extLst>
                    </a:gridCol>
                    <a:gridCol w="287983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091342844"/>
                        </a:ext>
                      </a:extLst>
                    </a:gridCol>
                  </a:tblGrid>
                  <a:tr h="395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.3.1.1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III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 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Рукавицы усиленные, с брезентовым наладонником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820434"/>
                      </a:ext>
                    </a:extLst>
                  </a:tr>
                  <a:tr h="24507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4.3.1.2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IV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Ботинки с жестким </a:t>
                          </a:r>
                          <a:r>
                            <a:rPr lang="ru-RU" sz="950" b="1" i="1" kern="0" dirty="0" err="1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подноском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90106966"/>
                      </a:ext>
                    </a:extLst>
                  </a:tr>
                  <a:tr h="24507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262500" r="-309150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err="1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Противошумные</a:t>
                          </a: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наушники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3683694"/>
                      </a:ext>
                    </a:extLst>
                  </a:tr>
                  <a:tr h="24507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353659" r="-309150" b="-58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Респиратор с углеродным фильтром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04425111"/>
                      </a:ext>
                    </a:extLst>
                  </a:tr>
                  <a:tr h="395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1.7.2.2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 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II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Куртка утепленная на хлопчатобумажной </a:t>
                          </a:r>
                        </a:p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основе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58510158"/>
                      </a:ext>
                    </a:extLst>
                  </a:tr>
                  <a:tr h="2362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660526" r="-309150" b="-36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Каска защитная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176327043"/>
                      </a:ext>
                    </a:extLst>
                  </a:tr>
                  <a:tr h="24507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6.1.1.2 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II.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Комбинезон хлопчатобумажный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14336771"/>
                      </a:ext>
                    </a:extLst>
                  </a:tr>
                  <a:tr h="2362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4.1.1.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V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91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rgbClr val="C00000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Предохранительный</a:t>
                          </a:r>
                          <a:r>
                            <a:rPr lang="ru-RU" sz="950" b="1" i="1" kern="0" baseline="0" dirty="0" smtClean="0">
                              <a:solidFill>
                                <a:srgbClr val="C00000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пояс, лазы</a:t>
                          </a:r>
                          <a:endParaRPr lang="ru-RU" sz="950" b="1" i="1" kern="0" dirty="0">
                            <a:solidFill>
                              <a:srgbClr val="C00000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01018483"/>
                      </a:ext>
                    </a:extLst>
                  </a:tr>
                  <a:tr h="35687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1.5.2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 I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37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rgbClr val="C00000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Защитный экран</a:t>
                          </a:r>
                          <a:endParaRPr lang="ru-RU" sz="950" b="1" i="1" kern="0" dirty="0">
                            <a:solidFill>
                              <a:srgbClr val="C00000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218880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" name="Таблица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030560"/>
                  </p:ext>
                </p:extLst>
              </p:nvPr>
            </p:nvGraphicFramePr>
            <p:xfrm>
              <a:off x="8388538" y="1716575"/>
              <a:ext cx="3723349" cy="2529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2613">
                      <a:extLst>
                        <a:ext uri="{9D8B030D-6E8A-4147-A177-3AD203B41FA5}">
                          <a16:colId xmlns="" xmlns:a16="http://schemas.microsoft.com/office/drawing/2014/main" val="3646076762"/>
                        </a:ext>
                      </a:extLst>
                    </a:gridCol>
                    <a:gridCol w="2820736">
                      <a:extLst>
                        <a:ext uri="{9D8B030D-6E8A-4147-A177-3AD203B41FA5}">
                          <a16:colId xmlns="" xmlns:a16="http://schemas.microsoft.com/office/drawing/2014/main" val="4091342844"/>
                        </a:ext>
                      </a:extLst>
                    </a:gridCol>
                  </a:tblGrid>
                  <a:tr h="3534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.3.1.1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III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 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Рукавицы усиленные, с брезентовым наладонником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0820434"/>
                      </a:ext>
                    </a:extLst>
                  </a:tr>
                  <a:tr h="2509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4.3.1.2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IV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Ботинки с жестким </a:t>
                          </a:r>
                          <a:r>
                            <a:rPr lang="ru-RU" sz="950" b="1" i="1" kern="0" dirty="0" err="1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подноском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7599794"/>
                      </a:ext>
                    </a:extLst>
                  </a:tr>
                  <a:tr h="25450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1.1.1.1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err="1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Противошумные</a:t>
                          </a: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наушники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3683694"/>
                      </a:ext>
                    </a:extLst>
                  </a:tr>
                  <a:tr h="25450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1.8.1.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ru-RU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1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Респиратор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104425111"/>
                      </a:ext>
                    </a:extLst>
                  </a:tr>
                  <a:tr h="3534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1.7.2.2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 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II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Куртка утепленная на хлопчатобумажной </a:t>
                          </a:r>
                        </a:p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основе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58510158"/>
                      </a:ext>
                    </a:extLst>
                  </a:tr>
                  <a:tr h="25450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4.1.1.2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kumimoji="0" lang="en-US" sz="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0" lang="en-US" sz="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Каска защитная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182454"/>
                      </a:ext>
                    </a:extLst>
                  </a:tr>
                  <a:tr h="2413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6.1.1.2 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II.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Комбинезон хлопчатобумажный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82983430"/>
                      </a:ext>
                    </a:extLst>
                  </a:tr>
                  <a:tr h="1996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965853002"/>
                      </a:ext>
                    </a:extLst>
                  </a:tr>
                  <a:tr h="2750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835777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" name="Таблица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030560"/>
                  </p:ext>
                </p:extLst>
              </p:nvPr>
            </p:nvGraphicFramePr>
            <p:xfrm>
              <a:off x="8388538" y="1716575"/>
              <a:ext cx="3723349" cy="2529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261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46076762"/>
                        </a:ext>
                      </a:extLst>
                    </a:gridCol>
                    <a:gridCol w="282073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091342844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.3.1.1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III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 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Рукавицы усиленные, с брезентовым наладонником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820434"/>
                      </a:ext>
                    </a:extLst>
                  </a:tr>
                  <a:tr h="2509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4.3.1.2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IV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Ботинки с жестким </a:t>
                          </a:r>
                          <a:r>
                            <a:rPr lang="ru-RU" sz="950" b="1" i="1" kern="0" dirty="0" err="1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подноском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7599794"/>
                      </a:ext>
                    </a:extLst>
                  </a:tr>
                  <a:tr h="2545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247619" r="-312838" b="-6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err="1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Противошумные</a:t>
                          </a: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наушники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3683694"/>
                      </a:ext>
                    </a:extLst>
                  </a:tr>
                  <a:tr h="2545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347619" r="-312838" b="-5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Респиратор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0442511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1.7.2.2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 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II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Куртка утепленная на хлопчатобумажной </a:t>
                          </a:r>
                        </a:p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основе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58510158"/>
                      </a:ext>
                    </a:extLst>
                  </a:tr>
                  <a:tr h="2545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595238" r="-312838" b="-2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Каска защитная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182454"/>
                      </a:ext>
                    </a:extLst>
                  </a:tr>
                  <a:tr h="2413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6.1.1.2 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II.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Комбинезон хлопчатобумажный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82983430"/>
                      </a:ext>
                    </a:extLst>
                  </a:tr>
                  <a:tr h="2362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65853002"/>
                      </a:ext>
                    </a:extLst>
                  </a:tr>
                  <a:tr h="2750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835777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Прямоугольник 30"/>
          <p:cNvSpPr/>
          <p:nvPr/>
        </p:nvSpPr>
        <p:spPr>
          <a:xfrm>
            <a:off x="293399" y="4282602"/>
            <a:ext cx="11791922" cy="25753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1" name="Таблица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2596761"/>
                  </p:ext>
                </p:extLst>
              </p:nvPr>
            </p:nvGraphicFramePr>
            <p:xfrm>
              <a:off x="8388538" y="4266891"/>
              <a:ext cx="3876871" cy="22694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3123">
                      <a:extLst>
                        <a:ext uri="{9D8B030D-6E8A-4147-A177-3AD203B41FA5}">
                          <a16:colId xmlns="" xmlns:a16="http://schemas.microsoft.com/office/drawing/2014/main" val="3646076762"/>
                        </a:ext>
                      </a:extLst>
                    </a:gridCol>
                    <a:gridCol w="2963748">
                      <a:extLst>
                        <a:ext uri="{9D8B030D-6E8A-4147-A177-3AD203B41FA5}">
                          <a16:colId xmlns="" xmlns:a16="http://schemas.microsoft.com/office/drawing/2014/main" val="4091342844"/>
                        </a:ext>
                      </a:extLst>
                    </a:gridCol>
                  </a:tblGrid>
                  <a:tr h="3792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.3.1.1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III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 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rgbClr val="FF0000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Рукавицы усиленные, с брезентовым наладонником</a:t>
                          </a:r>
                          <a:endParaRPr lang="ru-RU" sz="950" b="1" i="1" kern="0" dirty="0">
                            <a:solidFill>
                              <a:srgbClr val="FF0000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0820434"/>
                      </a:ext>
                    </a:extLst>
                  </a:tr>
                  <a:tr h="2509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4.3.1.2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IV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rgbClr val="FF0000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Ботинки с жестким </a:t>
                          </a:r>
                          <a:r>
                            <a:rPr lang="ru-RU" sz="950" b="1" i="1" kern="0" dirty="0" err="1" smtClean="0">
                              <a:solidFill>
                                <a:srgbClr val="FF0000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подноском</a:t>
                          </a:r>
                          <a:endParaRPr lang="ru-RU" sz="950" b="1" i="1" kern="0" dirty="0">
                            <a:solidFill>
                              <a:srgbClr val="FF0000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7599794"/>
                      </a:ext>
                    </a:extLst>
                  </a:tr>
                  <a:tr h="25450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1.1.1.1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err="1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Противошумные</a:t>
                          </a: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наушники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3683694"/>
                      </a:ext>
                    </a:extLst>
                  </a:tr>
                  <a:tr h="25450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1.8.1.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ru-RU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1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Респиратор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104425111"/>
                      </a:ext>
                    </a:extLst>
                  </a:tr>
                  <a:tr h="277852">
                    <a:tc>
                      <a:txBody>
                        <a:bodyPr/>
                        <a:lstStyle/>
                        <a:p>
                          <a:pPr marL="0" marR="0" indent="0" algn="l" rtl="0" eaLnBrk="1" fontAlgn="auto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b="1" i="1" u="none" strike="noStrike" kern="1200" spc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1.7.2.2 (D) II.1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950" b="1" i="1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Куртка утепленная на хлопчатобумажной основе</a:t>
                          </a:r>
                          <a:endParaRPr lang="ru-RU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58510158"/>
                      </a:ext>
                    </a:extLst>
                  </a:tr>
                  <a:tr h="228504">
                    <a:tc>
                      <a:txBody>
                        <a:bodyPr/>
                        <a:lstStyle/>
                        <a:p>
                          <a:pPr marL="0" marR="0" indent="0" algn="l" rtl="0" eaLnBrk="1" fontAlgn="auto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b="1" i="1" u="none" strike="noStrike" spc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4.1.1.2 (D)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800" b="1" i="1" u="none" strike="noStrike" spc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800" b="1" i="1" u="none" strike="noStrike" spc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lang="ar-AE" sz="800" b="1" i="1" u="none" strike="noStrike" spc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ar-AE" sz="800" b="1" i="1" u="none" strike="noStrike" spc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ar-AE" sz="800" b="1" i="1" u="none" strike="noStrike" spc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ar-AE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950" b="1" i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Каска</a:t>
                          </a:r>
                          <a:r>
                            <a:rPr lang="ru-RU" sz="950" b="1" i="1" u="none" strike="noStrike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 защитная</a:t>
                          </a:r>
                          <a:endParaRPr lang="ru-RU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13494678"/>
                      </a:ext>
                    </a:extLst>
                  </a:tr>
                  <a:tr h="2285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6.1.1.2 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II.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Комбинезон хлопчатобумажный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74330850"/>
                      </a:ext>
                    </a:extLst>
                  </a:tr>
                  <a:tr h="2750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829834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1" name="Таблица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2596761"/>
                  </p:ext>
                </p:extLst>
              </p:nvPr>
            </p:nvGraphicFramePr>
            <p:xfrm>
              <a:off x="8388538" y="4266891"/>
              <a:ext cx="3876871" cy="22694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312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46076762"/>
                        </a:ext>
                      </a:extLst>
                    </a:gridCol>
                    <a:gridCol w="296374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091342844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.3.1.1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III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 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rgbClr val="FF0000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Рукавицы усиленные, с брезентовым наладонником</a:t>
                          </a:r>
                          <a:endParaRPr lang="ru-RU" sz="950" b="1" i="1" kern="0" dirty="0">
                            <a:solidFill>
                              <a:srgbClr val="FF0000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820434"/>
                      </a:ext>
                    </a:extLst>
                  </a:tr>
                  <a:tr h="2509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4.3.1.2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IV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rgbClr val="FF0000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Ботинки с жестким </a:t>
                          </a:r>
                          <a:r>
                            <a:rPr lang="ru-RU" sz="950" b="1" i="1" kern="0" dirty="0" err="1" smtClean="0">
                              <a:solidFill>
                                <a:srgbClr val="FF0000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подноском</a:t>
                          </a:r>
                          <a:endParaRPr lang="ru-RU" sz="950" b="1" i="1" kern="0" dirty="0">
                            <a:solidFill>
                              <a:srgbClr val="FF0000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7599794"/>
                      </a:ext>
                    </a:extLst>
                  </a:tr>
                  <a:tr h="2545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t="-247619" r="-324667" b="-5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err="1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Противошумные</a:t>
                          </a: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наушники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3683694"/>
                      </a:ext>
                    </a:extLst>
                  </a:tr>
                  <a:tr h="2545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t="-347619" r="-324667" b="-4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Респиратор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0442511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marR="0" indent="0" algn="l" rtl="0" eaLnBrk="1" fontAlgn="auto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b="1" i="1" u="none" strike="noStrike" kern="1200" spc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1.7.2.2 (D) II.1</a:t>
                          </a:r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950" b="1" i="1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Куртка утепленная на хлопчатобумажной основе</a:t>
                          </a:r>
                          <a:endParaRPr lang="ru-RU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58510158"/>
                      </a:ext>
                    </a:extLst>
                  </a:tr>
                  <a:tr h="2362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t="-643590" r="-324667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950" b="1" i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Каска</a:t>
                          </a:r>
                          <a:r>
                            <a:rPr lang="ru-RU" sz="950" b="1" i="1" u="none" strike="noStrike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 защитная</a:t>
                          </a:r>
                          <a:endParaRPr lang="ru-RU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913494678"/>
                      </a:ext>
                    </a:extLst>
                  </a:tr>
                  <a:tr h="2362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6.1.1.2 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II.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Комбинезон хлопчатобумажный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74330850"/>
                      </a:ext>
                    </a:extLst>
                  </a:tr>
                  <a:tr h="2750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829834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2" name="Таблица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0716338"/>
                  </p:ext>
                </p:extLst>
              </p:nvPr>
            </p:nvGraphicFramePr>
            <p:xfrm>
              <a:off x="4046483" y="4251917"/>
              <a:ext cx="3769572" cy="25545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869">
                      <a:extLst>
                        <a:ext uri="{9D8B030D-6E8A-4147-A177-3AD203B41FA5}">
                          <a16:colId xmlns="" xmlns:a16="http://schemas.microsoft.com/office/drawing/2014/main" val="3646076762"/>
                        </a:ext>
                      </a:extLst>
                    </a:gridCol>
                    <a:gridCol w="2886703">
                      <a:extLst>
                        <a:ext uri="{9D8B030D-6E8A-4147-A177-3AD203B41FA5}">
                          <a16:colId xmlns="" xmlns:a16="http://schemas.microsoft.com/office/drawing/2014/main" val="4091342844"/>
                        </a:ext>
                      </a:extLst>
                    </a:gridCol>
                  </a:tblGrid>
                  <a:tr h="385130">
                    <a:tc>
                      <a:txBody>
                        <a:bodyPr/>
                        <a:lstStyle/>
                        <a:p>
                          <a:endParaRPr lang="ru-RU" sz="80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950" b="1" i="1" kern="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0820434"/>
                      </a:ext>
                    </a:extLst>
                  </a:tr>
                  <a:tr h="1944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950" b="1" i="1" kern="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7599794"/>
                      </a:ext>
                    </a:extLst>
                  </a:tr>
                  <a:tr h="27729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1.1.1.1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err="1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Противошумные</a:t>
                          </a: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наушники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3683694"/>
                      </a:ext>
                    </a:extLst>
                  </a:tr>
                  <a:tr h="27729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1.8.1.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ru-RU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1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Респиратор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104425111"/>
                      </a:ext>
                    </a:extLst>
                  </a:tr>
                  <a:tr h="26139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58510158"/>
                      </a:ext>
                    </a:extLst>
                  </a:tr>
                  <a:tr h="24060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4.1.1.2 (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D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)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kumimoji="0" lang="en-US" sz="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kumimoji="0" lang="en-US" sz="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0" lang="en-US" sz="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Каска защитная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37768285"/>
                      </a:ext>
                    </a:extLst>
                  </a:tr>
                  <a:tr h="27729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6.1.1.2 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II.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Комбинезон хлопчатобумажный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182454"/>
                      </a:ext>
                    </a:extLst>
                  </a:tr>
                  <a:tr h="299664">
                    <a:tc>
                      <a:txBody>
                        <a:bodyPr/>
                        <a:lstStyle/>
                        <a:p>
                          <a:pPr marL="0" marR="0" indent="0" algn="l" rtl="0" eaLnBrk="1" fontAlgn="auto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b="1" i="1" u="none" strike="noStrike" spc="0" baseline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4.1.1.V</a:t>
                          </a:r>
                          <a:r>
                            <a:rPr lang="en-US" sz="800" b="1" i="1" u="none" strike="noStrike" spc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 91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950" b="1" i="1" u="none" strike="noStrike" dirty="0" smtClean="0">
                              <a:solidFill>
                                <a:srgbClr val="0070C0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Предохранительный</a:t>
                          </a:r>
                          <a:r>
                            <a:rPr lang="ru-RU" sz="950" b="1" i="1" u="none" strike="noStrike" baseline="0" dirty="0" smtClean="0">
                              <a:solidFill>
                                <a:srgbClr val="0070C0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 пояс, лазы</a:t>
                          </a:r>
                          <a:endParaRPr lang="ru-RU" sz="1800" b="0" i="0" u="none" strike="noStrike" dirty="0">
                            <a:solidFill>
                              <a:srgbClr val="0070C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82983430"/>
                      </a:ext>
                    </a:extLst>
                  </a:tr>
                  <a:tr h="2996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1.5.2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 I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37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rgbClr val="0070C0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Защитный экран</a:t>
                          </a:r>
                          <a:endParaRPr lang="ru-RU" sz="950" b="1" i="1" kern="0" dirty="0">
                            <a:solidFill>
                              <a:srgbClr val="0070C0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533548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2" name="Таблица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0716338"/>
                  </p:ext>
                </p:extLst>
              </p:nvPr>
            </p:nvGraphicFramePr>
            <p:xfrm>
              <a:off x="4046483" y="4251917"/>
              <a:ext cx="3769572" cy="25545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86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46076762"/>
                        </a:ext>
                      </a:extLst>
                    </a:gridCol>
                    <a:gridCol w="28867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091342844"/>
                        </a:ext>
                      </a:extLst>
                    </a:gridCol>
                  </a:tblGrid>
                  <a:tr h="385130">
                    <a:tc>
                      <a:txBody>
                        <a:bodyPr/>
                        <a:lstStyle/>
                        <a:p>
                          <a:endParaRPr lang="ru-RU" sz="80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950" b="1" i="1" kern="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820434"/>
                      </a:ext>
                    </a:extLst>
                  </a:tr>
                  <a:tr h="2362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950" b="1" i="1" kern="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7599794"/>
                      </a:ext>
                    </a:extLst>
                  </a:tr>
                  <a:tr h="2772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221739" r="-327586" b="-59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 err="1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Противошумные</a:t>
                          </a: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наушники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3683694"/>
                      </a:ext>
                    </a:extLst>
                  </a:tr>
                  <a:tr h="2772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328889" r="-327586" b="-5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50" b="1" i="1" kern="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Респиратор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04425111"/>
                      </a:ext>
                    </a:extLst>
                  </a:tr>
                  <a:tr h="26139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58510158"/>
                      </a:ext>
                    </a:extLst>
                  </a:tr>
                  <a:tr h="2406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590000" r="-327586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Каска защитная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137768285"/>
                      </a:ext>
                    </a:extLst>
                  </a:tr>
                  <a:tr h="27729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6.1.1.2 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II.</a:t>
                          </a:r>
                          <a:endParaRPr kumimoji="0" lang="ru-RU" sz="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Комбинезон хлопчатобумажный</a:t>
                          </a:r>
                          <a:endParaRPr lang="ru-RU" sz="950" b="1" i="1" kern="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182454"/>
                      </a:ext>
                    </a:extLst>
                  </a:tr>
                  <a:tr h="299664">
                    <a:tc>
                      <a:txBody>
                        <a:bodyPr/>
                        <a:lstStyle/>
                        <a:p>
                          <a:pPr marL="0" marR="0" indent="0" algn="l" rtl="0" eaLnBrk="1" fontAlgn="auto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800" b="1" i="1" u="none" strike="noStrike" spc="0" baseline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4.1.1.V</a:t>
                          </a:r>
                          <a:r>
                            <a:rPr lang="en-US" sz="800" b="1" i="1" u="none" strike="noStrike" spc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 91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l" rtl="0" eaLnBrk="1" fontAlgn="t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950" b="1" i="1" u="none" strike="noStrike" dirty="0" smtClean="0">
                              <a:solidFill>
                                <a:srgbClr val="0070C0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Предохранительный</a:t>
                          </a:r>
                          <a:r>
                            <a:rPr lang="ru-RU" sz="950" b="1" i="1" u="none" strike="noStrike" baseline="0" dirty="0" smtClean="0">
                              <a:solidFill>
                                <a:srgbClr val="0070C0"/>
                              </a:solidFill>
                              <a:effectLst/>
                              <a:latin typeface="Century Gothic" panose="020B0502020202020204" pitchFamily="34" charset="0"/>
                              <a:ea typeface="Segoe UI Black" panose="020B0A02040204020203"/>
                              <a:cs typeface="Segoe UI Light" panose="020B0502040204020203" pitchFamily="34" charset="0"/>
                            </a:rPr>
                            <a:t> пояс, лазы</a:t>
                          </a:r>
                          <a:endParaRPr lang="ru-RU" sz="1800" b="0" i="0" u="none" strike="noStrike" dirty="0">
                            <a:solidFill>
                              <a:srgbClr val="0070C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82983430"/>
                      </a:ext>
                    </a:extLst>
                  </a:tr>
                  <a:tr h="2996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1.5.2</a:t>
                          </a:r>
                          <a:r>
                            <a:rPr kumimoji="0" lang="en-US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. I</a:t>
                          </a:r>
                          <a:r>
                            <a:rPr kumimoji="0" lang="ru-RU" sz="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 37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3" algn="l">
                            <a:defRPr/>
                          </a:pPr>
                          <a:r>
                            <a:rPr lang="ru-RU" sz="950" b="1" i="1" kern="0" dirty="0" smtClean="0">
                              <a:solidFill>
                                <a:srgbClr val="0070C0"/>
                              </a:solidFill>
                              <a:latin typeface="Century Gothic" panose="020B0502020202020204" pitchFamily="34" charset="0"/>
                              <a:ea typeface="Segoe UI Black" panose="020B0A02040204020203" pitchFamily="34" charset="0"/>
                              <a:cs typeface="Segoe UI Light" panose="020B0502040204020203" pitchFamily="34" charset="0"/>
                            </a:rPr>
                            <a:t>Защитный экран</a:t>
                          </a:r>
                          <a:endParaRPr lang="ru-RU" sz="950" b="1" i="1" kern="0" dirty="0">
                            <a:solidFill>
                              <a:srgbClr val="0070C0"/>
                            </a:solidFill>
                            <a:latin typeface="Century Gothic" panose="020B0502020202020204" pitchFamily="34" charset="0"/>
                            <a:ea typeface="Segoe UI Black" panose="020B0A02040204020203" pitchFamily="34" charset="0"/>
                            <a:cs typeface="Segoe UI Light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3354803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418554"/>
              </p:ext>
            </p:extLst>
          </p:nvPr>
        </p:nvGraphicFramePr>
        <p:xfrm>
          <a:off x="340980" y="4197508"/>
          <a:ext cx="3419852" cy="2878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239">
                  <a:extLst>
                    <a:ext uri="{9D8B030D-6E8A-4147-A177-3AD203B41FA5}">
                      <a16:colId xmlns="" xmlns:a16="http://schemas.microsoft.com/office/drawing/2014/main" val="3646076762"/>
                    </a:ext>
                  </a:extLst>
                </a:gridCol>
                <a:gridCol w="2894613">
                  <a:extLst>
                    <a:ext uri="{9D8B030D-6E8A-4147-A177-3AD203B41FA5}">
                      <a16:colId xmlns="" xmlns:a16="http://schemas.microsoft.com/office/drawing/2014/main" val="4091342844"/>
                    </a:ext>
                  </a:extLst>
                </a:gridCol>
              </a:tblGrid>
              <a:tr h="646341">
                <a:tc>
                  <a:txBody>
                    <a:bodyPr/>
                    <a:lstStyle/>
                    <a:p>
                      <a:endParaRPr lang="ru-RU" sz="80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1" kern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1" kern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20434"/>
                  </a:ext>
                </a:extLst>
              </a:tr>
              <a:tr h="252259">
                <a:tc>
                  <a:txBody>
                    <a:bodyPr/>
                    <a:lstStyle/>
                    <a:p>
                      <a:r>
                        <a:rPr lang="ru-RU" sz="800" b="1" i="1" kern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1.1.1.1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1" kern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Шум</a:t>
                      </a:r>
                      <a:endParaRPr lang="ru-RU" sz="95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683694"/>
                  </a:ext>
                </a:extLst>
              </a:tr>
              <a:tr h="252259">
                <a:tc>
                  <a:txBody>
                    <a:bodyPr/>
                    <a:lstStyle/>
                    <a:p>
                      <a:r>
                        <a:rPr lang="ru-RU" sz="800" b="1" i="1" kern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1.8.1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1" kern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Пыль общепромышленная, аэрозоли, пары</a:t>
                      </a:r>
                      <a:endParaRPr lang="ru-RU" sz="95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4425111"/>
                  </a:ext>
                </a:extLst>
              </a:tr>
              <a:tr h="365521">
                <a:tc>
                  <a:txBody>
                    <a:bodyPr/>
                    <a:lstStyle/>
                    <a:p>
                      <a:endParaRPr lang="ru-RU" sz="80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58510158"/>
                  </a:ext>
                </a:extLst>
              </a:tr>
              <a:tr h="302600">
                <a:tc>
                  <a:txBody>
                    <a:bodyPr/>
                    <a:lstStyle/>
                    <a:p>
                      <a:r>
                        <a:rPr lang="ru-RU" sz="800" b="1" i="1" kern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4.1.1.2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3" algn="l">
                        <a:defRPr/>
                      </a:pPr>
                      <a:r>
                        <a:rPr lang="ru-RU" sz="950" b="1" i="1" kern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Падение, обрушение, обвал предметов</a:t>
                      </a:r>
                      <a:endParaRPr lang="ru-RU" sz="95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5399234"/>
                  </a:ext>
                </a:extLst>
              </a:tr>
              <a:tr h="302600">
                <a:tc>
                  <a:txBody>
                    <a:bodyPr/>
                    <a:lstStyle/>
                    <a:p>
                      <a:r>
                        <a:rPr lang="ru-RU" sz="800" b="1" i="1" kern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6.1.1.2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3" algn="l">
                        <a:defRPr/>
                      </a:pPr>
                      <a:r>
                        <a:rPr lang="ru-RU" sz="950" b="1" i="1" kern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Общие производственные</a:t>
                      </a:r>
                      <a:r>
                        <a:rPr lang="ru-RU" sz="950" b="1" i="1" kern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 загрязнения</a:t>
                      </a:r>
                      <a:endParaRPr lang="ru-RU" sz="95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1687927"/>
                  </a:ext>
                </a:extLst>
              </a:tr>
              <a:tr h="252259">
                <a:tc>
                  <a:txBody>
                    <a:bodyPr/>
                    <a:lstStyle/>
                    <a:p>
                      <a:r>
                        <a:rPr lang="ru-RU" sz="800" b="1" i="1" kern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4.1.1.1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3" algn="l">
                        <a:defRPr/>
                      </a:pPr>
                      <a:r>
                        <a:rPr lang="kk-KZ" sz="950" b="1" i="1" kern="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Падение</a:t>
                      </a:r>
                      <a:r>
                        <a:rPr lang="kk-KZ" sz="950" b="1" i="1" kern="0" baseline="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 с высоты</a:t>
                      </a:r>
                      <a:endParaRPr lang="ru-RU" sz="950" b="1" i="1" kern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6491291"/>
                  </a:ext>
                </a:extLst>
              </a:tr>
              <a:tr h="252259">
                <a:tc>
                  <a:txBody>
                    <a:bodyPr/>
                    <a:lstStyle/>
                    <a:p>
                      <a:r>
                        <a:rPr lang="ru-RU" sz="800" b="1" i="1" kern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1.5.2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3" algn="l">
                        <a:defRPr/>
                      </a:pPr>
                      <a:r>
                        <a:rPr lang="ru-RU" sz="950" b="1" i="1" kern="0" baseline="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Воздействие электрической </a:t>
                      </a:r>
                      <a:r>
                        <a:rPr lang="ru-RU" sz="950" b="1" i="1" kern="0" baseline="0" dirty="0" err="1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дути</a:t>
                      </a:r>
                      <a:endParaRPr lang="ru-RU" sz="950" b="1" i="1" kern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7636032"/>
                  </a:ext>
                </a:extLst>
              </a:tr>
              <a:tr h="252259">
                <a:tc>
                  <a:txBody>
                    <a:bodyPr/>
                    <a:lstStyle/>
                    <a:p>
                      <a:endParaRPr lang="ru-RU" sz="80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3" algn="l">
                        <a:defRPr/>
                      </a:pPr>
                      <a:endParaRPr lang="ru-RU" sz="950" b="1" i="1" kern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0369574"/>
                  </a:ext>
                </a:extLst>
              </a:tr>
            </a:tbl>
          </a:graphicData>
        </a:graphic>
      </p:graphicFrame>
      <p:sp>
        <p:nvSpPr>
          <p:cNvPr id="5" name="Минус 4"/>
          <p:cNvSpPr/>
          <p:nvPr/>
        </p:nvSpPr>
        <p:spPr>
          <a:xfrm>
            <a:off x="9437115" y="3799687"/>
            <a:ext cx="317030" cy="1168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36" name="Минус 35"/>
          <p:cNvSpPr/>
          <p:nvPr/>
        </p:nvSpPr>
        <p:spPr>
          <a:xfrm>
            <a:off x="9437115" y="4026616"/>
            <a:ext cx="317030" cy="1168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8" name="Минус 57"/>
          <p:cNvSpPr/>
          <p:nvPr/>
        </p:nvSpPr>
        <p:spPr>
          <a:xfrm>
            <a:off x="4984191" y="4344459"/>
            <a:ext cx="317030" cy="1168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9" name="Минус 58"/>
          <p:cNvSpPr/>
          <p:nvPr/>
        </p:nvSpPr>
        <p:spPr>
          <a:xfrm>
            <a:off x="4982303" y="4682318"/>
            <a:ext cx="317030" cy="1168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0" name="Минус 59"/>
          <p:cNvSpPr/>
          <p:nvPr/>
        </p:nvSpPr>
        <p:spPr>
          <a:xfrm>
            <a:off x="4982303" y="5497612"/>
            <a:ext cx="317030" cy="1168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69CE0D03-021E-1AE6-D55E-2BCA59863ACD}"/>
              </a:ext>
            </a:extLst>
          </p:cNvPr>
          <p:cNvCxnSpPr>
            <a:cxnSpLocks/>
          </p:cNvCxnSpPr>
          <p:nvPr/>
        </p:nvCxnSpPr>
        <p:spPr>
          <a:xfrm>
            <a:off x="339159" y="447187"/>
            <a:ext cx="11104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e4pHeader1">
            <a:extLst>
              <a:ext uri="{FF2B5EF4-FFF2-40B4-BE49-F238E27FC236}">
                <a16:creationId xmlns="" xmlns:a16="http://schemas.microsoft.com/office/drawing/2014/main" id="{5997E8DD-F419-0EA4-D55E-5148369FDFFB}"/>
              </a:ext>
            </a:extLst>
          </p:cNvPr>
          <p:cNvSpPr txBox="1"/>
          <p:nvPr/>
        </p:nvSpPr>
        <p:spPr>
          <a:xfrm>
            <a:off x="273161" y="1452066"/>
            <a:ext cx="3446413" cy="2837484"/>
          </a:xfrm>
          <a:prstGeom prst="rect">
            <a:avLst/>
          </a:prstGeom>
          <a:noFill/>
          <a:ln>
            <a:solidFill>
              <a:srgbClr val="295E7E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0" lvl="3" algn="ctr">
              <a:defRPr/>
            </a:pPr>
            <a:r>
              <a:rPr lang="ru-RU" sz="1400" b="1" i="1" kern="0" dirty="0">
                <a:solidFill>
                  <a:srgbClr val="3E226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Результаты ОПР</a:t>
            </a:r>
          </a:p>
          <a:p>
            <a:pPr marL="0" lvl="3">
              <a:defRPr/>
            </a:pPr>
            <a:endParaRPr lang="ru-RU" sz="1400" i="1" kern="0" dirty="0">
              <a:solidFill>
                <a:prstClr val="black"/>
              </a:solidFill>
              <a:latin typeface="Arial Narrow" panose="020B060602020203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Минус 32"/>
          <p:cNvSpPr/>
          <p:nvPr/>
        </p:nvSpPr>
        <p:spPr>
          <a:xfrm>
            <a:off x="9487113" y="6638750"/>
            <a:ext cx="317030" cy="1168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2" name="Минус 41"/>
          <p:cNvSpPr/>
          <p:nvPr/>
        </p:nvSpPr>
        <p:spPr>
          <a:xfrm>
            <a:off x="9481128" y="6415059"/>
            <a:ext cx="317030" cy="1168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2663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174670" y="102758"/>
            <a:ext cx="1190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ahnschrift" panose="020B0502040204020203" pitchFamily="34" charset="0"/>
                <a:cs typeface="Arial" pitchFamily="34" charset="0"/>
              </a:rPr>
              <a:t>Автоматизация выбора средств индивидуальной защиты </a:t>
            </a:r>
          </a:p>
          <a:p>
            <a:pPr lvl="0">
              <a:defRPr/>
            </a:pPr>
            <a:r>
              <a:rPr lang="ru-RU" sz="20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ahnschrift" panose="020B0502040204020203" pitchFamily="34" charset="0"/>
                <a:cs typeface="Arial" pitchFamily="34" charset="0"/>
              </a:rPr>
              <a:t>на основе оценки профессиональных рисков</a:t>
            </a:r>
            <a:endParaRPr lang="ru-RU" sz="20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Bahnschrift" panose="020B0502040204020203" pitchFamily="34" charset="0"/>
              <a:cs typeface="Arial" pitchFamily="34" charset="0"/>
            </a:endParaRPr>
          </a:p>
        </p:txBody>
      </p:sp>
      <p:pic>
        <p:nvPicPr>
          <p:cNvPr id="71" name="Рисунок 70" descr="Исследование">
            <a:extLst>
              <a:ext uri="{FF2B5EF4-FFF2-40B4-BE49-F238E27FC236}">
                <a16:creationId xmlns="" xmlns:a16="http://schemas.microsoft.com/office/drawing/2014/main" id="{A888683A-9E05-C416-E865-8930E54D97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173" y="3186946"/>
            <a:ext cx="737948" cy="807947"/>
          </a:xfrm>
          <a:prstGeom prst="rect">
            <a:avLst/>
          </a:prstGeom>
        </p:spPr>
      </p:pic>
      <p:cxnSp>
        <p:nvCxnSpPr>
          <p:cNvPr id="72" name="Соединительная линия уступом 71"/>
          <p:cNvCxnSpPr/>
          <p:nvPr/>
        </p:nvCxnSpPr>
        <p:spPr>
          <a:xfrm flipV="1">
            <a:off x="1716175" y="4445812"/>
            <a:ext cx="983365" cy="9989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/>
          <p:nvPr/>
        </p:nvCxnSpPr>
        <p:spPr>
          <a:xfrm flipV="1">
            <a:off x="3831026" y="3317944"/>
            <a:ext cx="1000620" cy="948119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 descr="Дождь">
            <a:extLst>
              <a:ext uri="{FF2B5EF4-FFF2-40B4-BE49-F238E27FC236}">
                <a16:creationId xmlns="" xmlns:a16="http://schemas.microsoft.com/office/drawing/2014/main" id="{458DF79A-8884-4CB2-9220-40CCD08EB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580" y="4786680"/>
            <a:ext cx="587821" cy="605885"/>
          </a:xfrm>
          <a:prstGeom prst="rect">
            <a:avLst/>
          </a:prstGeom>
        </p:spPr>
      </p:pic>
      <p:cxnSp>
        <p:nvCxnSpPr>
          <p:cNvPr id="77" name="Прямая со стрелкой 76">
            <a:extLst>
              <a:ext uri="{FF2B5EF4-FFF2-40B4-BE49-F238E27FC236}">
                <a16:creationId xmlns="" xmlns:a16="http://schemas.microsoft.com/office/drawing/2014/main" id="{85B0CD5F-084C-4BBA-C449-DE431EB20190}"/>
              </a:ext>
            </a:extLst>
          </p:cNvPr>
          <p:cNvCxnSpPr>
            <a:cxnSpLocks/>
          </p:cNvCxnSpPr>
          <p:nvPr/>
        </p:nvCxnSpPr>
        <p:spPr>
          <a:xfrm flipV="1">
            <a:off x="5515281" y="2959441"/>
            <a:ext cx="1240439" cy="1079"/>
          </a:xfrm>
          <a:prstGeom prst="straightConnector1">
            <a:avLst/>
          </a:prstGeom>
          <a:ln>
            <a:solidFill>
              <a:srgbClr val="ED7D3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Рисунок 77" descr="Исследование">
            <a:extLst>
              <a:ext uri="{FF2B5EF4-FFF2-40B4-BE49-F238E27FC236}">
                <a16:creationId xmlns="" xmlns:a16="http://schemas.microsoft.com/office/drawing/2014/main" id="{A888683A-9E05-C416-E865-8930E54D97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950" y="1930887"/>
            <a:ext cx="683260" cy="748072"/>
          </a:xfrm>
          <a:prstGeom prst="rect">
            <a:avLst/>
          </a:prstGeom>
        </p:spPr>
      </p:pic>
      <p:pic>
        <p:nvPicPr>
          <p:cNvPr id="80" name="Рисунок 79" descr="Строитель">
            <a:extLst>
              <a:ext uri="{FF2B5EF4-FFF2-40B4-BE49-F238E27FC236}">
                <a16:creationId xmlns="" xmlns:a16="http://schemas.microsoft.com/office/drawing/2014/main" id="{8C13EDCD-8FD7-3D3E-EFDD-02711B09804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39898" y="2129570"/>
            <a:ext cx="937083" cy="1025971"/>
          </a:xfrm>
          <a:prstGeom prst="rect">
            <a:avLst/>
          </a:prstGeom>
        </p:spPr>
      </p:pic>
      <p:pic>
        <p:nvPicPr>
          <p:cNvPr id="81" name="Рисунок 80" descr="Сварщик">
            <a:extLst>
              <a:ext uri="{FF2B5EF4-FFF2-40B4-BE49-F238E27FC236}">
                <a16:creationId xmlns="" xmlns:a16="http://schemas.microsoft.com/office/drawing/2014/main" id="{8EB943BA-9DF4-26FA-6452-B34B40993D7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9898" y="4835877"/>
            <a:ext cx="1009462" cy="1105219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8CF192A1-B08D-3548-0FED-9D37ADB0E02A}"/>
              </a:ext>
            </a:extLst>
          </p:cNvPr>
          <p:cNvSpPr txBox="1"/>
          <p:nvPr/>
        </p:nvSpPr>
        <p:spPr>
          <a:xfrm>
            <a:off x="4772062" y="1891028"/>
            <a:ext cx="153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93A4F"/>
                </a:solidFill>
              </a:rPr>
              <a:t>АИС</a:t>
            </a:r>
            <a:endParaRPr lang="ru-RU" b="1" dirty="0">
              <a:solidFill>
                <a:srgbClr val="193A4F"/>
              </a:solidFill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="" xmlns:a16="http://schemas.microsoft.com/office/drawing/2014/main" id="{C4F21B2E-AE26-7C50-B901-5B498386A7BD}"/>
              </a:ext>
            </a:extLst>
          </p:cNvPr>
          <p:cNvSpPr/>
          <p:nvPr/>
        </p:nvSpPr>
        <p:spPr>
          <a:xfrm>
            <a:off x="503225" y="2592280"/>
            <a:ext cx="151459" cy="15611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72B13D93-0F88-8912-FA8B-B8C7DD064BB2}"/>
              </a:ext>
            </a:extLst>
          </p:cNvPr>
          <p:cNvSpPr txBox="1"/>
          <p:nvPr/>
        </p:nvSpPr>
        <p:spPr>
          <a:xfrm>
            <a:off x="4659691" y="4786680"/>
            <a:ext cx="1334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 комплекта на основе данных согласно перечню</a:t>
            </a:r>
            <a:endParaRPr lang="ru-RU" sz="1000" b="1" dirty="0">
              <a:solidFill>
                <a:srgbClr val="295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 descr="Программист">
            <a:extLst>
              <a:ext uri="{FF2B5EF4-FFF2-40B4-BE49-F238E27FC236}">
                <a16:creationId xmlns="" xmlns:a16="http://schemas.microsoft.com/office/drawing/2014/main" id="{934DFBBD-7C28-4C05-BCAA-7C82281B08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91581" y="3451378"/>
            <a:ext cx="1076971" cy="1110068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8063DAE2-E5A9-B5AD-AE05-A4B010C63F1A}"/>
              </a:ext>
            </a:extLst>
          </p:cNvPr>
          <p:cNvSpPr txBox="1"/>
          <p:nvPr/>
        </p:nvSpPr>
        <p:spPr>
          <a:xfrm>
            <a:off x="-99009" y="3802929"/>
            <a:ext cx="2083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общих производственных загрязнений</a:t>
            </a:r>
            <a:endParaRPr lang="ru-RU" sz="1000" b="1" dirty="0">
              <a:solidFill>
                <a:srgbClr val="295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Рисунок 97" descr="Краска">
            <a:extLst>
              <a:ext uri="{FF2B5EF4-FFF2-40B4-BE49-F238E27FC236}">
                <a16:creationId xmlns="" xmlns:a16="http://schemas.microsoft.com/office/drawing/2014/main" id="{D26E0B85-B010-4232-938F-94BEB1287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6772" y="3176050"/>
            <a:ext cx="525651" cy="541806"/>
          </a:xfrm>
          <a:prstGeom prst="rect">
            <a:avLst/>
          </a:prstGeom>
        </p:spPr>
      </p:pic>
      <p:pic>
        <p:nvPicPr>
          <p:cNvPr id="99" name="Рисунок 98" descr="Мыло">
            <a:extLst>
              <a:ext uri="{FF2B5EF4-FFF2-40B4-BE49-F238E27FC236}">
                <a16:creationId xmlns="" xmlns:a16="http://schemas.microsoft.com/office/drawing/2014/main" id="{3DCEDB1C-499C-40EB-B54E-AFE0FCB790B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38510" y="3668706"/>
            <a:ext cx="380526" cy="392219"/>
          </a:xfrm>
          <a:prstGeom prst="rect">
            <a:avLst/>
          </a:prstGeom>
        </p:spPr>
      </p:pic>
      <p:pic>
        <p:nvPicPr>
          <p:cNvPr id="101" name="Рисунок 100" descr="Растение">
            <a:extLst>
              <a:ext uri="{FF2B5EF4-FFF2-40B4-BE49-F238E27FC236}">
                <a16:creationId xmlns="" xmlns:a16="http://schemas.microsoft.com/office/drawing/2014/main" id="{400EA048-38D8-4ED9-84B0-52CDF0A3ED8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3889" y="2959441"/>
            <a:ext cx="457071" cy="471118"/>
          </a:xfrm>
          <a:prstGeom prst="rect">
            <a:avLst/>
          </a:prstGeom>
        </p:spPr>
      </p:pic>
      <p:pic>
        <p:nvPicPr>
          <p:cNvPr id="104" name="Рисунок 103" descr="Подъемный кран">
            <a:extLst>
              <a:ext uri="{FF2B5EF4-FFF2-40B4-BE49-F238E27FC236}">
                <a16:creationId xmlns="" xmlns:a16="http://schemas.microsoft.com/office/drawing/2014/main" id="{F11E93BB-4ED9-4011-8F6B-972A75DF337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9164" y="1390352"/>
            <a:ext cx="961764" cy="991320"/>
          </a:xfrm>
          <a:prstGeom prst="rect">
            <a:avLst/>
          </a:prstGeom>
        </p:spPr>
      </p:pic>
      <p:pic>
        <p:nvPicPr>
          <p:cNvPr id="106" name="Рисунок 105" descr="Полотно пилы">
            <a:extLst>
              <a:ext uri="{FF2B5EF4-FFF2-40B4-BE49-F238E27FC236}">
                <a16:creationId xmlns="" xmlns:a16="http://schemas.microsoft.com/office/drawing/2014/main" id="{7B1925C9-6003-4FB4-8255-FBFF0B1A9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01938" y="2072523"/>
            <a:ext cx="520654" cy="536654"/>
          </a:xfrm>
          <a:prstGeom prst="rect">
            <a:avLst/>
          </a:prstGeom>
        </p:spPr>
      </p:pic>
      <p:pic>
        <p:nvPicPr>
          <p:cNvPr id="108" name="Рисунок 107" descr="Солнце">
            <a:extLst>
              <a:ext uri="{FF2B5EF4-FFF2-40B4-BE49-F238E27FC236}">
                <a16:creationId xmlns="" xmlns:a16="http://schemas.microsoft.com/office/drawing/2014/main" id="{A9CBAC52-8801-45C5-B01E-D31ADFF4E26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63917" y="4311319"/>
            <a:ext cx="600187" cy="618631"/>
          </a:xfrm>
          <a:prstGeom prst="rect">
            <a:avLst/>
          </a:prstGeom>
        </p:spPr>
      </p:pic>
      <p:pic>
        <p:nvPicPr>
          <p:cNvPr id="109" name="Рисунок 108" descr="База данных">
            <a:extLst>
              <a:ext uri="{FF2B5EF4-FFF2-40B4-BE49-F238E27FC236}">
                <a16:creationId xmlns="" xmlns:a16="http://schemas.microsoft.com/office/drawing/2014/main" id="{88120E16-0744-461F-9956-063F2CCFE10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8335" y="1708191"/>
            <a:ext cx="437321" cy="450761"/>
          </a:xfrm>
          <a:prstGeom prst="rect">
            <a:avLst/>
          </a:prstGeom>
        </p:spPr>
      </p:pic>
      <p:pic>
        <p:nvPicPr>
          <p:cNvPr id="111" name="Рисунок 110" descr="Исследование">
            <a:extLst>
              <a:ext uri="{FF2B5EF4-FFF2-40B4-BE49-F238E27FC236}">
                <a16:creationId xmlns="" xmlns:a16="http://schemas.microsoft.com/office/drawing/2014/main" id="{A888683A-9E05-C416-E865-8930E54D97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481" y="4671174"/>
            <a:ext cx="683260" cy="748072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8063DAE2-E5A9-B5AD-AE05-A4B010C63F1A}"/>
              </a:ext>
            </a:extLst>
          </p:cNvPr>
          <p:cNvSpPr txBox="1"/>
          <p:nvPr/>
        </p:nvSpPr>
        <p:spPr>
          <a:xfrm>
            <a:off x="289081" y="5247820"/>
            <a:ext cx="1374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климатических </a:t>
            </a:r>
          </a:p>
          <a:p>
            <a:pPr algn="ctr"/>
            <a:r>
              <a:rPr lang="ru-RU" sz="10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</a:t>
            </a:r>
            <a:endParaRPr lang="ru-RU" sz="1000" b="1" dirty="0">
              <a:solidFill>
                <a:srgbClr val="295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Рисунок 113" descr="Термометр">
            <a:extLst>
              <a:ext uri="{FF2B5EF4-FFF2-40B4-BE49-F238E27FC236}">
                <a16:creationId xmlns="" xmlns:a16="http://schemas.microsoft.com/office/drawing/2014/main" id="{5EE7E775-EA3C-45A0-85C4-CF2CE9CCFB5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06437" y="4776217"/>
            <a:ext cx="576145" cy="593851"/>
          </a:xfrm>
          <a:prstGeom prst="rect">
            <a:avLst/>
          </a:prstGeom>
        </p:spPr>
      </p:pic>
      <p:pic>
        <p:nvPicPr>
          <p:cNvPr id="117" name="Рисунок 116" descr="Снежинка">
            <a:extLst>
              <a:ext uri="{FF2B5EF4-FFF2-40B4-BE49-F238E27FC236}">
                <a16:creationId xmlns="" xmlns:a16="http://schemas.microsoft.com/office/drawing/2014/main" id="{CD2A6264-F064-46DC-BC3F-40E51E34079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80581" y="4347400"/>
            <a:ext cx="564868" cy="582227"/>
          </a:xfrm>
          <a:prstGeom prst="rect">
            <a:avLst/>
          </a:prstGeom>
        </p:spPr>
      </p:pic>
      <p:sp>
        <p:nvSpPr>
          <p:cNvPr id="120" name="Овал 119">
            <a:extLst>
              <a:ext uri="{FF2B5EF4-FFF2-40B4-BE49-F238E27FC236}">
                <a16:creationId xmlns="" xmlns:a16="http://schemas.microsoft.com/office/drawing/2014/main" id="{C4F21B2E-AE26-7C50-B901-5B498386A7BD}"/>
              </a:ext>
            </a:extLst>
          </p:cNvPr>
          <p:cNvSpPr/>
          <p:nvPr/>
        </p:nvSpPr>
        <p:spPr>
          <a:xfrm>
            <a:off x="306437" y="3847449"/>
            <a:ext cx="151459" cy="15611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1" name="Овал 120">
            <a:extLst>
              <a:ext uri="{FF2B5EF4-FFF2-40B4-BE49-F238E27FC236}">
                <a16:creationId xmlns="" xmlns:a16="http://schemas.microsoft.com/office/drawing/2014/main" id="{C4F21B2E-AE26-7C50-B901-5B498386A7BD}"/>
              </a:ext>
            </a:extLst>
          </p:cNvPr>
          <p:cNvSpPr/>
          <p:nvPr/>
        </p:nvSpPr>
        <p:spPr>
          <a:xfrm>
            <a:off x="303943" y="5352424"/>
            <a:ext cx="151459" cy="15611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22" name="Прямая со стрелкой 121">
            <a:extLst>
              <a:ext uri="{FF2B5EF4-FFF2-40B4-BE49-F238E27FC236}">
                <a16:creationId xmlns="" xmlns:a16="http://schemas.microsoft.com/office/drawing/2014/main" id="{A7F7545E-C5F6-2C1E-EFCF-7E54BA51D910}"/>
              </a:ext>
            </a:extLst>
          </p:cNvPr>
          <p:cNvCxnSpPr>
            <a:cxnSpLocks/>
          </p:cNvCxnSpPr>
          <p:nvPr/>
        </p:nvCxnSpPr>
        <p:spPr>
          <a:xfrm>
            <a:off x="1749914" y="4100803"/>
            <a:ext cx="97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Соединительная линия уступом 125"/>
          <p:cNvCxnSpPr/>
          <p:nvPr/>
        </p:nvCxnSpPr>
        <p:spPr>
          <a:xfrm>
            <a:off x="1725072" y="2793091"/>
            <a:ext cx="983365" cy="9989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72B13D93-0F88-8912-FA8B-B8C7DD064BB2}"/>
              </a:ext>
            </a:extLst>
          </p:cNvPr>
          <p:cNvSpPr txBox="1"/>
          <p:nvPr/>
        </p:nvSpPr>
        <p:spPr>
          <a:xfrm>
            <a:off x="2885282" y="4497312"/>
            <a:ext cx="1302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данных в АИС</a:t>
            </a:r>
            <a:endParaRPr lang="ru-RU" sz="1000" b="1" dirty="0">
              <a:solidFill>
                <a:srgbClr val="295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Овал 129">
            <a:extLst>
              <a:ext uri="{FF2B5EF4-FFF2-40B4-BE49-F238E27FC236}">
                <a16:creationId xmlns="" xmlns:a16="http://schemas.microsoft.com/office/drawing/2014/main" id="{C4F21B2E-AE26-7C50-B901-5B498386A7BD}"/>
              </a:ext>
            </a:extLst>
          </p:cNvPr>
          <p:cNvSpPr/>
          <p:nvPr/>
        </p:nvSpPr>
        <p:spPr>
          <a:xfrm>
            <a:off x="2796502" y="4483241"/>
            <a:ext cx="151459" cy="15611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3" name="Овал 132">
            <a:extLst>
              <a:ext uri="{FF2B5EF4-FFF2-40B4-BE49-F238E27FC236}">
                <a16:creationId xmlns="" xmlns:a16="http://schemas.microsoft.com/office/drawing/2014/main" id="{C4F21B2E-AE26-7C50-B901-5B498386A7BD}"/>
              </a:ext>
            </a:extLst>
          </p:cNvPr>
          <p:cNvSpPr/>
          <p:nvPr/>
        </p:nvSpPr>
        <p:spPr>
          <a:xfrm>
            <a:off x="4616732" y="4790391"/>
            <a:ext cx="151459" cy="15611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135" name="Прямая со стрелкой 134">
            <a:extLst>
              <a:ext uri="{FF2B5EF4-FFF2-40B4-BE49-F238E27FC236}">
                <a16:creationId xmlns="" xmlns:a16="http://schemas.microsoft.com/office/drawing/2014/main" id="{A7F7545E-C5F6-2C1E-EFCF-7E54BA51D910}"/>
              </a:ext>
            </a:extLst>
          </p:cNvPr>
          <p:cNvCxnSpPr>
            <a:cxnSpLocks/>
          </p:cNvCxnSpPr>
          <p:nvPr/>
        </p:nvCxnSpPr>
        <p:spPr>
          <a:xfrm>
            <a:off x="5054064" y="3358637"/>
            <a:ext cx="0" cy="688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Рисунок 141" descr="Отзыв клиента (справа налево)">
            <a:extLst>
              <a:ext uri="{FF2B5EF4-FFF2-40B4-BE49-F238E27FC236}">
                <a16:creationId xmlns="" xmlns:a16="http://schemas.microsoft.com/office/drawing/2014/main" id="{F3537FBD-9AA5-CDC8-FACF-02AA2C9C51A8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939762" y="3372139"/>
            <a:ext cx="1328830" cy="1454876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6ED27509-F3E1-2881-316B-D1C15AC274E8}"/>
              </a:ext>
            </a:extLst>
          </p:cNvPr>
          <p:cNvSpPr txBox="1"/>
          <p:nvPr/>
        </p:nvSpPr>
        <p:spPr>
          <a:xfrm>
            <a:off x="6206454" y="4786680"/>
            <a:ext cx="1283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с Производственным советом/ представителями работников</a:t>
            </a:r>
            <a:endParaRPr lang="ru-RU" sz="1000" b="1" dirty="0">
              <a:solidFill>
                <a:srgbClr val="295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Овал 150">
            <a:extLst>
              <a:ext uri="{FF2B5EF4-FFF2-40B4-BE49-F238E27FC236}">
                <a16:creationId xmlns="" xmlns:a16="http://schemas.microsoft.com/office/drawing/2014/main" id="{51951470-49A6-82F2-FEBD-D228449D4125}"/>
              </a:ext>
            </a:extLst>
          </p:cNvPr>
          <p:cNvSpPr/>
          <p:nvPr/>
        </p:nvSpPr>
        <p:spPr>
          <a:xfrm>
            <a:off x="6109779" y="4870955"/>
            <a:ext cx="151459" cy="15611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52" name="Прямая со стрелкой 151">
            <a:extLst>
              <a:ext uri="{FF2B5EF4-FFF2-40B4-BE49-F238E27FC236}">
                <a16:creationId xmlns="" xmlns:a16="http://schemas.microsoft.com/office/drawing/2014/main" id="{A7F7545E-C5F6-2C1E-EFCF-7E54BA51D910}"/>
              </a:ext>
            </a:extLst>
          </p:cNvPr>
          <p:cNvCxnSpPr>
            <a:cxnSpLocks/>
          </p:cNvCxnSpPr>
          <p:nvPr/>
        </p:nvCxnSpPr>
        <p:spPr>
          <a:xfrm>
            <a:off x="5318013" y="4471047"/>
            <a:ext cx="7369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>
            <a:extLst>
              <a:ext uri="{FF2B5EF4-FFF2-40B4-BE49-F238E27FC236}">
                <a16:creationId xmlns="" xmlns:a16="http://schemas.microsoft.com/office/drawing/2014/main" id="{A7F7545E-C5F6-2C1E-EFCF-7E54BA51D910}"/>
              </a:ext>
            </a:extLst>
          </p:cNvPr>
          <p:cNvCxnSpPr>
            <a:cxnSpLocks/>
          </p:cNvCxnSpPr>
          <p:nvPr/>
        </p:nvCxnSpPr>
        <p:spPr>
          <a:xfrm>
            <a:off x="7061210" y="4403023"/>
            <a:ext cx="10055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Рисунок 153" descr="Офисный работник">
            <a:extLst>
              <a:ext uri="{FF2B5EF4-FFF2-40B4-BE49-F238E27FC236}">
                <a16:creationId xmlns="" xmlns:a16="http://schemas.microsoft.com/office/drawing/2014/main" id="{20779FB3-7816-4911-92AC-7A4EAC98D787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41131" y="3464423"/>
            <a:ext cx="1130548" cy="1165292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6ED27509-F3E1-2881-316B-D1C15AC274E8}"/>
              </a:ext>
            </a:extLst>
          </p:cNvPr>
          <p:cNvSpPr txBox="1"/>
          <p:nvPr/>
        </p:nvSpPr>
        <p:spPr>
          <a:xfrm>
            <a:off x="7848732" y="4525547"/>
            <a:ext cx="1297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и обеспечение</a:t>
            </a:r>
            <a:endParaRPr lang="ru-RU" sz="1000" b="1" dirty="0">
              <a:solidFill>
                <a:srgbClr val="295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Овал 156">
            <a:extLst>
              <a:ext uri="{FF2B5EF4-FFF2-40B4-BE49-F238E27FC236}">
                <a16:creationId xmlns="" xmlns:a16="http://schemas.microsoft.com/office/drawing/2014/main" id="{51951470-49A6-82F2-FEBD-D228449D4125}"/>
              </a:ext>
            </a:extLst>
          </p:cNvPr>
          <p:cNvSpPr/>
          <p:nvPr/>
        </p:nvSpPr>
        <p:spPr>
          <a:xfrm>
            <a:off x="7733494" y="4557551"/>
            <a:ext cx="151459" cy="15611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58" name="Рисунок 157" descr="Шеф-повар">
            <a:extLst>
              <a:ext uri="{FF2B5EF4-FFF2-40B4-BE49-F238E27FC236}">
                <a16:creationId xmlns="" xmlns:a16="http://schemas.microsoft.com/office/drawing/2014/main" id="{861F0DD7-16E3-411A-94CA-0C3166285A6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46983" y="3902314"/>
            <a:ext cx="798145" cy="957312"/>
          </a:xfrm>
          <a:prstGeom prst="rect">
            <a:avLst/>
          </a:prstGeom>
        </p:spPr>
      </p:pic>
      <p:pic>
        <p:nvPicPr>
          <p:cNvPr id="159" name="Рисунок 158" descr="Язык жестов">
            <a:extLst>
              <a:ext uri="{FF2B5EF4-FFF2-40B4-BE49-F238E27FC236}">
                <a16:creationId xmlns="" xmlns:a16="http://schemas.microsoft.com/office/drawing/2014/main" id="{FEC88C8B-2D1F-458B-964D-F4A2405E0E1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295435" y="3672485"/>
            <a:ext cx="548485" cy="565340"/>
          </a:xfrm>
          <a:prstGeom prst="rect">
            <a:avLst/>
          </a:prstGeom>
        </p:spPr>
      </p:pic>
      <p:pic>
        <p:nvPicPr>
          <p:cNvPr id="160" name="Рисунок 159" descr="Наушники">
            <a:extLst>
              <a:ext uri="{FF2B5EF4-FFF2-40B4-BE49-F238E27FC236}">
                <a16:creationId xmlns="" xmlns:a16="http://schemas.microsoft.com/office/drawing/2014/main" id="{A77CBB01-6C35-4B71-9043-BDB830B35FB2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729331" y="3629177"/>
            <a:ext cx="416546" cy="429347"/>
          </a:xfrm>
          <a:prstGeom prst="rect">
            <a:avLst/>
          </a:prstGeom>
        </p:spPr>
      </p:pic>
      <p:pic>
        <p:nvPicPr>
          <p:cNvPr id="161" name="Рисунок 160" descr="Гарнитура виртуальной реальности">
            <a:extLst>
              <a:ext uri="{FF2B5EF4-FFF2-40B4-BE49-F238E27FC236}">
                <a16:creationId xmlns="" xmlns:a16="http://schemas.microsoft.com/office/drawing/2014/main" id="{8655C22E-113B-47C5-8EC0-6103539B861E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591416" y="4212360"/>
            <a:ext cx="290838" cy="299775"/>
          </a:xfrm>
          <a:prstGeom prst="rect">
            <a:avLst/>
          </a:prstGeom>
        </p:spPr>
      </p:pic>
      <p:pic>
        <p:nvPicPr>
          <p:cNvPr id="162" name="Рисунок 161" descr="Ботинок">
            <a:extLst>
              <a:ext uri="{FF2B5EF4-FFF2-40B4-BE49-F238E27FC236}">
                <a16:creationId xmlns="" xmlns:a16="http://schemas.microsoft.com/office/drawing/2014/main" id="{9698B583-58BB-4F8C-ABED-365E1CE831EF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313175" y="3911707"/>
            <a:ext cx="400015" cy="412308"/>
          </a:xfrm>
          <a:prstGeom prst="rect">
            <a:avLst/>
          </a:prstGeom>
        </p:spPr>
      </p:pic>
      <p:pic>
        <p:nvPicPr>
          <p:cNvPr id="163" name="Рисунок 162" descr="Брюки">
            <a:extLst>
              <a:ext uri="{FF2B5EF4-FFF2-40B4-BE49-F238E27FC236}">
                <a16:creationId xmlns="" xmlns:a16="http://schemas.microsoft.com/office/drawing/2014/main" id="{8364165E-EEBE-4BB6-9FA9-3997F474EDD0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9783457" y="4324015"/>
            <a:ext cx="467622" cy="481993"/>
          </a:xfrm>
          <a:prstGeom prst="rect">
            <a:avLst/>
          </a:prstGeom>
        </p:spPr>
      </p:pic>
      <p:pic>
        <p:nvPicPr>
          <p:cNvPr id="164" name="Рисунок 163" descr="Рубашка">
            <a:extLst>
              <a:ext uri="{FF2B5EF4-FFF2-40B4-BE49-F238E27FC236}">
                <a16:creationId xmlns="" xmlns:a16="http://schemas.microsoft.com/office/drawing/2014/main" id="{AC54AAC9-9320-42EB-B817-E41437116467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128011" y="4228291"/>
            <a:ext cx="459722" cy="473850"/>
          </a:xfrm>
          <a:prstGeom prst="rect">
            <a:avLst/>
          </a:prstGeom>
        </p:spPr>
      </p:pic>
      <p:pic>
        <p:nvPicPr>
          <p:cNvPr id="165" name="Рисунок 164" descr="Варежки">
            <a:extLst>
              <a:ext uri="{FF2B5EF4-FFF2-40B4-BE49-F238E27FC236}">
                <a16:creationId xmlns="" xmlns:a16="http://schemas.microsoft.com/office/drawing/2014/main" id="{60163935-1A36-4377-A710-FC69C71E2128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9742947" y="3983966"/>
            <a:ext cx="425574" cy="438652"/>
          </a:xfrm>
          <a:prstGeom prst="rect">
            <a:avLst/>
          </a:prstGeom>
        </p:spPr>
      </p:pic>
      <p:pic>
        <p:nvPicPr>
          <p:cNvPr id="166" name="Рисунок 165" descr="Ученый">
            <a:extLst>
              <a:ext uri="{FF2B5EF4-FFF2-40B4-BE49-F238E27FC236}">
                <a16:creationId xmlns="" xmlns:a16="http://schemas.microsoft.com/office/drawing/2014/main" id="{FB268946-225B-4E98-AF5E-D436B5231089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1246983" y="2947976"/>
            <a:ext cx="872096" cy="898897"/>
          </a:xfrm>
          <a:prstGeom prst="rect">
            <a:avLst/>
          </a:prstGeom>
        </p:spPr>
      </p:pic>
      <p:pic>
        <p:nvPicPr>
          <p:cNvPr id="167" name="Рисунок 166" descr="Зимняя шапка">
            <a:extLst>
              <a:ext uri="{FF2B5EF4-FFF2-40B4-BE49-F238E27FC236}">
                <a16:creationId xmlns="" xmlns:a16="http://schemas.microsoft.com/office/drawing/2014/main" id="{93128451-ED40-472D-A525-643E8D7B7ADA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0000309" y="3864816"/>
            <a:ext cx="364770" cy="375981"/>
          </a:xfrm>
          <a:prstGeom prst="rect">
            <a:avLst/>
          </a:prstGeom>
        </p:spPr>
      </p:pic>
      <p:pic>
        <p:nvPicPr>
          <p:cNvPr id="168" name="Picture 8" descr="Корзина покупок PNG"/>
          <p:cNvPicPr>
            <a:picLocks noChangeAspect="1" noChangeArrowheads="1"/>
          </p:cNvPicPr>
          <p:nvPr/>
        </p:nvPicPr>
        <p:blipFill>
          <a:blip r:embed="rId5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477" y="4084831"/>
            <a:ext cx="1436049" cy="12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8063DAE2-E5A9-B5AD-AE05-A4B010C63F1A}"/>
              </a:ext>
            </a:extLst>
          </p:cNvPr>
          <p:cNvSpPr txBox="1"/>
          <p:nvPr/>
        </p:nvSpPr>
        <p:spPr>
          <a:xfrm>
            <a:off x="-26005" y="2565521"/>
            <a:ext cx="207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</a:p>
          <a:p>
            <a:pPr algn="ctr"/>
            <a:r>
              <a:rPr lang="ru-RU" sz="10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рисков</a:t>
            </a:r>
            <a:endParaRPr lang="ru-RU" sz="1000" b="1" dirty="0">
              <a:solidFill>
                <a:srgbClr val="295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EADFBBA8-7F29-FF06-65B3-307FF6C07FCC}"/>
              </a:ext>
            </a:extLst>
          </p:cNvPr>
          <p:cNvSpPr/>
          <p:nvPr/>
        </p:nvSpPr>
        <p:spPr>
          <a:xfrm>
            <a:off x="6872561" y="2807561"/>
            <a:ext cx="155270" cy="144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3DB1FD-65F3-BBBB-5DA3-91BC4E0EAD23}"/>
              </a:ext>
            </a:extLst>
          </p:cNvPr>
          <p:cNvSpPr txBox="1"/>
          <p:nvPr/>
        </p:nvSpPr>
        <p:spPr>
          <a:xfrm>
            <a:off x="6992086" y="2761854"/>
            <a:ext cx="1885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Превентивный контроль</a:t>
            </a:r>
            <a:endParaRPr lang="ru-RU" sz="1000" b="1" dirty="0">
              <a:solidFill>
                <a:srgbClr val="295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F5B37E1-9392-097B-324C-B4A4310D77E7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24" y="2195678"/>
            <a:ext cx="1018190" cy="560701"/>
          </a:xfrm>
          <a:prstGeom prst="rect">
            <a:avLst/>
          </a:prstGeom>
        </p:spPr>
      </p:pic>
      <p:pic>
        <p:nvPicPr>
          <p:cNvPr id="7" name="Рисунок 6" descr="Банк">
            <a:extLst>
              <a:ext uri="{FF2B5EF4-FFF2-40B4-BE49-F238E27FC236}">
                <a16:creationId xmlns="" xmlns:a16="http://schemas.microsoft.com/office/drawing/2014/main" id="{9540BE22-82BD-4083-5BF2-2B5FA9A3B19C}"/>
              </a:ext>
            </a:extLst>
          </p:cNvPr>
          <p:cNvPicPr>
            <a:picLocks noChangeAspect="1"/>
          </p:cNvPicPr>
          <p:nvPr/>
        </p:nvPicPr>
        <p:blipFill>
          <a:blip r:embed="rId5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9022529" y="1462929"/>
            <a:ext cx="960103" cy="1019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7A37EC5-F306-06A8-1E73-A5D981B68CAA}"/>
              </a:ext>
            </a:extLst>
          </p:cNvPr>
          <p:cNvSpPr txBox="1"/>
          <p:nvPr/>
        </p:nvSpPr>
        <p:spPr>
          <a:xfrm>
            <a:off x="9082555" y="1281859"/>
            <a:ext cx="1028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93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МТСЗН РК</a:t>
            </a:r>
            <a:endParaRPr lang="ru-RU" sz="1200" b="1" dirty="0">
              <a:solidFill>
                <a:srgbClr val="193A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3374E00-A14A-8860-B8CE-4A667AEA57BE}"/>
              </a:ext>
            </a:extLst>
          </p:cNvPr>
          <p:cNvSpPr/>
          <p:nvPr/>
        </p:nvSpPr>
        <p:spPr>
          <a:xfrm>
            <a:off x="9002372" y="2400251"/>
            <a:ext cx="144000" cy="144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2" name="Соединительная линия уступом 215069">
            <a:extLst>
              <a:ext uri="{FF2B5EF4-FFF2-40B4-BE49-F238E27FC236}">
                <a16:creationId xmlns="" xmlns:a16="http://schemas.microsoft.com/office/drawing/2014/main" id="{10419C19-34D7-F67C-7629-5E3EB757B32F}"/>
              </a:ext>
            </a:extLst>
          </p:cNvPr>
          <p:cNvCxnSpPr>
            <a:cxnSpLocks/>
          </p:cNvCxnSpPr>
          <p:nvPr/>
        </p:nvCxnSpPr>
        <p:spPr>
          <a:xfrm flipV="1">
            <a:off x="7972503" y="2252606"/>
            <a:ext cx="1116986" cy="418507"/>
          </a:xfrm>
          <a:prstGeom prst="bentConnector3">
            <a:avLst>
              <a:gd name="adj1" fmla="val 50000"/>
            </a:avLst>
          </a:prstGeom>
          <a:ln>
            <a:solidFill>
              <a:srgbClr val="ED7D3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82F068C-9A99-BA7F-357C-DC38708E86A2}"/>
              </a:ext>
            </a:extLst>
          </p:cNvPr>
          <p:cNvSpPr txBox="1"/>
          <p:nvPr/>
        </p:nvSpPr>
        <p:spPr>
          <a:xfrm>
            <a:off x="2511513" y="3290173"/>
            <a:ext cx="19447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rgbClr val="193A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Спецорганизация</a:t>
            </a:r>
            <a:endParaRPr lang="ru-RU" sz="1000" b="1" dirty="0">
              <a:solidFill>
                <a:srgbClr val="193A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385F4DD-42C3-FC9D-B873-1149E3061EC8}"/>
              </a:ext>
            </a:extLst>
          </p:cNvPr>
          <p:cNvSpPr txBox="1"/>
          <p:nvPr/>
        </p:nvSpPr>
        <p:spPr>
          <a:xfrm>
            <a:off x="8806407" y="2304019"/>
            <a:ext cx="172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0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государственной политики</a:t>
            </a:r>
          </a:p>
          <a:p>
            <a:pPr algn="ctr"/>
            <a:endParaRPr lang="ru-RU" sz="1000" b="1" dirty="0">
              <a:solidFill>
                <a:srgbClr val="295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CE3C8B8-4019-734F-EE03-F0341AFEEAA4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10" y="4224960"/>
            <a:ext cx="583466" cy="58346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5461920C-39C2-4B1B-ACFA-B9C534C241B9}"/>
              </a:ext>
            </a:extLst>
          </p:cNvPr>
          <p:cNvPicPr>
            <a:picLocks noChangeAspect="1"/>
          </p:cNvPicPr>
          <p:nvPr/>
        </p:nvPicPr>
        <p:blipFill rotWithShape="1">
          <a:blip r:embed="rId62" cstate="print"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backgroundRemoval t="20545" b="79208" l="11167" r="4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784" r="56270" b="18507"/>
          <a:stretch/>
        </p:blipFill>
        <p:spPr>
          <a:xfrm>
            <a:off x="4616732" y="2267512"/>
            <a:ext cx="864211" cy="110525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0840190" y="3155541"/>
            <a:ext cx="0" cy="223294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="" xmlns:a16="http://schemas.microsoft.com/office/drawing/2014/main" id="{E63B1E14-B39B-066D-AF7D-87CE9C080830}"/>
              </a:ext>
            </a:extLst>
          </p:cNvPr>
          <p:cNvCxnSpPr>
            <a:cxnSpLocks/>
          </p:cNvCxnSpPr>
          <p:nvPr/>
        </p:nvCxnSpPr>
        <p:spPr>
          <a:xfrm>
            <a:off x="10840626" y="4311319"/>
            <a:ext cx="235772" cy="0"/>
          </a:xfrm>
          <a:prstGeom prst="straightConnector1">
            <a:avLst/>
          </a:prstGeom>
          <a:ln>
            <a:solidFill>
              <a:srgbClr val="2E75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>
            <a:extLst>
              <a:ext uri="{FF2B5EF4-FFF2-40B4-BE49-F238E27FC236}">
                <a16:creationId xmlns="" xmlns:a16="http://schemas.microsoft.com/office/drawing/2014/main" id="{E63B1E14-B39B-066D-AF7D-87CE9C080830}"/>
              </a:ext>
            </a:extLst>
          </p:cNvPr>
          <p:cNvCxnSpPr>
            <a:cxnSpLocks/>
          </p:cNvCxnSpPr>
          <p:nvPr/>
        </p:nvCxnSpPr>
        <p:spPr>
          <a:xfrm>
            <a:off x="10840626" y="3155541"/>
            <a:ext cx="235772" cy="0"/>
          </a:xfrm>
          <a:prstGeom prst="straightConnector1">
            <a:avLst/>
          </a:prstGeom>
          <a:ln>
            <a:solidFill>
              <a:srgbClr val="2E75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="" xmlns:a16="http://schemas.microsoft.com/office/drawing/2014/main" id="{E63B1E14-B39B-066D-AF7D-87CE9C080830}"/>
              </a:ext>
            </a:extLst>
          </p:cNvPr>
          <p:cNvCxnSpPr>
            <a:cxnSpLocks/>
          </p:cNvCxnSpPr>
          <p:nvPr/>
        </p:nvCxnSpPr>
        <p:spPr>
          <a:xfrm>
            <a:off x="10866026" y="5391772"/>
            <a:ext cx="235772" cy="0"/>
          </a:xfrm>
          <a:prstGeom prst="straightConnector1">
            <a:avLst/>
          </a:prstGeom>
          <a:ln>
            <a:solidFill>
              <a:srgbClr val="2E75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33"/>
          <p:cNvSpPr txBox="1">
            <a:spLocks noChangeArrowheads="1"/>
          </p:cNvSpPr>
          <p:nvPr/>
        </p:nvSpPr>
        <p:spPr bwMode="auto">
          <a:xfrm>
            <a:off x="11411841" y="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alt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="" xmlns:a16="http://schemas.microsoft.com/office/drawing/2014/main" id="{69CE0D03-021E-1AE6-D55E-2BCA59863ACD}"/>
              </a:ext>
            </a:extLst>
          </p:cNvPr>
          <p:cNvCxnSpPr>
            <a:cxnSpLocks/>
          </p:cNvCxnSpPr>
          <p:nvPr/>
        </p:nvCxnSpPr>
        <p:spPr>
          <a:xfrm>
            <a:off x="289081" y="810644"/>
            <a:ext cx="11104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Объект 5" hidden="1">
            <a:extLst>
              <a:ext uri="{FF2B5EF4-FFF2-40B4-BE49-F238E27FC236}">
                <a16:creationId xmlns="" xmlns:a16="http://schemas.microsoft.com/office/drawing/2014/main" id="{1FE90555-94BF-27CF-B5A0-088686EA48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5122" name="Объект 5" hidden="1">
                        <a:extLst>
                          <a:ext uri="{FF2B5EF4-FFF2-40B4-BE49-F238E27FC236}">
                            <a16:creationId xmlns="" xmlns:a16="http://schemas.microsoft.com/office/drawing/2014/main" id="{1FE90555-94BF-27CF-B5A0-088686EA4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F5B88D8-C26E-F51A-188B-E82C41A94EFF}"/>
              </a:ext>
            </a:extLst>
          </p:cNvPr>
          <p:cNvSpPr/>
          <p:nvPr/>
        </p:nvSpPr>
        <p:spPr>
          <a:xfrm>
            <a:off x="11666965" y="3151680"/>
            <a:ext cx="131762" cy="1476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2E77713E-4817-9FD8-3EE6-6869E5AB7FDD}"/>
              </a:ext>
            </a:extLst>
          </p:cNvPr>
          <p:cNvCxnSpPr/>
          <p:nvPr/>
        </p:nvCxnSpPr>
        <p:spPr>
          <a:xfrm flipV="1">
            <a:off x="3589338" y="3175126"/>
            <a:ext cx="7996237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3C6087F-5B77-E319-29E0-7EBF2D14A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84" y="2382239"/>
            <a:ext cx="10683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44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НАЗАРЛАРЫ</a:t>
            </a:r>
            <a:r>
              <a:rPr lang="kk-KZ" altLang="ru-RU" sz="4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Ң</a:t>
            </a:r>
            <a:r>
              <a:rPr lang="kk-KZ" altLang="ru-RU" sz="44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ЫЗ</a:t>
            </a:r>
            <a:r>
              <a:rPr lang="kk-KZ" altLang="ru-RU" sz="4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Ғ</a:t>
            </a:r>
            <a:r>
              <a:rPr lang="kk-KZ" altLang="ru-RU" sz="44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А РАХМЕТ !</a:t>
            </a:r>
            <a:endParaRPr lang="ru-RU" altLang="ru-RU" sz="44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F5B88D8-C26E-F51A-188B-E82C41A94EFF}"/>
              </a:ext>
            </a:extLst>
          </p:cNvPr>
          <p:cNvSpPr/>
          <p:nvPr/>
        </p:nvSpPr>
        <p:spPr>
          <a:xfrm>
            <a:off x="11666965" y="1675305"/>
            <a:ext cx="131762" cy="1476375"/>
          </a:xfrm>
          <a:prstGeom prst="rect">
            <a:avLst/>
          </a:prstGeom>
          <a:solidFill>
            <a:srgbClr val="7799B2"/>
          </a:solidFill>
          <a:ln>
            <a:solidFill>
              <a:srgbClr val="77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776" y="256498"/>
            <a:ext cx="592139" cy="6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86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24184" y="9629"/>
            <a:ext cx="1114764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Периоды реализации мер по разработке порядка обеспечения  работников средствами индивидуальной защиты по степени профессионального риска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69CE0D03-021E-1AE6-D55E-2BCA59863ACD}"/>
              </a:ext>
            </a:extLst>
          </p:cNvPr>
          <p:cNvCxnSpPr>
            <a:cxnSpLocks/>
          </p:cNvCxnSpPr>
          <p:nvPr/>
        </p:nvCxnSpPr>
        <p:spPr>
          <a:xfrm>
            <a:off x="339159" y="681647"/>
            <a:ext cx="11104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ая соединительная линия 19"/>
          <p:cNvSpPr/>
          <p:nvPr/>
        </p:nvSpPr>
        <p:spPr>
          <a:xfrm flipV="1">
            <a:off x="780456" y="3784252"/>
            <a:ext cx="11016000" cy="8798"/>
          </a:xfrm>
          <a:prstGeom prst="line">
            <a:avLst/>
          </a:prstGeom>
        </p:spPr>
        <p:style>
          <a:lnRef idx="2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 22"/>
          <p:cNvSpPr/>
          <p:nvPr/>
        </p:nvSpPr>
        <p:spPr>
          <a:xfrm>
            <a:off x="720738" y="3889725"/>
            <a:ext cx="3485502" cy="1729327"/>
          </a:xfrm>
          <a:custGeom>
            <a:avLst/>
            <a:gdLst>
              <a:gd name="connsiteX0" fmla="*/ 0 w 2773392"/>
              <a:gd name="connsiteY0" fmla="*/ 0 h 1628554"/>
              <a:gd name="connsiteX1" fmla="*/ 2773392 w 2773392"/>
              <a:gd name="connsiteY1" fmla="*/ 0 h 1628554"/>
              <a:gd name="connsiteX2" fmla="*/ 2773392 w 2773392"/>
              <a:gd name="connsiteY2" fmla="*/ 1628554 h 1628554"/>
              <a:gd name="connsiteX3" fmla="*/ 0 w 2773392"/>
              <a:gd name="connsiteY3" fmla="*/ 1628554 h 1628554"/>
              <a:gd name="connsiteX4" fmla="*/ 0 w 2773392"/>
              <a:gd name="connsiteY4" fmla="*/ 0 h 162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92" h="1628554">
                <a:moveTo>
                  <a:pt x="0" y="0"/>
                </a:moveTo>
                <a:lnTo>
                  <a:pt x="2773392" y="0"/>
                </a:lnTo>
                <a:lnTo>
                  <a:pt x="2773392" y="1628554"/>
                </a:lnTo>
                <a:lnTo>
                  <a:pt x="0" y="16285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9850" rIns="69850" bIns="104775" numCol="1" spcCol="1270" rtlCol="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spc="120" noProof="0" dirty="0">
                <a:latin typeface="Calibri" panose="020F0502020204030204" pitchFamily="34" charset="0"/>
              </a:rPr>
              <a:t>Разработка и внесение предложений по </a:t>
            </a:r>
            <a:r>
              <a:rPr lang="ru-RU" sz="1100" b="1" spc="120" dirty="0">
                <a:latin typeface="Calibri" panose="020F0502020204030204" pitchFamily="34" charset="0"/>
              </a:rPr>
              <a:t>выбору средств индивидуальной защиты (СИЗ) в зависимости от </a:t>
            </a:r>
            <a:r>
              <a:rPr lang="ru-RU" sz="1100" b="1" kern="1200" spc="120" noProof="0" dirty="0">
                <a:latin typeface="Calibri" panose="020F0502020204030204" pitchFamily="34" charset="0"/>
              </a:rPr>
              <a:t>профессионального риска в части гармонизации отраслевых подходов и регуляторной политики по нормам выдачи и выбору СИЗ </a:t>
            </a:r>
            <a:r>
              <a:rPr lang="ru-RU" sz="1100" i="1" kern="1200" spc="120" noProof="0" dirty="0">
                <a:latin typeface="Calibri" panose="020F0502020204030204" pitchFamily="34" charset="0"/>
              </a:rPr>
              <a:t>(на основе исследований)</a:t>
            </a:r>
          </a:p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582400" y="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  <p:sp>
        <p:nvSpPr>
          <p:cNvPr id="60" name="TextBox 33">
            <a:extLst>
              <a:ext uri="{FF2B5EF4-FFF2-40B4-BE49-F238E27FC236}">
                <a16:creationId xmlns="" xmlns:a16="http://schemas.microsoft.com/office/drawing/2014/main" id="{CE1A26EE-8825-7AA0-B663-2D07F3A80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1841" y="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Капля 20"/>
          <p:cNvSpPr/>
          <p:nvPr/>
        </p:nvSpPr>
        <p:spPr>
          <a:xfrm rot="8100000">
            <a:off x="2180662" y="1669776"/>
            <a:ext cx="404602" cy="404602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Овал 21"/>
          <p:cNvSpPr/>
          <p:nvPr/>
        </p:nvSpPr>
        <p:spPr>
          <a:xfrm>
            <a:off x="2225609" y="1714724"/>
            <a:ext cx="314707" cy="314707"/>
          </a:xfrm>
          <a:prstGeom prst="ellipse">
            <a:avLst/>
          </a:prstGeom>
        </p:spPr>
        <p:style>
          <a:lnRef idx="2">
            <a:schemeClr val="accent1">
              <a:shade val="50000"/>
              <a:hueOff val="111419"/>
              <a:satOff val="2985"/>
              <a:lumOff val="1315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4" name="Полилиния 23"/>
          <p:cNvSpPr/>
          <p:nvPr/>
        </p:nvSpPr>
        <p:spPr>
          <a:xfrm>
            <a:off x="1907479" y="1272756"/>
            <a:ext cx="2208689" cy="467002"/>
          </a:xfrm>
          <a:custGeom>
            <a:avLst/>
            <a:gdLst>
              <a:gd name="connsiteX0" fmla="*/ 0 w 2773392"/>
              <a:gd name="connsiteY0" fmla="*/ 0 h 572194"/>
              <a:gd name="connsiteX1" fmla="*/ 2773392 w 2773392"/>
              <a:gd name="connsiteY1" fmla="*/ 0 h 572194"/>
              <a:gd name="connsiteX2" fmla="*/ 2773392 w 2773392"/>
              <a:gd name="connsiteY2" fmla="*/ 572194 h 572194"/>
              <a:gd name="connsiteX3" fmla="*/ 0 w 2773392"/>
              <a:gd name="connsiteY3" fmla="*/ 572194 h 572194"/>
              <a:gd name="connsiteX4" fmla="*/ 0 w 2773392"/>
              <a:gd name="connsiteY4" fmla="*/ 0 h 5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92" h="572194">
                <a:moveTo>
                  <a:pt x="0" y="0"/>
                </a:moveTo>
                <a:lnTo>
                  <a:pt x="2773392" y="0"/>
                </a:lnTo>
                <a:lnTo>
                  <a:pt x="2773392" y="572194"/>
                </a:lnTo>
                <a:lnTo>
                  <a:pt x="0" y="5721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8900" bIns="0" numCol="1" spcCol="1270" rtlCol="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spc="140" noProof="0" dirty="0">
                <a:latin typeface="Calibri" panose="020F0502020204030204" pitchFamily="34" charset="0"/>
              </a:rPr>
              <a:t>Июль 2023 г.</a:t>
            </a:r>
          </a:p>
        </p:txBody>
      </p:sp>
      <p:sp>
        <p:nvSpPr>
          <p:cNvPr id="25" name="Прямая соединительная линия 24"/>
          <p:cNvSpPr/>
          <p:nvPr/>
        </p:nvSpPr>
        <p:spPr>
          <a:xfrm>
            <a:off x="2382963" y="2158175"/>
            <a:ext cx="0" cy="1628554"/>
          </a:xfrm>
          <a:prstGeom prst="line">
            <a:avLst/>
          </a:prstGeom>
        </p:spPr>
        <p:style>
          <a:lnRef idx="1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Овал 25"/>
          <p:cNvSpPr/>
          <p:nvPr/>
        </p:nvSpPr>
        <p:spPr>
          <a:xfrm>
            <a:off x="2331465" y="3735232"/>
            <a:ext cx="102995" cy="1029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Капля 26"/>
          <p:cNvSpPr/>
          <p:nvPr/>
        </p:nvSpPr>
        <p:spPr>
          <a:xfrm rot="18900000">
            <a:off x="5723024" y="5499080"/>
            <a:ext cx="404602" cy="404602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1">
              <a:shade val="50000"/>
              <a:hueOff val="133703"/>
              <a:satOff val="3582"/>
              <a:lumOff val="15781"/>
              <a:alphaOff val="0"/>
            </a:schemeClr>
          </a:lnRef>
          <a:fillRef idx="1">
            <a:schemeClr val="accent1">
              <a:shade val="50000"/>
              <a:hueOff val="133703"/>
              <a:satOff val="3582"/>
              <a:lumOff val="15781"/>
              <a:alphaOff val="0"/>
            </a:schemeClr>
          </a:fillRef>
          <a:effectRef idx="0">
            <a:schemeClr val="accent1">
              <a:shade val="50000"/>
              <a:hueOff val="133703"/>
              <a:satOff val="3582"/>
              <a:lumOff val="15781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Овал 27"/>
          <p:cNvSpPr/>
          <p:nvPr/>
        </p:nvSpPr>
        <p:spPr>
          <a:xfrm>
            <a:off x="5767972" y="5544028"/>
            <a:ext cx="314707" cy="314707"/>
          </a:xfrm>
          <a:prstGeom prst="ellipse">
            <a:avLst/>
          </a:prstGeom>
        </p:spPr>
        <p:style>
          <a:lnRef idx="2">
            <a:schemeClr val="accent1">
              <a:shade val="50000"/>
              <a:hueOff val="222839"/>
              <a:satOff val="5970"/>
              <a:lumOff val="2630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олилиния 28"/>
          <p:cNvSpPr/>
          <p:nvPr/>
        </p:nvSpPr>
        <p:spPr>
          <a:xfrm>
            <a:off x="4598955" y="1964359"/>
            <a:ext cx="2967448" cy="1628554"/>
          </a:xfrm>
          <a:custGeom>
            <a:avLst/>
            <a:gdLst>
              <a:gd name="connsiteX0" fmla="*/ 0 w 2425989"/>
              <a:gd name="connsiteY0" fmla="*/ 0 h 1628554"/>
              <a:gd name="connsiteX1" fmla="*/ 2425989 w 2425989"/>
              <a:gd name="connsiteY1" fmla="*/ 0 h 1628554"/>
              <a:gd name="connsiteX2" fmla="*/ 2425989 w 2425989"/>
              <a:gd name="connsiteY2" fmla="*/ 1628554 h 1628554"/>
              <a:gd name="connsiteX3" fmla="*/ 0 w 2425989"/>
              <a:gd name="connsiteY3" fmla="*/ 1628554 h 1628554"/>
              <a:gd name="connsiteX4" fmla="*/ 0 w 2425989"/>
              <a:gd name="connsiteY4" fmla="*/ 0 h 162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989" h="1628554">
                <a:moveTo>
                  <a:pt x="0" y="0"/>
                </a:moveTo>
                <a:lnTo>
                  <a:pt x="2425989" y="0"/>
                </a:lnTo>
                <a:lnTo>
                  <a:pt x="2425989" y="1628554"/>
                </a:lnTo>
                <a:lnTo>
                  <a:pt x="0" y="16285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4775" rIns="0" bIns="69850" numCol="1" spcCol="1270" rtlCol="0" anchor="b" anchorCtr="0">
            <a:noAutofit/>
          </a:bodyPr>
          <a:lstStyle/>
          <a:p>
            <a:pPr lvl="0" defTabSz="488950">
              <a:lnSpc>
                <a:spcPct val="90000"/>
              </a:lnSpc>
              <a:spcAft>
                <a:spcPts val="0"/>
              </a:spcAft>
            </a:pPr>
            <a:r>
              <a:rPr lang="ru-RU" sz="1100" b="1" spc="120" dirty="0">
                <a:latin typeface="Calibri" panose="020F0502020204030204" pitchFamily="34" charset="0"/>
              </a:rPr>
              <a:t>«Пилотная» апробация предлагаемых правил выбора СИЗ с учетом степени профессионального риска </a:t>
            </a:r>
          </a:p>
          <a:p>
            <a:pPr lvl="0" defTabSz="488950">
              <a:lnSpc>
                <a:spcPct val="90000"/>
              </a:lnSpc>
              <a:spcAft>
                <a:spcPts val="0"/>
              </a:spcAft>
            </a:pPr>
            <a:r>
              <a:rPr lang="ru-RU" sz="1100" b="1" spc="120" dirty="0">
                <a:latin typeface="Calibri" panose="020F0502020204030204" pitchFamily="34" charset="0"/>
              </a:rPr>
              <a:t>по предприятию в разрезе отраслей и оценка регуляторного воздействия</a:t>
            </a:r>
            <a:endParaRPr lang="ru-RU" sz="1100" b="1" kern="1200" spc="120" noProof="0" dirty="0">
              <a:latin typeface="Calibri" panose="020F0502020204030204" pitchFamily="34" charset="0"/>
            </a:endParaRPr>
          </a:p>
        </p:txBody>
      </p:sp>
      <p:sp>
        <p:nvSpPr>
          <p:cNvPr id="31" name="Прямая соединительная линия 30"/>
          <p:cNvSpPr/>
          <p:nvPr/>
        </p:nvSpPr>
        <p:spPr>
          <a:xfrm>
            <a:off x="5925326" y="3786730"/>
            <a:ext cx="0" cy="1628554"/>
          </a:xfrm>
          <a:prstGeom prst="line">
            <a:avLst/>
          </a:prstGeom>
        </p:spPr>
        <p:style>
          <a:lnRef idx="1">
            <a:schemeClr val="accent1">
              <a:shade val="90000"/>
              <a:hueOff val="140366"/>
              <a:satOff val="-1286"/>
              <a:lumOff val="11102"/>
              <a:alphaOff val="0"/>
            </a:schemeClr>
          </a:lnRef>
          <a:fillRef idx="0">
            <a:schemeClr val="accent1">
              <a:shade val="90000"/>
              <a:hueOff val="140366"/>
              <a:satOff val="-1286"/>
              <a:lumOff val="11102"/>
              <a:alphaOff val="0"/>
            </a:schemeClr>
          </a:fillRef>
          <a:effectRef idx="0">
            <a:schemeClr val="accent1">
              <a:shade val="90000"/>
              <a:hueOff val="140366"/>
              <a:satOff val="-1286"/>
              <a:lumOff val="11102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Овал 31"/>
          <p:cNvSpPr/>
          <p:nvPr/>
        </p:nvSpPr>
        <p:spPr>
          <a:xfrm>
            <a:off x="5873828" y="3735232"/>
            <a:ext cx="102995" cy="1029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33703"/>
              <a:satOff val="3582"/>
              <a:lumOff val="15781"/>
              <a:alphaOff val="0"/>
            </a:schemeClr>
          </a:fillRef>
          <a:effectRef idx="0">
            <a:schemeClr val="accent1">
              <a:shade val="50000"/>
              <a:hueOff val="133703"/>
              <a:satOff val="3582"/>
              <a:lumOff val="15781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Капля 32"/>
          <p:cNvSpPr/>
          <p:nvPr/>
        </p:nvSpPr>
        <p:spPr>
          <a:xfrm rot="8100000">
            <a:off x="9124707" y="1669776"/>
            <a:ext cx="404602" cy="404602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1">
              <a:shade val="50000"/>
              <a:hueOff val="267407"/>
              <a:satOff val="7164"/>
              <a:lumOff val="31562"/>
              <a:alphaOff val="0"/>
            </a:schemeClr>
          </a:lnRef>
          <a:fillRef idx="1">
            <a:schemeClr val="accent1">
              <a:shade val="50000"/>
              <a:hueOff val="267407"/>
              <a:satOff val="7164"/>
              <a:lumOff val="31562"/>
              <a:alphaOff val="0"/>
            </a:schemeClr>
          </a:fillRef>
          <a:effectRef idx="0">
            <a:schemeClr val="accent1">
              <a:shade val="50000"/>
              <a:hueOff val="267407"/>
              <a:satOff val="7164"/>
              <a:lumOff val="31562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Овал 33"/>
          <p:cNvSpPr/>
          <p:nvPr/>
        </p:nvSpPr>
        <p:spPr>
          <a:xfrm>
            <a:off x="9169655" y="1714724"/>
            <a:ext cx="314707" cy="314707"/>
          </a:xfrm>
          <a:prstGeom prst="ellipse">
            <a:avLst/>
          </a:prstGeom>
        </p:spPr>
        <p:style>
          <a:lnRef idx="2">
            <a:schemeClr val="accent1">
              <a:shade val="50000"/>
              <a:hueOff val="334258"/>
              <a:satOff val="8955"/>
              <a:lumOff val="3945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олилиния 34"/>
          <p:cNvSpPr/>
          <p:nvPr/>
        </p:nvSpPr>
        <p:spPr>
          <a:xfrm>
            <a:off x="8410023" y="3845087"/>
            <a:ext cx="3525945" cy="1628554"/>
          </a:xfrm>
          <a:custGeom>
            <a:avLst/>
            <a:gdLst>
              <a:gd name="connsiteX0" fmla="*/ 0 w 2388024"/>
              <a:gd name="connsiteY0" fmla="*/ 0 h 1628554"/>
              <a:gd name="connsiteX1" fmla="*/ 2388024 w 2388024"/>
              <a:gd name="connsiteY1" fmla="*/ 0 h 1628554"/>
              <a:gd name="connsiteX2" fmla="*/ 2388024 w 2388024"/>
              <a:gd name="connsiteY2" fmla="*/ 1628554 h 1628554"/>
              <a:gd name="connsiteX3" fmla="*/ 0 w 2388024"/>
              <a:gd name="connsiteY3" fmla="*/ 1628554 h 1628554"/>
              <a:gd name="connsiteX4" fmla="*/ 0 w 2388024"/>
              <a:gd name="connsiteY4" fmla="*/ 0 h 162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024" h="1628554">
                <a:moveTo>
                  <a:pt x="0" y="0"/>
                </a:moveTo>
                <a:lnTo>
                  <a:pt x="2388024" y="0"/>
                </a:lnTo>
                <a:lnTo>
                  <a:pt x="2388024" y="1628554"/>
                </a:lnTo>
                <a:lnTo>
                  <a:pt x="0" y="16285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9850" rIns="69850" bIns="104775" numCol="1" spcCol="1270" rtlCol="0" anchor="t" anchorCtr="0">
            <a:noAutofit/>
          </a:bodyPr>
          <a:lstStyle/>
          <a:p>
            <a:r>
              <a:rPr lang="ru-RU" sz="1100" b="1" spc="120" dirty="0">
                <a:latin typeface="Calibri" panose="020F0502020204030204" pitchFamily="34" charset="0"/>
              </a:rPr>
              <a:t>Внедрение правил выбора СИЗ с учетом степени профессионального риска в трудовое законодательство </a:t>
            </a:r>
          </a:p>
          <a:p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(приказ Министра здравоохранения и социального развития Республики Казахстан от 28 декабря 2015 года № 1054 «Об утверждении Правил выдачи работникам молока или равноценных пищевых продуктов и (или) специализированных продуктов для диетического (лечебного и профилактического) питания, специальной одежды и других средств индивидуальной защиты, обеспечения их средствами коллективной защиты, санитарно-бытовыми помещениями и устройствами за счет средств работодателя», Приказ Министра здравоохранения и социального развития Республики Казахстан от 8 декабря 2015 года № 943 «Об утверждении норм выдачи специальной одежды и других средств индивидуальной защиты работникам организаций различных видов экономической деятельности»)</a:t>
            </a:r>
            <a:endParaRPr lang="ru-RU" sz="1100" b="1" spc="120" dirty="0">
              <a:latin typeface="Calibri" panose="020F0502020204030204" pitchFamily="34" charset="0"/>
            </a:endParaRPr>
          </a:p>
        </p:txBody>
      </p:sp>
      <p:sp>
        <p:nvSpPr>
          <p:cNvPr id="37" name="Прямая соединительная линия 36"/>
          <p:cNvSpPr/>
          <p:nvPr/>
        </p:nvSpPr>
        <p:spPr>
          <a:xfrm>
            <a:off x="9327009" y="2158175"/>
            <a:ext cx="0" cy="1628554"/>
          </a:xfrm>
          <a:prstGeom prst="line">
            <a:avLst/>
          </a:prstGeom>
        </p:spPr>
        <p:style>
          <a:lnRef idx="1">
            <a:schemeClr val="accent1">
              <a:shade val="90000"/>
              <a:hueOff val="280732"/>
              <a:satOff val="-2572"/>
              <a:lumOff val="22203"/>
              <a:alphaOff val="0"/>
            </a:schemeClr>
          </a:lnRef>
          <a:fillRef idx="0">
            <a:schemeClr val="accent1">
              <a:shade val="90000"/>
              <a:hueOff val="280732"/>
              <a:satOff val="-2572"/>
              <a:lumOff val="22203"/>
              <a:alphaOff val="0"/>
            </a:schemeClr>
          </a:fillRef>
          <a:effectRef idx="0">
            <a:schemeClr val="accent1">
              <a:shade val="90000"/>
              <a:hueOff val="280732"/>
              <a:satOff val="-2572"/>
              <a:lumOff val="22203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Овал 37"/>
          <p:cNvSpPr/>
          <p:nvPr/>
        </p:nvSpPr>
        <p:spPr>
          <a:xfrm>
            <a:off x="9275515" y="3735232"/>
            <a:ext cx="102995" cy="1029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67407"/>
              <a:satOff val="7164"/>
              <a:lumOff val="31562"/>
              <a:alphaOff val="0"/>
            </a:schemeClr>
          </a:fillRef>
          <a:effectRef idx="0">
            <a:schemeClr val="accent1">
              <a:shade val="50000"/>
              <a:hueOff val="267407"/>
              <a:satOff val="7164"/>
              <a:lumOff val="31562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Полилиния 51"/>
          <p:cNvSpPr/>
          <p:nvPr/>
        </p:nvSpPr>
        <p:spPr>
          <a:xfrm>
            <a:off x="5221894" y="5797963"/>
            <a:ext cx="2824715" cy="467002"/>
          </a:xfrm>
          <a:custGeom>
            <a:avLst/>
            <a:gdLst>
              <a:gd name="connsiteX0" fmla="*/ 0 w 2773392"/>
              <a:gd name="connsiteY0" fmla="*/ 0 h 572194"/>
              <a:gd name="connsiteX1" fmla="*/ 2773392 w 2773392"/>
              <a:gd name="connsiteY1" fmla="*/ 0 h 572194"/>
              <a:gd name="connsiteX2" fmla="*/ 2773392 w 2773392"/>
              <a:gd name="connsiteY2" fmla="*/ 572194 h 572194"/>
              <a:gd name="connsiteX3" fmla="*/ 0 w 2773392"/>
              <a:gd name="connsiteY3" fmla="*/ 572194 h 572194"/>
              <a:gd name="connsiteX4" fmla="*/ 0 w 2773392"/>
              <a:gd name="connsiteY4" fmla="*/ 0 h 5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92" h="572194">
                <a:moveTo>
                  <a:pt x="0" y="0"/>
                </a:moveTo>
                <a:lnTo>
                  <a:pt x="2773392" y="0"/>
                </a:lnTo>
                <a:lnTo>
                  <a:pt x="2773392" y="572194"/>
                </a:lnTo>
                <a:lnTo>
                  <a:pt x="0" y="5721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8900" bIns="0" numCol="1" spcCol="1270" rtlCol="0" anchor="ctr" anchorCtr="0">
            <a:no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spc="140" dirty="0">
                <a:latin typeface="Calibri" panose="020F0502020204030204" pitchFamily="34" charset="0"/>
              </a:rPr>
              <a:t>Август – ноябрь 2023 г.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974730" y="3771894"/>
            <a:ext cx="21405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</a:t>
            </a:r>
          </a:p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акты внедрения</a:t>
            </a:r>
          </a:p>
        </p:txBody>
      </p:sp>
      <p:sp>
        <p:nvSpPr>
          <p:cNvPr id="54" name="Полилиния 53"/>
          <p:cNvSpPr/>
          <p:nvPr/>
        </p:nvSpPr>
        <p:spPr>
          <a:xfrm>
            <a:off x="8768850" y="1192930"/>
            <a:ext cx="2824715" cy="467002"/>
          </a:xfrm>
          <a:custGeom>
            <a:avLst/>
            <a:gdLst>
              <a:gd name="connsiteX0" fmla="*/ 0 w 2773392"/>
              <a:gd name="connsiteY0" fmla="*/ 0 h 572194"/>
              <a:gd name="connsiteX1" fmla="*/ 2773392 w 2773392"/>
              <a:gd name="connsiteY1" fmla="*/ 0 h 572194"/>
              <a:gd name="connsiteX2" fmla="*/ 2773392 w 2773392"/>
              <a:gd name="connsiteY2" fmla="*/ 572194 h 572194"/>
              <a:gd name="connsiteX3" fmla="*/ 0 w 2773392"/>
              <a:gd name="connsiteY3" fmla="*/ 572194 h 572194"/>
              <a:gd name="connsiteX4" fmla="*/ 0 w 2773392"/>
              <a:gd name="connsiteY4" fmla="*/ 0 h 5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92" h="572194">
                <a:moveTo>
                  <a:pt x="0" y="0"/>
                </a:moveTo>
                <a:lnTo>
                  <a:pt x="2773392" y="0"/>
                </a:lnTo>
                <a:lnTo>
                  <a:pt x="2773392" y="572194"/>
                </a:lnTo>
                <a:lnTo>
                  <a:pt x="0" y="5721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8900" bIns="0" numCol="1" spcCol="1270" rtlCol="0" anchor="ctr" anchorCtr="0">
            <a:noAutofit/>
          </a:bodyPr>
          <a:lstStyle/>
          <a:p>
            <a:pPr defTabSz="622300">
              <a:spcAft>
                <a:spcPts val="0"/>
              </a:spcAft>
            </a:pPr>
            <a:r>
              <a:rPr lang="ru-RU" sz="1400" b="1" spc="140" dirty="0">
                <a:latin typeface="Calibri" panose="020F0502020204030204" pitchFamily="34" charset="0"/>
              </a:rPr>
              <a:t> </a:t>
            </a:r>
          </a:p>
          <a:p>
            <a:pPr defTabSz="622300">
              <a:spcAft>
                <a:spcPts val="0"/>
              </a:spcAft>
            </a:pPr>
            <a:endParaRPr lang="ru-RU" sz="1400" b="1" spc="140" dirty="0">
              <a:latin typeface="Calibri" panose="020F0502020204030204" pitchFamily="34" charset="0"/>
            </a:endParaRPr>
          </a:p>
          <a:p>
            <a:pPr defTabSz="622300">
              <a:spcAft>
                <a:spcPts val="0"/>
              </a:spcAft>
            </a:pPr>
            <a:r>
              <a:rPr lang="ru-RU" sz="1400" b="1" spc="140" dirty="0">
                <a:latin typeface="Calibri" panose="020F0502020204030204" pitchFamily="34" charset="0"/>
              </a:rPr>
              <a:t>Декабрь 2023 г.</a:t>
            </a:r>
          </a:p>
          <a:p>
            <a:pPr lvl="0" defTabSz="622300">
              <a:spcAft>
                <a:spcPts val="0"/>
              </a:spcAft>
            </a:pPr>
            <a:endParaRPr lang="ru-RU" sz="1400" b="1" spc="140" dirty="0">
              <a:latin typeface="Calibri" panose="020F0502020204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381096" y="2428731"/>
            <a:ext cx="235226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внесению изменений в ТК РК,</a:t>
            </a:r>
          </a:p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приказы Министра здравоохранения и социального развития Республики Казахстан от 28 декабря 2015 года № 1054 и от 8 декабря 2015 года № 943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4384" y="1712859"/>
            <a:ext cx="53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45171"/>
                </a:solidFill>
              </a:rPr>
              <a:t>2.1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25023" y="5552825"/>
            <a:ext cx="53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45171"/>
                </a:solidFill>
              </a:rPr>
              <a:t>2.2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131914" y="1718288"/>
            <a:ext cx="481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45171"/>
                </a:solidFill>
              </a:rPr>
              <a:t>2.3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07521D-B69E-5E11-6BC5-E21390670356}"/>
              </a:ext>
            </a:extLst>
          </p:cNvPr>
          <p:cNvSpPr txBox="1"/>
          <p:nvPr/>
        </p:nvSpPr>
        <p:spPr>
          <a:xfrm>
            <a:off x="1003591" y="3401593"/>
            <a:ext cx="1358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445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Правил</a:t>
            </a:r>
          </a:p>
        </p:txBody>
      </p:sp>
    </p:spTree>
    <p:extLst>
      <p:ext uri="{BB962C8B-B14F-4D97-AF65-F5344CB8AC3E}">
        <p14:creationId xmlns:p14="http://schemas.microsoft.com/office/powerpoint/2010/main" val="40420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90B2FD9-753B-EB2C-C5C8-04F95F7CDBFA}"/>
              </a:ext>
            </a:extLst>
          </p:cNvPr>
          <p:cNvSpPr/>
          <p:nvPr/>
        </p:nvSpPr>
        <p:spPr>
          <a:xfrm>
            <a:off x="5405071" y="1538288"/>
            <a:ext cx="1824038" cy="5251450"/>
          </a:xfrm>
          <a:prstGeom prst="rect">
            <a:avLst/>
          </a:prstGeom>
          <a:solidFill>
            <a:srgbClr val="ACCBF9">
              <a:alpha val="47843"/>
            </a:srgbClr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54DC2F42-0896-4327-6C0A-6C277175FF22}"/>
              </a:ext>
            </a:extLst>
          </p:cNvPr>
          <p:cNvSpPr/>
          <p:nvPr/>
        </p:nvSpPr>
        <p:spPr>
          <a:xfrm>
            <a:off x="7306896" y="1549400"/>
            <a:ext cx="1631950" cy="5251450"/>
          </a:xfrm>
          <a:prstGeom prst="rect">
            <a:avLst/>
          </a:prstGeom>
          <a:solidFill>
            <a:schemeClr val="accent6">
              <a:lumMod val="60000"/>
              <a:lumOff val="40000"/>
              <a:alpha val="47843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2E969C7-AE79-AC9C-6283-4CCFBD2CE9DC}"/>
              </a:ext>
            </a:extLst>
          </p:cNvPr>
          <p:cNvSpPr/>
          <p:nvPr/>
        </p:nvSpPr>
        <p:spPr>
          <a:xfrm>
            <a:off x="9003934" y="1552575"/>
            <a:ext cx="2405062" cy="5249863"/>
          </a:xfrm>
          <a:prstGeom prst="rect">
            <a:avLst/>
          </a:prstGeom>
          <a:solidFill>
            <a:schemeClr val="accent5">
              <a:lumMod val="60000"/>
              <a:lumOff val="40000"/>
              <a:alpha val="47843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D186868-5961-9F58-45C1-A0D8A1A0EE9B}"/>
              </a:ext>
            </a:extLst>
          </p:cNvPr>
          <p:cNvSpPr/>
          <p:nvPr/>
        </p:nvSpPr>
        <p:spPr>
          <a:xfrm>
            <a:off x="107950" y="141811"/>
            <a:ext cx="10310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сновные особенности подходов и регламентирующих норм  в обеспечении СИЗ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D2E003A-4186-85B8-C913-0E16FFD9D6A8}"/>
              </a:ext>
            </a:extLst>
          </p:cNvPr>
          <p:cNvSpPr/>
          <p:nvPr/>
        </p:nvSpPr>
        <p:spPr>
          <a:xfrm>
            <a:off x="6890971" y="914401"/>
            <a:ext cx="3309937" cy="53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34F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ПРАВОВАЯ  ОСНОВА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AA53CD2-0C60-47A0-1BC7-CDFC73332D4A}"/>
              </a:ext>
            </a:extLst>
          </p:cNvPr>
          <p:cNvSpPr/>
          <p:nvPr/>
        </p:nvSpPr>
        <p:spPr>
          <a:xfrm>
            <a:off x="5436821" y="2182813"/>
            <a:ext cx="4330700" cy="4365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Законодательство об охране труда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6924A69-C387-6E70-20E7-2854E7D1D324}"/>
              </a:ext>
            </a:extLst>
          </p:cNvPr>
          <p:cNvSpPr/>
          <p:nvPr/>
        </p:nvSpPr>
        <p:spPr>
          <a:xfrm>
            <a:off x="5459046" y="3011488"/>
            <a:ext cx="3397250" cy="8477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Строго регламентирована обязанность работодателя обеспечить работников СИЗ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06FFDE6-E94D-DF33-4118-F8CCDC405DF0}"/>
              </a:ext>
            </a:extLst>
          </p:cNvPr>
          <p:cNvSpPr/>
          <p:nvPr/>
        </p:nvSpPr>
        <p:spPr>
          <a:xfrm>
            <a:off x="7383096" y="1603375"/>
            <a:ext cx="1473200" cy="4651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ГИБРИДНЫЙ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BFA586F-A196-ABAB-5E1C-8C1F1CA0958F}"/>
              </a:ext>
            </a:extLst>
          </p:cNvPr>
          <p:cNvSpPr/>
          <p:nvPr/>
        </p:nvSpPr>
        <p:spPr>
          <a:xfrm>
            <a:off x="9184176" y="3027363"/>
            <a:ext cx="2055812" cy="8318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Регламентирована обязанность работодателя обеспечить СИЗ работников только в отдельных видах деятельности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2C4E64F-9C66-C396-FFE8-8394BF60E20D}"/>
              </a:ext>
            </a:extLst>
          </p:cNvPr>
          <p:cNvSpPr/>
          <p:nvPr/>
        </p:nvSpPr>
        <p:spPr>
          <a:xfrm>
            <a:off x="5522546" y="6303963"/>
            <a:ext cx="5800725" cy="4651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Строго регламентированы требования к безопасности и качеству СИЗ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DE0509C-1E19-ED9F-7754-33F686E09D09}"/>
              </a:ext>
            </a:extLst>
          </p:cNvPr>
          <p:cNvSpPr/>
          <p:nvPr/>
        </p:nvSpPr>
        <p:spPr>
          <a:xfrm>
            <a:off x="5522546" y="3965575"/>
            <a:ext cx="5805488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Регламентирована обязанность финансирования обеспечения СИЗ работодателем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B789CD2-65D0-7B5A-197B-E08B65840778}"/>
              </a:ext>
            </a:extLst>
          </p:cNvPr>
          <p:cNvSpPr/>
          <p:nvPr/>
        </p:nvSpPr>
        <p:spPr>
          <a:xfrm>
            <a:off x="5522546" y="4475163"/>
            <a:ext cx="1593850" cy="10398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Финансирование осуществляется за счет средств работодателя и иных, не запрещенных, источников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9B59E4DD-9B49-CC56-DCDE-80942D939466}"/>
              </a:ext>
            </a:extLst>
          </p:cNvPr>
          <p:cNvSpPr/>
          <p:nvPr/>
        </p:nvSpPr>
        <p:spPr>
          <a:xfrm>
            <a:off x="5465396" y="1603375"/>
            <a:ext cx="1681163" cy="4651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СПИСОЧНЫЙ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C72D5F42-AC08-B201-37DE-6F7190588592}"/>
              </a:ext>
            </a:extLst>
          </p:cNvPr>
          <p:cNvSpPr/>
          <p:nvPr/>
        </p:nvSpPr>
        <p:spPr>
          <a:xfrm>
            <a:off x="9103946" y="1612900"/>
            <a:ext cx="2225675" cy="4603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</a:p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ОРИЕНТИРОВАННЫЙ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F20E4C46-574E-589D-004D-3E5BE0036DBC}"/>
              </a:ext>
            </a:extLst>
          </p:cNvPr>
          <p:cNvSpPr/>
          <p:nvPr/>
        </p:nvSpPr>
        <p:spPr>
          <a:xfrm>
            <a:off x="5522546" y="5810250"/>
            <a:ext cx="5800725" cy="4175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Законодательство о стандартизации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8E625293-021C-3FC4-7A8A-B650D9750F8A}"/>
              </a:ext>
            </a:extLst>
          </p:cNvPr>
          <p:cNvSpPr/>
          <p:nvPr/>
        </p:nvSpPr>
        <p:spPr>
          <a:xfrm>
            <a:off x="9811971" y="2168525"/>
            <a:ext cx="1516063" cy="754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Стандарты безопасности труда отдельных видов работ 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6ABBB723-3136-95A2-1897-BC82057867FB}"/>
              </a:ext>
            </a:extLst>
          </p:cNvPr>
          <p:cNvSpPr/>
          <p:nvPr/>
        </p:nvSpPr>
        <p:spPr>
          <a:xfrm>
            <a:off x="7341821" y="4532313"/>
            <a:ext cx="3986213" cy="4905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Предусмотрена возможность приобретения СИЗ за счет работника, а также компенсация расходов работодателем.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47E37556-7590-DC0D-5CC8-29A9495E7E97}"/>
              </a:ext>
            </a:extLst>
          </p:cNvPr>
          <p:cNvSpPr/>
          <p:nvPr/>
        </p:nvSpPr>
        <p:spPr>
          <a:xfrm>
            <a:off x="9078546" y="5113338"/>
            <a:ext cx="2244725" cy="6080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Расходы на отдельные СИЗ выведены из обязанности работодателя</a:t>
            </a:r>
          </a:p>
        </p:txBody>
      </p:sp>
      <p:sp>
        <p:nvSpPr>
          <p:cNvPr id="40" name="TextBox 33">
            <a:extLst>
              <a:ext uri="{FF2B5EF4-FFF2-40B4-BE49-F238E27FC236}">
                <a16:creationId xmlns="" xmlns:a16="http://schemas.microsoft.com/office/drawing/2014/main" id="{6B5C6D69-0C1F-637D-045F-39A77C635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6663" y="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69CE0D03-021E-1AE6-D55E-2BCA59863ACD}"/>
              </a:ext>
            </a:extLst>
          </p:cNvPr>
          <p:cNvCxnSpPr>
            <a:cxnSpLocks/>
          </p:cNvCxnSpPr>
          <p:nvPr/>
        </p:nvCxnSpPr>
        <p:spPr>
          <a:xfrm>
            <a:off x="339159" y="681647"/>
            <a:ext cx="11104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65572AD5-CB3D-7629-4F58-E69E9FF970BD}"/>
              </a:ext>
            </a:extLst>
          </p:cNvPr>
          <p:cNvSpPr/>
          <p:nvPr/>
        </p:nvSpPr>
        <p:spPr>
          <a:xfrm>
            <a:off x="253370" y="982606"/>
            <a:ext cx="2389632" cy="2682273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1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РОССИЙСКАЯ ФЕДЕРАЦИЯ</a:t>
            </a:r>
          </a:p>
          <a:p>
            <a:pPr lvl="0">
              <a:lnSpc>
                <a:spcPct val="90000"/>
              </a:lnSpc>
            </a:pPr>
            <a:endParaRPr lang="ru-RU" sz="1100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1100" dirty="0">
                <a:latin typeface="Century Gothic" panose="020B0502020202020204" pitchFamily="34" charset="0"/>
              </a:rPr>
              <a:t>Выбор осуществляется на основании Единых типовых норм по профессиям без учета отрасли, а также на основании единых типовых норм в зависимости от </a:t>
            </a:r>
            <a:r>
              <a:rPr lang="ru-RU" sz="1100" dirty="0" smtClean="0">
                <a:latin typeface="Century Gothic" panose="020B0502020202020204" pitchFamily="34" charset="0"/>
              </a:rPr>
              <a:t>опасности, определяемой по результатам СОУТ и ОПР</a:t>
            </a:r>
            <a:endParaRPr lang="ru-RU" sz="11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1100" dirty="0">
                <a:latin typeface="Century Gothic" panose="020B0502020202020204" pitchFamily="34" charset="0"/>
              </a:rPr>
              <a:t>Работодатель </a:t>
            </a:r>
            <a:r>
              <a:rPr lang="ru-RU" sz="1100" dirty="0" smtClean="0">
                <a:latin typeface="Century Gothic" panose="020B0502020202020204" pitchFamily="34" charset="0"/>
              </a:rPr>
              <a:t>утверждает локальные нормы по </a:t>
            </a:r>
            <a:r>
              <a:rPr lang="ru-RU" sz="1100" dirty="0">
                <a:latin typeface="Century Gothic" panose="020B0502020202020204" pitchFamily="34" charset="0"/>
              </a:rPr>
              <a:t>согласованию с профсоюзной организацией или </a:t>
            </a:r>
            <a:r>
              <a:rPr lang="ru-RU" sz="1100" dirty="0" smtClean="0">
                <a:latin typeface="Century Gothic" panose="020B0502020202020204" pitchFamily="34" charset="0"/>
              </a:rPr>
              <a:t>иным уполномоченным </a:t>
            </a:r>
            <a:r>
              <a:rPr lang="ru-RU" sz="1100" dirty="0">
                <a:latin typeface="Century Gothic" panose="020B0502020202020204" pitchFamily="34" charset="0"/>
              </a:rPr>
              <a:t>представительного </a:t>
            </a:r>
            <a:r>
              <a:rPr lang="ru-RU" sz="1100" dirty="0" smtClean="0">
                <a:latin typeface="Century Gothic" panose="020B0502020202020204" pitchFamily="34" charset="0"/>
              </a:rPr>
              <a:t>органом </a:t>
            </a:r>
            <a:r>
              <a:rPr lang="ru-RU" sz="1100" dirty="0">
                <a:latin typeface="Century Gothic" panose="020B0502020202020204" pitchFamily="34" charset="0"/>
              </a:rPr>
              <a:t>работников</a:t>
            </a:r>
          </a:p>
        </p:txBody>
      </p:sp>
      <p:sp>
        <p:nvSpPr>
          <p:cNvPr id="47" name="Прямоугольник: скругленные углы 2">
            <a:extLst>
              <a:ext uri="{FF2B5EF4-FFF2-40B4-BE49-F238E27FC236}">
                <a16:creationId xmlns=""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253370" y="868150"/>
            <a:ext cx="2422774" cy="2911186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FBD3860-2D59-B28A-E50E-47D685892230}"/>
              </a:ext>
            </a:extLst>
          </p:cNvPr>
          <p:cNvSpPr txBox="1"/>
          <p:nvPr/>
        </p:nvSpPr>
        <p:spPr>
          <a:xfrm>
            <a:off x="253370" y="3612806"/>
            <a:ext cx="2434966" cy="280986"/>
          </a:xfrm>
          <a:prstGeom prst="rect">
            <a:avLst/>
          </a:prstGeom>
          <a:solidFill>
            <a:srgbClr val="7371B3"/>
          </a:solidFill>
          <a:ln>
            <a:solidFill>
              <a:srgbClr val="C9CBE7"/>
            </a:solidFill>
          </a:ln>
        </p:spPr>
        <p:txBody>
          <a:bodyPr wrap="square" rtlCol="0">
            <a:spAutoFit/>
          </a:bodyPr>
          <a:lstStyle/>
          <a:p>
            <a:pPr lvl="0" algn="ctr"/>
            <a:endParaRPr lang="ru-RU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65572AD5-CB3D-7629-4F58-E69E9FF970BD}"/>
              </a:ext>
            </a:extLst>
          </p:cNvPr>
          <p:cNvSpPr/>
          <p:nvPr/>
        </p:nvSpPr>
        <p:spPr>
          <a:xfrm>
            <a:off x="2840164" y="2672037"/>
            <a:ext cx="2389632" cy="405341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1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СТРАНЫ ЕС</a:t>
            </a:r>
          </a:p>
          <a:p>
            <a:pPr lvl="0">
              <a:lnSpc>
                <a:spcPct val="90000"/>
              </a:lnSpc>
            </a:pPr>
            <a:endParaRPr lang="ru-RU" sz="1100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1100" dirty="0">
                <a:latin typeface="Century Gothic" panose="020B0502020202020204" pitchFamily="34" charset="0"/>
              </a:rPr>
              <a:t>Работодатель самостоятельным определением на уровне предприятия  СИЗ и установлением сроков их эксплуатации с учетом локальных специфичных условий. Основанием выбора СИЗ являются результаты оценки профессиональных рисков для здоровья работников.  В странах ЕС процессы оценки соответствия средств индивидуальной защиты проводятся только согласно Регламенту Европейского Союза </a:t>
            </a:r>
            <a:r>
              <a:rPr lang="ru-RU" sz="1100" dirty="0" smtClean="0">
                <a:latin typeface="Century Gothic" panose="020B0502020202020204" pitchFamily="34" charset="0"/>
              </a:rPr>
              <a:t>2016/425.</a:t>
            </a:r>
          </a:p>
          <a:p>
            <a:pPr algn="just">
              <a:lnSpc>
                <a:spcPct val="90000"/>
              </a:lnSpc>
            </a:pPr>
            <a:r>
              <a:rPr lang="ru-RU" sz="1100" dirty="0" smtClean="0">
                <a:latin typeface="Century Gothic" panose="020B0502020202020204" pitchFamily="34" charset="0"/>
              </a:rPr>
              <a:t>Например </a:t>
            </a:r>
            <a:r>
              <a:rPr lang="ru-RU" sz="1100" dirty="0">
                <a:latin typeface="Century Gothic" panose="020B0502020202020204" pitchFamily="34" charset="0"/>
              </a:rPr>
              <a:t>в Швейцарии выбор СИЗ работников может осуществить на государственном сайте «</a:t>
            </a:r>
            <a:r>
              <a:rPr lang="ru-RU" sz="1100" dirty="0" err="1">
                <a:latin typeface="Century Gothic" panose="020B0502020202020204" pitchFamily="34" charset="0"/>
              </a:rPr>
              <a:t>Sapros</a:t>
            </a:r>
            <a:r>
              <a:rPr lang="ru-RU" sz="1100" dirty="0">
                <a:latin typeface="Century Gothic" panose="020B0502020202020204" pitchFamily="34" charset="0"/>
              </a:rPr>
              <a:t>».</a:t>
            </a:r>
          </a:p>
        </p:txBody>
      </p:sp>
      <p:sp>
        <p:nvSpPr>
          <p:cNvPr id="54" name="Прямоугольник: скругленные углы 2">
            <a:extLst>
              <a:ext uri="{FF2B5EF4-FFF2-40B4-BE49-F238E27FC236}">
                <a16:creationId xmlns=""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2840164" y="2557580"/>
            <a:ext cx="2422774" cy="4211519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FBD3860-2D59-B28A-E50E-47D685892230}"/>
              </a:ext>
            </a:extLst>
          </p:cNvPr>
          <p:cNvSpPr txBox="1"/>
          <p:nvPr/>
        </p:nvSpPr>
        <p:spPr>
          <a:xfrm>
            <a:off x="2829220" y="6488114"/>
            <a:ext cx="2434966" cy="280986"/>
          </a:xfrm>
          <a:prstGeom prst="rect">
            <a:avLst/>
          </a:prstGeom>
          <a:solidFill>
            <a:srgbClr val="7371B3"/>
          </a:solidFill>
          <a:ln>
            <a:solidFill>
              <a:srgbClr val="C9CBE7"/>
            </a:solidFill>
          </a:ln>
        </p:spPr>
        <p:txBody>
          <a:bodyPr wrap="square" rtlCol="0">
            <a:spAutoFit/>
          </a:bodyPr>
          <a:lstStyle/>
          <a:p>
            <a:pPr lvl="0" algn="ctr"/>
            <a:endParaRPr lang="ru-RU" sz="1400" b="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6DFA0A2B-5967-E95F-17F1-A897DEBA8182}"/>
              </a:ext>
            </a:extLst>
          </p:cNvPr>
          <p:cNvSpPr/>
          <p:nvPr/>
        </p:nvSpPr>
        <p:spPr>
          <a:xfrm>
            <a:off x="3575722" y="1077243"/>
            <a:ext cx="2538413" cy="4725680"/>
          </a:xfrm>
          <a:prstGeom prst="rect">
            <a:avLst/>
          </a:prstGeom>
          <a:solidFill>
            <a:schemeClr val="accent5">
              <a:lumMod val="60000"/>
              <a:lumOff val="40000"/>
              <a:alpha val="47843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38810FC6-D6FF-5A0A-B4E8-4F57B96F9BCF}"/>
              </a:ext>
            </a:extLst>
          </p:cNvPr>
          <p:cNvSpPr/>
          <p:nvPr/>
        </p:nvSpPr>
        <p:spPr>
          <a:xfrm>
            <a:off x="1892972" y="1077243"/>
            <a:ext cx="1631950" cy="4725680"/>
          </a:xfrm>
          <a:prstGeom prst="rect">
            <a:avLst/>
          </a:prstGeom>
          <a:solidFill>
            <a:schemeClr val="accent6">
              <a:lumMod val="60000"/>
              <a:lumOff val="40000"/>
              <a:alpha val="47843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1B893F2-1C0B-745F-9A12-080A6290BEBF}"/>
              </a:ext>
            </a:extLst>
          </p:cNvPr>
          <p:cNvSpPr/>
          <p:nvPr/>
        </p:nvSpPr>
        <p:spPr>
          <a:xfrm>
            <a:off x="22897" y="1077243"/>
            <a:ext cx="1825625" cy="4725680"/>
          </a:xfrm>
          <a:prstGeom prst="rect">
            <a:avLst/>
          </a:prstGeom>
          <a:solidFill>
            <a:srgbClr val="ACCBF9">
              <a:alpha val="47843"/>
            </a:srgbClr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D186868-5961-9F58-45C1-A0D8A1A0EE9B}"/>
              </a:ext>
            </a:extLst>
          </p:cNvPr>
          <p:cNvSpPr/>
          <p:nvPr/>
        </p:nvSpPr>
        <p:spPr>
          <a:xfrm>
            <a:off x="107950" y="141811"/>
            <a:ext cx="10310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сновные особенности подходов и регламентирующих норм  в обеспечении СИЗ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F7636CA-7A8A-8411-0991-30D4EE6734A1}"/>
              </a:ext>
            </a:extLst>
          </p:cNvPr>
          <p:cNvSpPr/>
          <p:nvPr/>
        </p:nvSpPr>
        <p:spPr>
          <a:xfrm>
            <a:off x="1159974" y="625018"/>
            <a:ext cx="343535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34F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МЕХАНИЗМ ОБЕСПЕЧЕНИЯ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28F8E9B8-2688-C393-4E53-2DAAB7479E55}"/>
              </a:ext>
            </a:extLst>
          </p:cNvPr>
          <p:cNvSpPr/>
          <p:nvPr/>
        </p:nvSpPr>
        <p:spPr>
          <a:xfrm>
            <a:off x="137197" y="4968206"/>
            <a:ext cx="2509838" cy="673100"/>
          </a:xfrm>
          <a:prstGeom prst="rect">
            <a:avLst/>
          </a:prstGeom>
          <a:solidFill>
            <a:srgbClr val="629DD1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Строгая регламентация порядка выдачи, хранения, обслуживания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635B2C85-BABA-80AB-585C-C81AE3B09464}"/>
              </a:ext>
            </a:extLst>
          </p:cNvPr>
          <p:cNvSpPr/>
          <p:nvPr/>
        </p:nvSpPr>
        <p:spPr>
          <a:xfrm>
            <a:off x="138785" y="2166268"/>
            <a:ext cx="1593850" cy="1890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Утверждается перечень профессий и должностей работников подлежащих обеспечению СИЗ, без учета фактического состояния условий труда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438CF00-91CA-AE08-4469-8F63CDE3BBEC}"/>
              </a:ext>
            </a:extLst>
          </p:cNvPr>
          <p:cNvSpPr/>
          <p:nvPr/>
        </p:nvSpPr>
        <p:spPr>
          <a:xfrm>
            <a:off x="1975522" y="2553618"/>
            <a:ext cx="4057650" cy="773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Работники, подлежащие обеспечению СИЗ определяются на основе оценки профессионального риска и условий труда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0FBD5B4-4FA4-210D-A7A2-51DFFD3CCB0E}"/>
              </a:ext>
            </a:extLst>
          </p:cNvPr>
          <p:cNvSpPr/>
          <p:nvPr/>
        </p:nvSpPr>
        <p:spPr>
          <a:xfrm>
            <a:off x="1967585" y="3372768"/>
            <a:ext cx="2805112" cy="625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Утверждается перечень факторов/рисков и видов СИЗ, подлежащих выдачи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7B353EA9-3607-CCF7-817A-DC9EEAF96146}"/>
              </a:ext>
            </a:extLst>
          </p:cNvPr>
          <p:cNvSpPr/>
          <p:nvPr/>
        </p:nvSpPr>
        <p:spPr>
          <a:xfrm>
            <a:off x="1937422" y="1132806"/>
            <a:ext cx="1485900" cy="4667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ГИБРИДНЫЙ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75FE95B0-7E9D-E793-113C-D3A7A703AF04}"/>
              </a:ext>
            </a:extLst>
          </p:cNvPr>
          <p:cNvSpPr/>
          <p:nvPr/>
        </p:nvSpPr>
        <p:spPr>
          <a:xfrm>
            <a:off x="138785" y="1131218"/>
            <a:ext cx="1593850" cy="4651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СПИСОЧНЫЙ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6B2EA82A-22FA-969E-7C44-1644FF1F3C19}"/>
              </a:ext>
            </a:extLst>
          </p:cNvPr>
          <p:cNvSpPr/>
          <p:nvPr/>
        </p:nvSpPr>
        <p:spPr>
          <a:xfrm>
            <a:off x="3690022" y="1137568"/>
            <a:ext cx="2343150" cy="4651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</a:p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ОРИЕНТИРОВАННЫЙ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359CBB7B-F568-385C-2BA5-9769F68DB945}"/>
              </a:ext>
            </a:extLst>
          </p:cNvPr>
          <p:cNvSpPr/>
          <p:nvPr/>
        </p:nvSpPr>
        <p:spPr>
          <a:xfrm>
            <a:off x="145135" y="1747168"/>
            <a:ext cx="3278187" cy="3571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Законодательные и подзаконные акты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B7654810-4118-8361-3D24-AA53C0DD76FD}"/>
              </a:ext>
            </a:extLst>
          </p:cNvPr>
          <p:cNvSpPr/>
          <p:nvPr/>
        </p:nvSpPr>
        <p:spPr>
          <a:xfrm>
            <a:off x="3670972" y="1707481"/>
            <a:ext cx="1101725" cy="7429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Акты работодателя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E07EA251-06F8-1B87-2647-986AE78532B3}"/>
              </a:ext>
            </a:extLst>
          </p:cNvPr>
          <p:cNvSpPr/>
          <p:nvPr/>
        </p:nvSpPr>
        <p:spPr>
          <a:xfrm>
            <a:off x="4907635" y="1683668"/>
            <a:ext cx="1103312" cy="7842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Стандарты безопасности труда отдельных видов работ 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F5155752-D513-C724-AAD6-3DCEEC91EF1E}"/>
              </a:ext>
            </a:extLst>
          </p:cNvPr>
          <p:cNvSpPr/>
          <p:nvPr/>
        </p:nvSpPr>
        <p:spPr>
          <a:xfrm>
            <a:off x="138785" y="4137943"/>
            <a:ext cx="1593850" cy="657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Утверждаются нормы выдачи, комплектность и сроки носки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39BF4647-D408-5D9A-A093-7B21B924FCDE}"/>
              </a:ext>
            </a:extLst>
          </p:cNvPr>
          <p:cNvSpPr/>
          <p:nvPr/>
        </p:nvSpPr>
        <p:spPr>
          <a:xfrm>
            <a:off x="1980285" y="4137943"/>
            <a:ext cx="4052887" cy="612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Нормы выдачи, комплектность и сроки носки утверждаются актом работодателя согласно требованиям изготовителя СИЗ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1FD0B9FE-46F2-FED2-14DB-FA4B0EB9BA6B}"/>
              </a:ext>
            </a:extLst>
          </p:cNvPr>
          <p:cNvSpPr/>
          <p:nvPr/>
        </p:nvSpPr>
        <p:spPr>
          <a:xfrm>
            <a:off x="2748635" y="4956727"/>
            <a:ext cx="3176587" cy="674687"/>
          </a:xfrm>
          <a:prstGeom prst="rect">
            <a:avLst/>
          </a:prstGeom>
          <a:solidFill>
            <a:srgbClr val="629DD1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 выдачи, хранения, обслуживания определяется работодателем, предусматривается компенсация затрат работнику</a:t>
            </a:r>
          </a:p>
        </p:txBody>
      </p:sp>
      <p:sp>
        <p:nvSpPr>
          <p:cNvPr id="40" name="TextBox 33">
            <a:extLst>
              <a:ext uri="{FF2B5EF4-FFF2-40B4-BE49-F238E27FC236}">
                <a16:creationId xmlns="" xmlns:a16="http://schemas.microsoft.com/office/drawing/2014/main" id="{6B5C6D69-0C1F-637D-045F-39A77C635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6663" y="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69CE0D03-021E-1AE6-D55E-2BCA59863ACD}"/>
              </a:ext>
            </a:extLst>
          </p:cNvPr>
          <p:cNvCxnSpPr>
            <a:cxnSpLocks/>
          </p:cNvCxnSpPr>
          <p:nvPr/>
        </p:nvCxnSpPr>
        <p:spPr>
          <a:xfrm>
            <a:off x="339159" y="681647"/>
            <a:ext cx="11104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2DC2451-6CD9-9322-0954-7056E95D6357}"/>
              </a:ext>
            </a:extLst>
          </p:cNvPr>
          <p:cNvSpPr/>
          <p:nvPr/>
        </p:nvSpPr>
        <p:spPr>
          <a:xfrm>
            <a:off x="6212925" y="1078522"/>
            <a:ext cx="1825625" cy="5781674"/>
          </a:xfrm>
          <a:prstGeom prst="rect">
            <a:avLst/>
          </a:prstGeom>
          <a:solidFill>
            <a:srgbClr val="ACCBF9">
              <a:alpha val="47843"/>
            </a:srgbClr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5D2EBE6-6C84-9F53-F50C-6AEBDFDCBA45}"/>
              </a:ext>
            </a:extLst>
          </p:cNvPr>
          <p:cNvSpPr/>
          <p:nvPr/>
        </p:nvSpPr>
        <p:spPr>
          <a:xfrm>
            <a:off x="8116337" y="1078522"/>
            <a:ext cx="1630363" cy="5781674"/>
          </a:xfrm>
          <a:prstGeom prst="rect">
            <a:avLst/>
          </a:prstGeom>
          <a:solidFill>
            <a:schemeClr val="accent6">
              <a:lumMod val="60000"/>
              <a:lumOff val="40000"/>
              <a:alpha val="47843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6D4BCD0-3D1F-9E0C-0DB1-D9B2E2DBC2B6}"/>
              </a:ext>
            </a:extLst>
          </p:cNvPr>
          <p:cNvSpPr/>
          <p:nvPr/>
        </p:nvSpPr>
        <p:spPr>
          <a:xfrm>
            <a:off x="9813375" y="1078522"/>
            <a:ext cx="2403475" cy="5781673"/>
          </a:xfrm>
          <a:prstGeom prst="rect">
            <a:avLst/>
          </a:prstGeom>
          <a:solidFill>
            <a:schemeClr val="accent5">
              <a:lumMod val="60000"/>
              <a:lumOff val="40000"/>
              <a:alpha val="47843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A8022C92-A3E6-F28B-1A8A-211F4273C1DC}"/>
              </a:ext>
            </a:extLst>
          </p:cNvPr>
          <p:cNvSpPr/>
          <p:nvPr/>
        </p:nvSpPr>
        <p:spPr>
          <a:xfrm>
            <a:off x="6303412" y="2096108"/>
            <a:ext cx="1709738" cy="739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необходимости согласования Норм выдачи СИЗ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E7CB75C2-815A-B3AD-D8CE-E0BAC122A29B}"/>
              </a:ext>
            </a:extLst>
          </p:cNvPr>
          <p:cNvSpPr/>
          <p:nvPr/>
        </p:nvSpPr>
        <p:spPr>
          <a:xfrm>
            <a:off x="8192537" y="1161802"/>
            <a:ext cx="1471613" cy="4651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ГИБРИДНЫЙ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FDF533E-AA72-1A88-78B2-FE86F9CC2457}"/>
              </a:ext>
            </a:extLst>
          </p:cNvPr>
          <p:cNvSpPr/>
          <p:nvPr/>
        </p:nvSpPr>
        <p:spPr>
          <a:xfrm>
            <a:off x="6360562" y="4156683"/>
            <a:ext cx="4262438" cy="4333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Осуществляется Государственной инспекцией труда в ходе различного рода проверок, посещений, надзора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594068D7-6910-B8E2-E467-93487513F957}"/>
              </a:ext>
            </a:extLst>
          </p:cNvPr>
          <p:cNvSpPr/>
          <p:nvPr/>
        </p:nvSpPr>
        <p:spPr>
          <a:xfrm>
            <a:off x="6274837" y="1161802"/>
            <a:ext cx="1679575" cy="4651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СПИСОЧНЫЙ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CE52270-9126-29F1-A4F0-9A40EB455311}"/>
              </a:ext>
            </a:extLst>
          </p:cNvPr>
          <p:cNvSpPr/>
          <p:nvPr/>
        </p:nvSpPr>
        <p:spPr>
          <a:xfrm>
            <a:off x="9911800" y="1171327"/>
            <a:ext cx="2225675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</a:t>
            </a:r>
          </a:p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ОРИЕНТИРОВАННЫЙ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82A73A3-252D-3B16-3F4D-7DEFBD8D69BA}"/>
              </a:ext>
            </a:extLst>
          </p:cNvPr>
          <p:cNvSpPr/>
          <p:nvPr/>
        </p:nvSpPr>
        <p:spPr>
          <a:xfrm>
            <a:off x="6317700" y="5601308"/>
            <a:ext cx="3346450" cy="355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Служба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БиОТ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организации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B49857B4-791C-E5B5-7C14-41C8C702DF5C}"/>
              </a:ext>
            </a:extLst>
          </p:cNvPr>
          <p:cNvSpPr/>
          <p:nvPr/>
        </p:nvSpPr>
        <p:spPr>
          <a:xfrm>
            <a:off x="8179837" y="2550133"/>
            <a:ext cx="3951288" cy="5222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Обязательное согласование акта работодателя по обеспечению работника СИЗ с профсоюзами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9B6772F5-9185-40E0-DA78-5A7D27308232}"/>
              </a:ext>
            </a:extLst>
          </p:cNvPr>
          <p:cNvSpPr/>
          <p:nvPr/>
        </p:nvSpPr>
        <p:spPr>
          <a:xfrm>
            <a:off x="6303412" y="3699483"/>
            <a:ext cx="5799138" cy="373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Государственный контроль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52E3B923-3CBE-DC5C-5283-BB670B81B9F2}"/>
              </a:ext>
            </a:extLst>
          </p:cNvPr>
          <p:cNvSpPr/>
          <p:nvPr/>
        </p:nvSpPr>
        <p:spPr>
          <a:xfrm>
            <a:off x="6338337" y="6026758"/>
            <a:ext cx="5775325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Общественный контроль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4B83CAEA-06AB-923C-898F-FC06CEEFB91E}"/>
              </a:ext>
            </a:extLst>
          </p:cNvPr>
          <p:cNvSpPr/>
          <p:nvPr/>
        </p:nvSpPr>
        <p:spPr>
          <a:xfrm>
            <a:off x="6306587" y="5171095"/>
            <a:ext cx="5800725" cy="396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Внутренний контроль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9605C9D5-BFB8-A490-36C4-C6A437478426}"/>
              </a:ext>
            </a:extLst>
          </p:cNvPr>
          <p:cNvSpPr/>
          <p:nvPr/>
        </p:nvSpPr>
        <p:spPr>
          <a:xfrm>
            <a:off x="10667450" y="4142395"/>
            <a:ext cx="1470025" cy="4794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Отраслевые инспекционные органы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39C1A9B2-FC57-A9C8-662B-C4BC5A088501}"/>
              </a:ext>
            </a:extLst>
          </p:cNvPr>
          <p:cNvSpPr/>
          <p:nvPr/>
        </p:nvSpPr>
        <p:spPr>
          <a:xfrm>
            <a:off x="6346275" y="6417283"/>
            <a:ext cx="3317875" cy="4159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Технические инспектора безопасности труда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56E6C42F-2244-B7F0-370A-2607CA5FD527}"/>
              </a:ext>
            </a:extLst>
          </p:cNvPr>
          <p:cNvSpPr/>
          <p:nvPr/>
        </p:nvSpPr>
        <p:spPr>
          <a:xfrm>
            <a:off x="9865762" y="5601308"/>
            <a:ext cx="2205038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Комитеты охраны и гигиены труда 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AD1BA63A-1837-8A9F-8EDE-AC1D3A7FC56D}"/>
              </a:ext>
            </a:extLst>
          </p:cNvPr>
          <p:cNvSpPr/>
          <p:nvPr/>
        </p:nvSpPr>
        <p:spPr>
          <a:xfrm>
            <a:off x="9911800" y="6429983"/>
            <a:ext cx="220345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профсоюзов, страховых организаций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E0FE21A4-3A66-D2E1-004C-E107A6E79B32}"/>
              </a:ext>
            </a:extLst>
          </p:cNvPr>
          <p:cNvSpPr/>
          <p:nvPr/>
        </p:nvSpPr>
        <p:spPr>
          <a:xfrm>
            <a:off x="6274837" y="1691295"/>
            <a:ext cx="5856288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СОГЛАСОВАНИЕ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130F08A-E543-E4F9-32B2-5F827839441F}"/>
              </a:ext>
            </a:extLst>
          </p:cNvPr>
          <p:cNvSpPr/>
          <p:nvPr/>
        </p:nvSpPr>
        <p:spPr>
          <a:xfrm>
            <a:off x="9848300" y="4680558"/>
            <a:ext cx="2317750" cy="4000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Государственные  научно-исследовательские центры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ECDEED6D-4200-F0D3-8B5C-5E570E76F53B}"/>
              </a:ext>
            </a:extLst>
          </p:cNvPr>
          <p:cNvSpPr/>
          <p:nvPr/>
        </p:nvSpPr>
        <p:spPr>
          <a:xfrm>
            <a:off x="8162375" y="2108808"/>
            <a:ext cx="3968750" cy="3937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Обязательное согласование результатов оценки профессиональных рисков с профсоюзами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C4F2D5E8-E3DA-AA14-AB77-C495BF6E1F84}"/>
              </a:ext>
            </a:extLst>
          </p:cNvPr>
          <p:cNvSpPr/>
          <p:nvPr/>
        </p:nvSpPr>
        <p:spPr>
          <a:xfrm>
            <a:off x="9938787" y="3147033"/>
            <a:ext cx="2132013" cy="4460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marL="0" marR="0" lvl="0" indent="0" algn="ctr" defTabSz="4889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отдельных случаях согласование с работником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AF7636CA-7A8A-8411-0991-30D4EE6734A1}"/>
              </a:ext>
            </a:extLst>
          </p:cNvPr>
          <p:cNvSpPr/>
          <p:nvPr/>
        </p:nvSpPr>
        <p:spPr>
          <a:xfrm>
            <a:off x="7171957" y="637927"/>
            <a:ext cx="410808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0305" tIns="60305" rIns="60305" bIns="60305" spcCol="1270" anchor="ctr"/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en-US" b="1" dirty="0" smtClean="0">
                <a:solidFill>
                  <a:srgbClr val="234F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И КОНТРОЛЬ</a:t>
            </a:r>
            <a:endParaRPr lang="ru-RU" b="1" dirty="0">
              <a:solidFill>
                <a:srgbClr val="234F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69">
            <a:extLst>
              <a:ext uri="{FF2B5EF4-FFF2-40B4-BE49-F238E27FC236}">
                <a16:creationId xmlns="" xmlns:a16="http://schemas.microsoft.com/office/drawing/2014/main" id="{A0B3A6BB-7FA2-0665-E8BF-36D67817D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883885"/>
            <a:ext cx="59252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основании изучения регламентирующих норм в применении СИЗ выявлена необходимость перехода системы обеспечения средствами индивидуальной защиты на риск-ориентированный подход, с элементами гибридного в части регламентации номенклатуры СИЗ в зависимости от вредных факторов и рисков, присущих условиям труда конкретного работника</a:t>
            </a:r>
          </a:p>
        </p:txBody>
      </p:sp>
    </p:spTree>
    <p:extLst>
      <p:ext uri="{BB962C8B-B14F-4D97-AF65-F5344CB8AC3E}">
        <p14:creationId xmlns:p14="http://schemas.microsoft.com/office/powerpoint/2010/main" val="42792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6">
            <a:extLst>
              <a:ext uri="{FF2B5EF4-FFF2-40B4-BE49-F238E27FC236}">
                <a16:creationId xmlns="" xmlns:a16="http://schemas.microsoft.com/office/drawing/2014/main" id="{30B62179-3100-B438-B924-B34CB7AFF3A2}"/>
              </a:ext>
            </a:extLst>
          </p:cNvPr>
          <p:cNvSpPr/>
          <p:nvPr/>
        </p:nvSpPr>
        <p:spPr>
          <a:xfrm>
            <a:off x="77516" y="919163"/>
            <a:ext cx="5068914" cy="5513212"/>
          </a:xfrm>
          <a:prstGeom prst="homePlate">
            <a:avLst>
              <a:gd name="adj" fmla="val 13243"/>
            </a:avLst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12000" rIns="0" bIns="0"/>
          <a:lstStyle/>
          <a:p>
            <a:pPr algn="ctr" defTabSz="914324">
              <a:defRPr/>
            </a:pPr>
            <a:endParaRPr lang="en-US" sz="14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="" xmlns:a16="http://schemas.microsoft.com/office/drawing/2014/main" id="{595F4B44-D843-7995-828D-F682257BE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25" y="39966"/>
            <a:ext cx="9743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Дифференциация  рабочего места по степени профриска</a:t>
            </a:r>
          </a:p>
        </p:txBody>
      </p:sp>
      <p:sp>
        <p:nvSpPr>
          <p:cNvPr id="7172" name="TextBox 61">
            <a:extLst>
              <a:ext uri="{FF2B5EF4-FFF2-40B4-BE49-F238E27FC236}">
                <a16:creationId xmlns="" xmlns:a16="http://schemas.microsoft.com/office/drawing/2014/main" id="{0EAC8CF1-E49F-C84E-286D-9817CDD07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678060"/>
            <a:ext cx="2862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СЕЙЧАС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="" xmlns:a16="http://schemas.microsoft.com/office/drawing/2014/main" id="{3428FE03-49F1-7250-CC61-19735AAC8088}"/>
              </a:ext>
            </a:extLst>
          </p:cNvPr>
          <p:cNvCxnSpPr>
            <a:cxnSpLocks/>
          </p:cNvCxnSpPr>
          <p:nvPr/>
        </p:nvCxnSpPr>
        <p:spPr>
          <a:xfrm>
            <a:off x="315118" y="512434"/>
            <a:ext cx="11561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1">
            <a:extLst>
              <a:ext uri="{FF2B5EF4-FFF2-40B4-BE49-F238E27FC236}">
                <a16:creationId xmlns="" xmlns:a16="http://schemas.microsoft.com/office/drawing/2014/main" id="{36B139CB-7E70-7402-6314-13EE6A096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397" y="2287588"/>
            <a:ext cx="1189037" cy="446087"/>
          </a:xfrm>
          <a:prstGeom prst="rect">
            <a:avLst/>
          </a:pr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</a:rPr>
              <a:t>1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FFFFFF"/>
                </a:solidFill>
              </a:rPr>
              <a:t>степень</a:t>
            </a:r>
          </a:p>
        </p:txBody>
      </p:sp>
      <p:sp>
        <p:nvSpPr>
          <p:cNvPr id="7176" name="TextBox 57">
            <a:extLst>
              <a:ext uri="{FF2B5EF4-FFF2-40B4-BE49-F238E27FC236}">
                <a16:creationId xmlns="" xmlns:a16="http://schemas.microsoft.com/office/drawing/2014/main" id="{9B14E7B6-3E1B-551D-22B9-5B3051D28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397" y="3316288"/>
            <a:ext cx="1189037" cy="446087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</a:rPr>
              <a:t>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FFFFFF"/>
                </a:solidFill>
              </a:rPr>
              <a:t>степень</a:t>
            </a:r>
          </a:p>
        </p:txBody>
      </p:sp>
      <p:sp>
        <p:nvSpPr>
          <p:cNvPr id="7177" name="TextBox 58">
            <a:extLst>
              <a:ext uri="{FF2B5EF4-FFF2-40B4-BE49-F238E27FC236}">
                <a16:creationId xmlns="" xmlns:a16="http://schemas.microsoft.com/office/drawing/2014/main" id="{D9208072-5C95-4DEC-C831-AB0A9781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397" y="4021138"/>
            <a:ext cx="1189037" cy="446087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</a:rPr>
              <a:t>3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FFFFFF"/>
                </a:solidFill>
              </a:rPr>
              <a:t>степень</a:t>
            </a:r>
          </a:p>
        </p:txBody>
      </p:sp>
      <p:sp>
        <p:nvSpPr>
          <p:cNvPr id="7178" name="TextBox 59">
            <a:extLst>
              <a:ext uri="{FF2B5EF4-FFF2-40B4-BE49-F238E27FC236}">
                <a16:creationId xmlns="" xmlns:a16="http://schemas.microsoft.com/office/drawing/2014/main" id="{2BC72A8A-E9CA-6834-E4A8-A99739478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397" y="4716463"/>
            <a:ext cx="1189037" cy="461962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</a:rPr>
              <a:t>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FFFFFF"/>
                </a:solidFill>
              </a:rPr>
              <a:t>степень</a:t>
            </a:r>
          </a:p>
        </p:txBody>
      </p:sp>
      <p:sp>
        <p:nvSpPr>
          <p:cNvPr id="7179" name="TextBox 61">
            <a:extLst>
              <a:ext uri="{FF2B5EF4-FFF2-40B4-BE49-F238E27FC236}">
                <a16:creationId xmlns="" xmlns:a16="http://schemas.microsoft.com/office/drawing/2014/main" id="{BF262A1D-8FC8-AFAA-F731-A1C9D84EB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29" y="1647825"/>
            <a:ext cx="19986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КЛАССЫ УСЛОВИЙ ТРУДА</a:t>
            </a:r>
          </a:p>
        </p:txBody>
      </p:sp>
      <p:sp>
        <p:nvSpPr>
          <p:cNvPr id="7180" name="TextBox 67">
            <a:extLst>
              <a:ext uri="{FF2B5EF4-FFF2-40B4-BE49-F238E27FC236}">
                <a16:creationId xmlns="" xmlns:a16="http://schemas.microsoft.com/office/drawing/2014/main" id="{3B049C04-54BE-49A2-3C2F-1FB4D516C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397" y="5472113"/>
            <a:ext cx="1189037" cy="447675"/>
          </a:xfrm>
          <a:prstGeom prst="rect">
            <a:avLst/>
          </a:prstGeom>
          <a:solidFill>
            <a:srgbClr val="779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</a:rPr>
              <a:t>5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FFFFFF"/>
                </a:solidFill>
              </a:rPr>
              <a:t>степень</a:t>
            </a:r>
          </a:p>
        </p:txBody>
      </p:sp>
      <p:sp>
        <p:nvSpPr>
          <p:cNvPr id="7181" name="TextBox 81">
            <a:extLst>
              <a:ext uri="{FF2B5EF4-FFF2-40B4-BE49-F238E27FC236}">
                <a16:creationId xmlns="" xmlns:a16="http://schemas.microsoft.com/office/drawing/2014/main" id="{55C61060-45B4-07D6-DE13-FD5C810E1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397" y="2720975"/>
            <a:ext cx="968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Допустимый</a:t>
            </a:r>
          </a:p>
        </p:txBody>
      </p:sp>
      <p:sp>
        <p:nvSpPr>
          <p:cNvPr id="7183" name="TextBox 99">
            <a:extLst>
              <a:ext uri="{FF2B5EF4-FFF2-40B4-BE49-F238E27FC236}">
                <a16:creationId xmlns="" xmlns:a16="http://schemas.microsoft.com/office/drawing/2014/main" id="{5D8EEFDC-07DD-A6A3-64CF-E442341DC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247" y="4051300"/>
            <a:ext cx="696912" cy="369888"/>
          </a:xfrm>
          <a:prstGeom prst="rect">
            <a:avLst/>
          </a:prstGeom>
          <a:solidFill>
            <a:srgbClr val="FFD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С</a:t>
            </a:r>
          </a:p>
        </p:txBody>
      </p:sp>
      <p:sp>
        <p:nvSpPr>
          <p:cNvPr id="7184" name="TextBox 100">
            <a:extLst>
              <a:ext uri="{FF2B5EF4-FFF2-40B4-BE49-F238E27FC236}">
                <a16:creationId xmlns="" xmlns:a16="http://schemas.microsoft.com/office/drawing/2014/main" id="{EFD08F5E-1513-667B-193F-76776126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247" y="3309938"/>
            <a:ext cx="704850" cy="4460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/>
              <a:t>D</a:t>
            </a:r>
            <a:endParaRPr lang="ru-RU" altLang="ru-RU" sz="1800" b="1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500" b="1"/>
          </a:p>
        </p:txBody>
      </p:sp>
      <p:sp>
        <p:nvSpPr>
          <p:cNvPr id="7185" name="TextBox 101">
            <a:extLst>
              <a:ext uri="{FF2B5EF4-FFF2-40B4-BE49-F238E27FC236}">
                <a16:creationId xmlns="" xmlns:a16="http://schemas.microsoft.com/office/drawing/2014/main" id="{C47E1566-71CA-CC4F-DD71-05A2C4885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422" y="4743450"/>
            <a:ext cx="704850" cy="3683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В</a:t>
            </a:r>
          </a:p>
        </p:txBody>
      </p:sp>
      <p:sp>
        <p:nvSpPr>
          <p:cNvPr id="7186" name="TextBox 103">
            <a:extLst>
              <a:ext uri="{FF2B5EF4-FFF2-40B4-BE49-F238E27FC236}">
                <a16:creationId xmlns="" xmlns:a16="http://schemas.microsoft.com/office/drawing/2014/main" id="{B34B6E70-AB59-6377-90F3-E3C24E56C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722" y="5476875"/>
            <a:ext cx="704850" cy="3698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chemeClr val="bg1"/>
                </a:solidFill>
              </a:rPr>
              <a:t>A</a:t>
            </a:r>
            <a:endParaRPr lang="ru-RU" altLang="ru-RU" sz="1800" b="1">
              <a:solidFill>
                <a:schemeClr val="bg1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852A2341-E13F-EBCC-146B-CA6A577827EC}"/>
              </a:ext>
            </a:extLst>
          </p:cNvPr>
          <p:cNvSpPr txBox="1"/>
          <p:nvPr/>
        </p:nvSpPr>
        <p:spPr>
          <a:xfrm>
            <a:off x="8267209" y="5478463"/>
            <a:ext cx="10937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защита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DBDE0E21-8ED2-3796-D282-66D1FC4D2419}"/>
              </a:ext>
            </a:extLst>
          </p:cNvPr>
          <p:cNvSpPr txBox="1"/>
          <p:nvPr/>
        </p:nvSpPr>
        <p:spPr>
          <a:xfrm>
            <a:off x="8241809" y="3324225"/>
            <a:ext cx="10207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Минимальная</a:t>
            </a:r>
          </a:p>
          <a:p>
            <a:pPr>
              <a:defRPr/>
            </a:pPr>
            <a:r>
              <a:rPr lang="ru-RU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41EC6516-EC42-5212-6676-2DF9021885E2}"/>
              </a:ext>
            </a:extLst>
          </p:cNvPr>
          <p:cNvSpPr txBox="1"/>
          <p:nvPr/>
        </p:nvSpPr>
        <p:spPr>
          <a:xfrm>
            <a:off x="8275147" y="4027488"/>
            <a:ext cx="8207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защита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B8F86160-3DE5-729F-6B2C-68E195704694}"/>
              </a:ext>
            </a:extLst>
          </p:cNvPr>
          <p:cNvSpPr txBox="1"/>
          <p:nvPr/>
        </p:nvSpPr>
        <p:spPr>
          <a:xfrm>
            <a:off x="8275147" y="4737100"/>
            <a:ext cx="819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защита</a:t>
            </a:r>
          </a:p>
        </p:txBody>
      </p:sp>
      <p:grpSp>
        <p:nvGrpSpPr>
          <p:cNvPr id="145" name="Группа 144">
            <a:extLst>
              <a:ext uri="{FF2B5EF4-FFF2-40B4-BE49-F238E27FC236}">
                <a16:creationId xmlns="" xmlns:a16="http://schemas.microsoft.com/office/drawing/2014/main" id="{CA0817F5-29DB-CB2A-44D3-64E6BD8AC7D7}"/>
              </a:ext>
            </a:extLst>
          </p:cNvPr>
          <p:cNvGrpSpPr/>
          <p:nvPr/>
        </p:nvGrpSpPr>
        <p:grpSpPr bwMode="auto">
          <a:xfrm rot="10800000" flipH="1">
            <a:off x="7200842" y="3686741"/>
            <a:ext cx="235937" cy="2345950"/>
            <a:chOff x="3826745" y="1656383"/>
            <a:chExt cx="312186" cy="785976"/>
          </a:xfrm>
          <a:solidFill>
            <a:srgbClr val="00B050"/>
          </a:solidFill>
        </p:grpSpPr>
        <p:sp>
          <p:nvSpPr>
            <p:cNvPr id="146" name="Шеврон 20">
              <a:extLst>
                <a:ext uri="{FF2B5EF4-FFF2-40B4-BE49-F238E27FC236}">
                  <a16:creationId xmlns="" xmlns:a16="http://schemas.microsoft.com/office/drawing/2014/main" id="{5D9A46E5-54DF-B8A3-8537-2A441246FDF1}"/>
                </a:ext>
              </a:extLst>
            </p:cNvPr>
            <p:cNvSpPr/>
            <p:nvPr/>
          </p:nvSpPr>
          <p:spPr>
            <a:xfrm>
              <a:off x="3826745" y="1845857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7" name="Шеврон 71">
              <a:extLst>
                <a:ext uri="{FF2B5EF4-FFF2-40B4-BE49-F238E27FC236}">
                  <a16:creationId xmlns="" xmlns:a16="http://schemas.microsoft.com/office/drawing/2014/main" id="{4E892C03-DACE-2079-8C0B-D5CC586E7666}"/>
                </a:ext>
              </a:extLst>
            </p:cNvPr>
            <p:cNvSpPr/>
            <p:nvPr/>
          </p:nvSpPr>
          <p:spPr>
            <a:xfrm>
              <a:off x="3886931" y="1656383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 err="1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7192" name="TextBox 61">
            <a:extLst>
              <a:ext uri="{FF2B5EF4-FFF2-40B4-BE49-F238E27FC236}">
                <a16:creationId xmlns="" xmlns:a16="http://schemas.microsoft.com/office/drawing/2014/main" id="{1419B0BB-8F37-D6AB-5C2C-6253AF8A4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641" y="628651"/>
            <a:ext cx="2862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БУДЕТ</a:t>
            </a:r>
          </a:p>
        </p:txBody>
      </p:sp>
      <p:sp>
        <p:nvSpPr>
          <p:cNvPr id="7193" name="Прямоугольник 4">
            <a:extLst>
              <a:ext uri="{FF2B5EF4-FFF2-40B4-BE49-F238E27FC236}">
                <a16:creationId xmlns="" xmlns:a16="http://schemas.microsoft.com/office/drawing/2014/main" id="{BADA6912-9B78-09CF-B761-98FFBFA3C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29" y="947738"/>
            <a:ext cx="3668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x-none" sz="1200" b="1">
                <a:latin typeface="Arial" panose="020B0604020202020204" pitchFamily="34" charset="0"/>
                <a:cs typeface="Arial" panose="020B0604020202020204" pitchFamily="34" charset="0"/>
              </a:rPr>
              <a:t>АТТЕСТАЦИЯ ПРОИЗВОДСТВЕННЫХ ОБЪЕКТОВ ПО УСЛОВИЯМ ТРУДА</a:t>
            </a:r>
          </a:p>
        </p:txBody>
      </p:sp>
      <p:sp>
        <p:nvSpPr>
          <p:cNvPr id="7194" name="TextBox 63">
            <a:extLst>
              <a:ext uri="{FF2B5EF4-FFF2-40B4-BE49-F238E27FC236}">
                <a16:creationId xmlns="" xmlns:a16="http://schemas.microsoft.com/office/drawing/2014/main" id="{EE524D5D-4CF8-5A6C-92FF-645D3EF27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54" y="2635250"/>
            <a:ext cx="900113" cy="307975"/>
          </a:xfrm>
          <a:prstGeom prst="rect">
            <a:avLst/>
          </a:pr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2 класс</a:t>
            </a:r>
          </a:p>
        </p:txBody>
      </p:sp>
      <p:sp>
        <p:nvSpPr>
          <p:cNvPr id="7195" name="TextBox 64">
            <a:extLst>
              <a:ext uri="{FF2B5EF4-FFF2-40B4-BE49-F238E27FC236}">
                <a16:creationId xmlns="" xmlns:a16="http://schemas.microsoft.com/office/drawing/2014/main" id="{178E484E-9710-F396-73AA-670259E75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567" y="3311525"/>
            <a:ext cx="1265237" cy="307975"/>
          </a:xfrm>
          <a:prstGeom prst="rect">
            <a:avLst/>
          </a:prstGeom>
          <a:solidFill>
            <a:srgbClr val="5B9BD5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3.1</a:t>
            </a:r>
          </a:p>
        </p:txBody>
      </p:sp>
      <p:sp>
        <p:nvSpPr>
          <p:cNvPr id="7196" name="TextBox 65">
            <a:extLst>
              <a:ext uri="{FF2B5EF4-FFF2-40B4-BE49-F238E27FC236}">
                <a16:creationId xmlns="" xmlns:a16="http://schemas.microsoft.com/office/drawing/2014/main" id="{7FF47B9A-1508-114A-6FD4-E15824004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867" y="3995738"/>
            <a:ext cx="1274762" cy="306387"/>
          </a:xfrm>
          <a:prstGeom prst="rect">
            <a:avLst/>
          </a:prstGeom>
          <a:solidFill>
            <a:srgbClr val="5B9BD5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3.2 </a:t>
            </a:r>
          </a:p>
        </p:txBody>
      </p:sp>
      <p:sp>
        <p:nvSpPr>
          <p:cNvPr id="7197" name="TextBox 70">
            <a:extLst>
              <a:ext uri="{FF2B5EF4-FFF2-40B4-BE49-F238E27FC236}">
                <a16:creationId xmlns="" xmlns:a16="http://schemas.microsoft.com/office/drawing/2014/main" id="{F08232C0-4A33-8A91-1335-FE726EE52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54" y="1970088"/>
            <a:ext cx="900113" cy="307975"/>
          </a:xfrm>
          <a:prstGeom prst="rect">
            <a:avLst/>
          </a:prstGeom>
          <a:solidFill>
            <a:srgbClr val="295E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1 класс</a:t>
            </a:r>
          </a:p>
        </p:txBody>
      </p:sp>
      <p:sp>
        <p:nvSpPr>
          <p:cNvPr id="7198" name="TextBox 71">
            <a:extLst>
              <a:ext uri="{FF2B5EF4-FFF2-40B4-BE49-F238E27FC236}">
                <a16:creationId xmlns="" xmlns:a16="http://schemas.microsoft.com/office/drawing/2014/main" id="{41EDC1D8-7A05-7110-F77A-37F166325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67" y="4368800"/>
            <a:ext cx="900112" cy="307975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3 класс</a:t>
            </a:r>
          </a:p>
        </p:txBody>
      </p:sp>
      <p:sp>
        <p:nvSpPr>
          <p:cNvPr id="7199" name="TextBox 10">
            <a:extLst>
              <a:ext uri="{FF2B5EF4-FFF2-40B4-BE49-F238E27FC236}">
                <a16:creationId xmlns="" xmlns:a16="http://schemas.microsoft.com/office/drawing/2014/main" id="{9A38AFD9-2E55-7174-7129-112C1F7E8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92" y="2259013"/>
            <a:ext cx="1012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Оптимальные</a:t>
            </a:r>
          </a:p>
        </p:txBody>
      </p:sp>
      <p:sp>
        <p:nvSpPr>
          <p:cNvPr id="7200" name="TextBox 78">
            <a:extLst>
              <a:ext uri="{FF2B5EF4-FFF2-40B4-BE49-F238E27FC236}">
                <a16:creationId xmlns="" xmlns:a16="http://schemas.microsoft.com/office/drawing/2014/main" id="{1C3BDF51-EE6E-593A-8764-B55E5C5A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17" y="2979738"/>
            <a:ext cx="966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Допустимые</a:t>
            </a: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="" xmlns:a16="http://schemas.microsoft.com/office/drawing/2014/main" id="{18F81A5A-0ABF-A8B5-CD6A-7C326A1057C5}"/>
              </a:ext>
            </a:extLst>
          </p:cNvPr>
          <p:cNvSpPr/>
          <p:nvPr/>
        </p:nvSpPr>
        <p:spPr>
          <a:xfrm>
            <a:off x="1661867" y="4281488"/>
            <a:ext cx="1274762" cy="2000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нач.формы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профзабол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8" name="Прямоугольник 167">
            <a:extLst>
              <a:ext uri="{FF2B5EF4-FFF2-40B4-BE49-F238E27FC236}">
                <a16:creationId xmlns="" xmlns:a16="http://schemas.microsoft.com/office/drawing/2014/main" id="{0FE25345-2509-8FE0-CBA6-DD7E74BC7390}"/>
              </a:ext>
            </a:extLst>
          </p:cNvPr>
          <p:cNvSpPr/>
          <p:nvPr/>
        </p:nvSpPr>
        <p:spPr>
          <a:xfrm>
            <a:off x="1671392" y="4870450"/>
            <a:ext cx="1262062" cy="307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легкие и средние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профзабол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3" name="TextBox 66">
            <a:extLst>
              <a:ext uri="{FF2B5EF4-FFF2-40B4-BE49-F238E27FC236}">
                <a16:creationId xmlns="" xmlns:a16="http://schemas.microsoft.com/office/drawing/2014/main" id="{E79206E7-D8CE-91BD-471A-CB1E2BFE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454" y="4579938"/>
            <a:ext cx="1273175" cy="307975"/>
          </a:xfrm>
          <a:prstGeom prst="rect">
            <a:avLst/>
          </a:prstGeom>
          <a:solidFill>
            <a:srgbClr val="5B9BD5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3.3</a:t>
            </a: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="" xmlns:a16="http://schemas.microsoft.com/office/drawing/2014/main" id="{2BD27B45-D037-5347-34D2-416EB98AB0D4}"/>
              </a:ext>
            </a:extLst>
          </p:cNvPr>
          <p:cNvSpPr/>
          <p:nvPr/>
        </p:nvSpPr>
        <p:spPr>
          <a:xfrm>
            <a:off x="1671392" y="3617913"/>
            <a:ext cx="1265237" cy="307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обратимые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функц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. изменения </a:t>
            </a: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="" xmlns:a16="http://schemas.microsoft.com/office/drawing/2014/main" id="{905D27E2-09CC-DEDE-3E5B-23BB3CAE9FA7}"/>
              </a:ext>
            </a:extLst>
          </p:cNvPr>
          <p:cNvSpPr/>
          <p:nvPr/>
        </p:nvSpPr>
        <p:spPr>
          <a:xfrm>
            <a:off x="1663454" y="5588000"/>
            <a:ext cx="1273175" cy="2000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тяжелые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профзабол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206" name="TextBox 66">
            <a:extLst>
              <a:ext uri="{FF2B5EF4-FFF2-40B4-BE49-F238E27FC236}">
                <a16:creationId xmlns="" xmlns:a16="http://schemas.microsoft.com/office/drawing/2014/main" id="{37BD57B9-0F8F-E693-A442-6BE559E64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454" y="5276850"/>
            <a:ext cx="1273175" cy="307975"/>
          </a:xfrm>
          <a:prstGeom prst="rect">
            <a:avLst/>
          </a:prstGeom>
          <a:solidFill>
            <a:srgbClr val="5B9BD5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3.4</a:t>
            </a:r>
          </a:p>
        </p:txBody>
      </p:sp>
      <p:sp>
        <p:nvSpPr>
          <p:cNvPr id="7207" name="TextBox 69">
            <a:extLst>
              <a:ext uri="{FF2B5EF4-FFF2-40B4-BE49-F238E27FC236}">
                <a16:creationId xmlns="" xmlns:a16="http://schemas.microsoft.com/office/drawing/2014/main" id="{4839714C-6E6C-89B8-D00F-EE130BC7E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54" y="5948363"/>
            <a:ext cx="900113" cy="307975"/>
          </a:xfrm>
          <a:prstGeom prst="rect">
            <a:avLst/>
          </a:prstGeom>
          <a:solidFill>
            <a:srgbClr val="779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4 класс</a:t>
            </a:r>
          </a:p>
        </p:txBody>
      </p:sp>
      <p:sp>
        <p:nvSpPr>
          <p:cNvPr id="7208" name="TextBox 80">
            <a:extLst>
              <a:ext uri="{FF2B5EF4-FFF2-40B4-BE49-F238E27FC236}">
                <a16:creationId xmlns="" xmlns:a16="http://schemas.microsoft.com/office/drawing/2014/main" id="{70CE9669-4338-B6CF-316E-823D3B53F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92" y="6202363"/>
            <a:ext cx="858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Опасные</a:t>
            </a:r>
          </a:p>
        </p:txBody>
      </p:sp>
      <p:sp>
        <p:nvSpPr>
          <p:cNvPr id="7209" name="TextBox 79">
            <a:extLst>
              <a:ext uri="{FF2B5EF4-FFF2-40B4-BE49-F238E27FC236}">
                <a16:creationId xmlns="" xmlns:a16="http://schemas.microsoft.com/office/drawing/2014/main" id="{5FE876DF-C50D-040B-3A9D-4784B0E0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67" y="4695825"/>
            <a:ext cx="966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Вредные</a:t>
            </a:r>
          </a:p>
        </p:txBody>
      </p:sp>
      <p:sp>
        <p:nvSpPr>
          <p:cNvPr id="7210" name="TextBox 61">
            <a:extLst>
              <a:ext uri="{FF2B5EF4-FFF2-40B4-BE49-F238E27FC236}">
                <a16:creationId xmlns="" xmlns:a16="http://schemas.microsoft.com/office/drawing/2014/main" id="{B75A8267-BE69-4384-3329-489C6E8A5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827" y="1863725"/>
            <a:ext cx="23607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рабочем месте устанавливаются безопасные или вредные и/или опасные условия труда</a:t>
            </a:r>
          </a:p>
        </p:txBody>
      </p:sp>
      <p:sp>
        <p:nvSpPr>
          <p:cNvPr id="7211" name="TextBox 82">
            <a:extLst>
              <a:ext uri="{FF2B5EF4-FFF2-40B4-BE49-F238E27FC236}">
                <a16:creationId xmlns="" xmlns:a16="http://schemas.microsoft.com/office/drawing/2014/main" id="{97971D35-82AD-A51B-024D-DDE5C92B9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847" y="3741738"/>
            <a:ext cx="5921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</a:t>
            </a:r>
          </a:p>
        </p:txBody>
      </p:sp>
      <p:sp>
        <p:nvSpPr>
          <p:cNvPr id="7212" name="TextBox 83">
            <a:extLst>
              <a:ext uri="{FF2B5EF4-FFF2-40B4-BE49-F238E27FC236}">
                <a16:creationId xmlns="" xmlns:a16="http://schemas.microsoft.com/office/drawing/2014/main" id="{3234DCAE-B5C9-7061-F555-143A5733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872" y="4429125"/>
            <a:ext cx="7239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</p:txBody>
      </p:sp>
      <p:sp>
        <p:nvSpPr>
          <p:cNvPr id="7213" name="TextBox 84">
            <a:extLst>
              <a:ext uri="{FF2B5EF4-FFF2-40B4-BE49-F238E27FC236}">
                <a16:creationId xmlns="" xmlns:a16="http://schemas.microsoft.com/office/drawing/2014/main" id="{508BAD13-6BED-261A-026C-83A443E18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809" y="5159375"/>
            <a:ext cx="714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</a:t>
            </a:r>
          </a:p>
        </p:txBody>
      </p:sp>
      <p:sp>
        <p:nvSpPr>
          <p:cNvPr id="7214" name="TextBox 85">
            <a:extLst>
              <a:ext uri="{FF2B5EF4-FFF2-40B4-BE49-F238E27FC236}">
                <a16:creationId xmlns="" xmlns:a16="http://schemas.microsoft.com/office/drawing/2014/main" id="{1F7774BC-4A40-883B-DB2C-782C2F5EB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47" y="5919788"/>
            <a:ext cx="11731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высокий</a:t>
            </a:r>
          </a:p>
        </p:txBody>
      </p:sp>
      <p:sp>
        <p:nvSpPr>
          <p:cNvPr id="7215" name="Прямоугольник 183">
            <a:extLst>
              <a:ext uri="{FF2B5EF4-FFF2-40B4-BE49-F238E27FC236}">
                <a16:creationId xmlns="" xmlns:a16="http://schemas.microsoft.com/office/drawing/2014/main" id="{03F3CCCF-40CD-81FC-1E33-02FE5DA49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559" y="950913"/>
            <a:ext cx="3322638" cy="414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x-none" sz="1050" b="1" dirty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x-none" sz="105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</a:t>
            </a:r>
            <a:r>
              <a:rPr lang="ru-RU" altLang="x-non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РИСКА</a:t>
            </a:r>
            <a:endParaRPr lang="ru-RU" altLang="x-none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16" name="TextBox 61">
            <a:extLst>
              <a:ext uri="{FF2B5EF4-FFF2-40B4-BE49-F238E27FC236}">
                <a16:creationId xmlns="" xmlns:a16="http://schemas.microsoft.com/office/drawing/2014/main" id="{27A4975D-54FC-BE3F-C6EB-6E2FEEE58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611" y="1670025"/>
            <a:ext cx="159558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профессионального риска</a:t>
            </a:r>
          </a:p>
        </p:txBody>
      </p:sp>
      <p:sp>
        <p:nvSpPr>
          <p:cNvPr id="7217" name="TextBox 61">
            <a:extLst>
              <a:ext uri="{FF2B5EF4-FFF2-40B4-BE49-F238E27FC236}">
                <a16:creationId xmlns="" xmlns:a16="http://schemas.microsoft.com/office/drawing/2014/main" id="{E4EFCDC9-5D30-B401-F78B-08158AF44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388" y="1592166"/>
            <a:ext cx="188893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Дифференциация рабочего места по степени профессионального риска и уровню защиты работника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2DDA5B70-179C-8D8D-6D69-428F258FBB46}"/>
              </a:ext>
            </a:extLst>
          </p:cNvPr>
          <p:cNvCxnSpPr>
            <a:cxnSpLocks/>
          </p:cNvCxnSpPr>
          <p:nvPr/>
        </p:nvCxnSpPr>
        <p:spPr>
          <a:xfrm flipV="1">
            <a:off x="3081092" y="3584575"/>
            <a:ext cx="2571750" cy="47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>
            <a:extLst>
              <a:ext uri="{FF2B5EF4-FFF2-40B4-BE49-F238E27FC236}">
                <a16:creationId xmlns="" xmlns:a16="http://schemas.microsoft.com/office/drawing/2014/main" id="{E99BA486-AF51-1720-8285-5750D41C913D}"/>
              </a:ext>
            </a:extLst>
          </p:cNvPr>
          <p:cNvCxnSpPr/>
          <p:nvPr/>
        </p:nvCxnSpPr>
        <p:spPr>
          <a:xfrm flipV="1">
            <a:off x="3084267" y="4232275"/>
            <a:ext cx="2571750" cy="47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>
            <a:extLst>
              <a:ext uri="{FF2B5EF4-FFF2-40B4-BE49-F238E27FC236}">
                <a16:creationId xmlns="" xmlns:a16="http://schemas.microsoft.com/office/drawing/2014/main" id="{2933DB66-80D5-CDD4-2551-48BCC56C787A}"/>
              </a:ext>
            </a:extLst>
          </p:cNvPr>
          <p:cNvCxnSpPr/>
          <p:nvPr/>
        </p:nvCxnSpPr>
        <p:spPr>
          <a:xfrm flipV="1">
            <a:off x="3101729" y="4879975"/>
            <a:ext cx="2571750" cy="47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 стрелкой 196">
            <a:extLst>
              <a:ext uri="{FF2B5EF4-FFF2-40B4-BE49-F238E27FC236}">
                <a16:creationId xmlns="" xmlns:a16="http://schemas.microsoft.com/office/drawing/2014/main" id="{413299D5-BD6B-6A65-0259-FC80F765A5E3}"/>
              </a:ext>
            </a:extLst>
          </p:cNvPr>
          <p:cNvCxnSpPr/>
          <p:nvPr/>
        </p:nvCxnSpPr>
        <p:spPr>
          <a:xfrm flipV="1">
            <a:off x="3104904" y="5586413"/>
            <a:ext cx="2571750" cy="476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197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3003304" y="2606675"/>
            <a:ext cx="2571750" cy="47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FAE8B1D8-6D30-FEAD-A561-954F869902AC}"/>
              </a:ext>
            </a:extLst>
          </p:cNvPr>
          <p:cNvSpPr/>
          <p:nvPr/>
        </p:nvSpPr>
        <p:spPr>
          <a:xfrm>
            <a:off x="388692" y="1883741"/>
            <a:ext cx="2541587" cy="132618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28" name="TextBox 10">
            <a:extLst>
              <a:ext uri="{FF2B5EF4-FFF2-40B4-BE49-F238E27FC236}">
                <a16:creationId xmlns="" xmlns:a16="http://schemas.microsoft.com/office/drawing/2014/main" id="{800101B9-3A71-7B90-2AE9-B578EAD6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454" y="2382838"/>
            <a:ext cx="1012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Безопасные</a:t>
            </a:r>
          </a:p>
        </p:txBody>
      </p:sp>
      <p:cxnSp>
        <p:nvCxnSpPr>
          <p:cNvPr id="32" name="Соединительная линия уступом 31">
            <a:extLst>
              <a:ext uri="{FF2B5EF4-FFF2-40B4-BE49-F238E27FC236}">
                <a16:creationId xmlns="" xmlns:a16="http://schemas.microsoft.com/office/drawing/2014/main" id="{1DF30838-F751-3967-E90E-04A6DE123CF7}"/>
              </a:ext>
            </a:extLst>
          </p:cNvPr>
          <p:cNvCxnSpPr>
            <a:cxnSpLocks/>
          </p:cNvCxnSpPr>
          <p:nvPr/>
        </p:nvCxnSpPr>
        <p:spPr>
          <a:xfrm flipV="1">
            <a:off x="3081092" y="5591175"/>
            <a:ext cx="1204912" cy="531813"/>
          </a:xfrm>
          <a:prstGeom prst="bentConnector3">
            <a:avLst>
              <a:gd name="adj1" fmla="val 50000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FE0B654B-0C0C-425A-90CC-079AAC68D1D5}"/>
              </a:ext>
            </a:extLst>
          </p:cNvPr>
          <p:cNvSpPr/>
          <p:nvPr/>
        </p:nvSpPr>
        <p:spPr>
          <a:xfrm>
            <a:off x="5314460" y="885825"/>
            <a:ext cx="4333868" cy="5592763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Левая фигурная скобка 6">
            <a:extLst>
              <a:ext uri="{FF2B5EF4-FFF2-40B4-BE49-F238E27FC236}">
                <a16:creationId xmlns="" xmlns:a16="http://schemas.microsoft.com/office/drawing/2014/main" id="{340E394F-B6FC-09D3-E801-3BF1B0E754AC}"/>
              </a:ext>
            </a:extLst>
          </p:cNvPr>
          <p:cNvSpPr/>
          <p:nvPr/>
        </p:nvSpPr>
        <p:spPr>
          <a:xfrm>
            <a:off x="1417392" y="3267075"/>
            <a:ext cx="217487" cy="257968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77" name="Прямоугольник 176">
            <a:extLst>
              <a:ext uri="{FF2B5EF4-FFF2-40B4-BE49-F238E27FC236}">
                <a16:creationId xmlns="" xmlns:a16="http://schemas.microsoft.com/office/drawing/2014/main" id="{E6F862DF-244E-66D6-A511-55EE6A52C8CD}"/>
              </a:ext>
            </a:extLst>
          </p:cNvPr>
          <p:cNvSpPr/>
          <p:nvPr/>
        </p:nvSpPr>
        <p:spPr>
          <a:xfrm>
            <a:off x="1658692" y="5969000"/>
            <a:ext cx="1271587" cy="307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Травмы и острые заболевания</a:t>
            </a:r>
          </a:p>
        </p:txBody>
      </p:sp>
      <p:sp>
        <p:nvSpPr>
          <p:cNvPr id="67" name="TextBox 33"/>
          <p:cNvSpPr txBox="1">
            <a:spLocks noChangeArrowheads="1"/>
          </p:cNvSpPr>
          <p:nvPr/>
        </p:nvSpPr>
        <p:spPr bwMode="auto">
          <a:xfrm>
            <a:off x="11401425" y="212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6549" y="1531124"/>
            <a:ext cx="22097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HAZARDOUS MATERIALS </a:t>
            </a:r>
          </a:p>
          <a:p>
            <a:pPr algn="ctr"/>
            <a:r>
              <a:rPr lang="ru-RU" sz="1200" dirty="0" smtClean="0"/>
              <a:t>Обзор </a:t>
            </a:r>
            <a:r>
              <a:rPr lang="ru-RU" sz="1200" dirty="0"/>
              <a:t>уровней защиты </a:t>
            </a:r>
            <a:r>
              <a:rPr lang="ru-RU" sz="1200" dirty="0" smtClean="0"/>
              <a:t>HAZMAT</a:t>
            </a:r>
          </a:p>
          <a:p>
            <a:pPr algn="ctr"/>
            <a:r>
              <a:rPr lang="ru-RU" sz="1200" dirty="0" smtClean="0"/>
              <a:t>Существует </a:t>
            </a:r>
            <a:r>
              <a:rPr lang="ru-RU" sz="1200" dirty="0"/>
              <a:t>4 уровня защиты и соответствующее защитное оборудование, установленное Управлением по безопасности и гигиене труда (OSHA) для рабочих, работающих с опасными материалами (</a:t>
            </a:r>
            <a:r>
              <a:rPr lang="ru-RU" sz="1200" dirty="0" smtClean="0"/>
              <a:t>HAZMAT)</a:t>
            </a:r>
          </a:p>
          <a:p>
            <a:pPr algn="ctr"/>
            <a:r>
              <a:rPr lang="ru-RU" sz="1200" dirty="0" smtClean="0"/>
              <a:t>Уровень </a:t>
            </a:r>
            <a:r>
              <a:rPr lang="ru-RU" sz="1200" dirty="0"/>
              <a:t>защиты назначается на основе встречающихся опасных веществ и должен адекватно защищать работника от любой биологической, физической или химической опасности</a:t>
            </a:r>
            <a:r>
              <a:rPr lang="ru-RU" sz="1200" dirty="0" smtClean="0"/>
              <a:t>.</a:t>
            </a:r>
          </a:p>
        </p:txBody>
      </p:sp>
      <p:sp>
        <p:nvSpPr>
          <p:cNvPr id="65" name="Прямоугольник: скругленные углы 2">
            <a:extLst>
              <a:ext uri="{FF2B5EF4-FFF2-40B4-BE49-F238E27FC236}">
                <a16:creationId xmlns=""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9749453" y="1556038"/>
            <a:ext cx="2422774" cy="3720811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FBD3860-2D59-B28A-E50E-47D685892230}"/>
              </a:ext>
            </a:extLst>
          </p:cNvPr>
          <p:cNvSpPr txBox="1"/>
          <p:nvPr/>
        </p:nvSpPr>
        <p:spPr>
          <a:xfrm>
            <a:off x="9748843" y="5039848"/>
            <a:ext cx="2434966" cy="280986"/>
          </a:xfrm>
          <a:prstGeom prst="rect">
            <a:avLst/>
          </a:prstGeom>
          <a:solidFill>
            <a:srgbClr val="7371B3"/>
          </a:solidFill>
          <a:ln>
            <a:solidFill>
              <a:srgbClr val="C9CBE7"/>
            </a:solidFill>
          </a:ln>
        </p:spPr>
        <p:txBody>
          <a:bodyPr wrap="square" rtlCol="0">
            <a:spAutoFit/>
          </a:bodyPr>
          <a:lstStyle/>
          <a:p>
            <a:pPr lvl="0" algn="ctr"/>
            <a:endParaRPr lang="ru-RU" sz="14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2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33">
            <a:extLst>
              <a:ext uri="{FF2B5EF4-FFF2-40B4-BE49-F238E27FC236}">
                <a16:creationId xmlns="" xmlns:a16="http://schemas.microsoft.com/office/drawing/2014/main" id="{CE1A26EE-8825-7AA0-B663-2D07F3A80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1841" y="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8EBB90E-3D4C-6CD2-7477-401B0D61270D}"/>
              </a:ext>
            </a:extLst>
          </p:cNvPr>
          <p:cNvSpPr txBox="1"/>
          <p:nvPr/>
        </p:nvSpPr>
        <p:spPr>
          <a:xfrm>
            <a:off x="-249000" y="809669"/>
            <a:ext cx="11275031" cy="369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ГРУППЫ ФАКТОРОВ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1334" y="1423196"/>
            <a:ext cx="1760745" cy="523221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ХИМИЧЕСКОЙ ПРИРОДЫ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77592" y="1410911"/>
            <a:ext cx="1760743" cy="523221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МЕХАНИЧЕСКОЙ ПРИРОДЫ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00430" y="1410911"/>
            <a:ext cx="2775047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ОБЩИЕ ПРОИЗВОДСТВЕННЫЕ ЗАГРЯЗНЕНИЯ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4380" y="1410907"/>
            <a:ext cx="1811122" cy="523221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ФИЗИЧЕСКОЙ ПРИРОДЫ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77905" y="1410912"/>
            <a:ext cx="1860331" cy="523221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БИОЛОГИЧЕСКОЙ ПРИРОДЫ</a:t>
            </a:r>
          </a:p>
        </p:txBody>
      </p:sp>
      <p:cxnSp>
        <p:nvCxnSpPr>
          <p:cNvPr id="21" name="Соединительная линия уступом 20"/>
          <p:cNvCxnSpPr>
            <a:stCxn id="24" idx="0"/>
            <a:endCxn id="23" idx="0"/>
          </p:cNvCxnSpPr>
          <p:nvPr/>
        </p:nvCxnSpPr>
        <p:spPr>
          <a:xfrm rot="16200000" flipH="1">
            <a:off x="5973945" y="-3103097"/>
            <a:ext cx="4" cy="9028013"/>
          </a:xfrm>
          <a:prstGeom prst="bentConnector3">
            <a:avLst>
              <a:gd name="adj1" fmla="val -5715000000"/>
            </a:avLst>
          </a:prstGeom>
          <a:ln>
            <a:solidFill>
              <a:srgbClr val="7371B3"/>
            </a:solidFill>
            <a:headEnd type="triangle"/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585226" y="1180514"/>
            <a:ext cx="2" cy="230397"/>
          </a:xfrm>
          <a:prstGeom prst="straightConnector1">
            <a:avLst/>
          </a:prstGeom>
          <a:ln w="9525">
            <a:solidFill>
              <a:srgbClr val="7371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1000" y="2091285"/>
            <a:ext cx="6096000" cy="49039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 ПРОИЗВОДСТВЕННЫЕ ФАКТОРЫ ФИЗИЧЕСКОЙ ПРИРОДЫ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01.1 Виброакустические факторы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01.1.1 Производственный шум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01.1.1.1 Шум постоянный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01.1.1.2 Шум импульсный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01.1.2 Вибрация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01.1.2.1 Вибрация общая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01.1.2.2 Вибрация локальная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01.1.3 Инфразвук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01.1.4 Ультразвук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01.2 Излучения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01.2.1 Оптические (неионизирующие излучения)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01.2.1.1 Световое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01.2.1.2 Инфракрасное излучение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01.2.1.3 Ультрафиолетовое излучение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01.2.1.4 Лазерное излучение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01.2.2 Ионизирующие излучения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01.2.2.1 Альфа – излучение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01.2.2.2 Бета – излучение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01.2.2.3 Гамма - излучение (экспозиционное)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01.2.2.4 Рентгеновское излучение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01.2.2.5 Электрически заряженные частицы воздуха – аэроионы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5708064" y="1180514"/>
            <a:ext cx="2" cy="230397"/>
          </a:xfrm>
          <a:prstGeom prst="straightConnector1">
            <a:avLst/>
          </a:prstGeom>
          <a:ln w="9525">
            <a:solidFill>
              <a:srgbClr val="7371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857957" y="1179000"/>
            <a:ext cx="2" cy="230397"/>
          </a:xfrm>
          <a:prstGeom prst="straightConnector1">
            <a:avLst/>
          </a:prstGeom>
          <a:ln w="9525">
            <a:solidFill>
              <a:srgbClr val="7371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96420" y="109107"/>
            <a:ext cx="11223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производственных факторов для оценки профессионального риска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58070" y="3069000"/>
            <a:ext cx="6637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Дифференциация рабочего места по степеням профессиональных рисков производиться на основании </a:t>
            </a:r>
            <a:r>
              <a:rPr lang="ru-RU" sz="1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83 наименований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вредных и опасных производственных факторов 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 </a:t>
            </a:r>
            <a:r>
              <a:rPr lang="ru-RU" sz="1400" b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6 основным группам 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согласно </a:t>
            </a: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Классификатору</a:t>
            </a:r>
            <a:endParaRPr kumimoji="0" lang="ru-RU" sz="1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02398" y="2052257"/>
            <a:ext cx="2573595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ПСИХОФИЗЕОЛОГИЧЕСКИОЙ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ПРИРОДЫ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889196" y="1178999"/>
            <a:ext cx="2" cy="864000"/>
          </a:xfrm>
          <a:prstGeom prst="straightConnector1">
            <a:avLst/>
          </a:prstGeom>
          <a:ln w="9525">
            <a:solidFill>
              <a:srgbClr val="7371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69CE0D03-021E-1AE6-D55E-2BCA59863ACD}"/>
              </a:ext>
            </a:extLst>
          </p:cNvPr>
          <p:cNvCxnSpPr>
            <a:cxnSpLocks/>
          </p:cNvCxnSpPr>
          <p:nvPr/>
        </p:nvCxnSpPr>
        <p:spPr>
          <a:xfrm>
            <a:off x="339159" y="681647"/>
            <a:ext cx="11104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1109B7-42A2-B84D-EC10-B7AEC007E4A4}"/>
              </a:ext>
            </a:extLst>
          </p:cNvPr>
          <p:cNvSpPr txBox="1"/>
          <p:nvPr/>
        </p:nvSpPr>
        <p:spPr>
          <a:xfrm>
            <a:off x="234821" y="143390"/>
            <a:ext cx="1182897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лассификация сиз в зависимости от частей тела, подлежащих к защите</a:t>
            </a:r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itchFamily="34" charset="0"/>
              </a:rPr>
              <a:t>*</a:t>
            </a:r>
            <a:endParaRPr lang="ru-RU" sz="1400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ru-RU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ahnschrift" panose="020B0502040204020203" pitchFamily="34" charset="0"/>
                <a:cs typeface="Arial" pitchFamily="34" charset="0"/>
              </a:rPr>
              <a:t> </a:t>
            </a:r>
            <a:endParaRPr lang="ru-RU" sz="16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74" name="TextBox 33">
            <a:extLst>
              <a:ext uri="{FF2B5EF4-FFF2-40B4-BE49-F238E27FC236}">
                <a16:creationId xmlns="" xmlns:a16="http://schemas.microsoft.com/office/drawing/2014/main" id="{CE1A26EE-8825-7AA0-B663-2D07F3A80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1841" y="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4818" y="4889523"/>
                <a:ext cx="5321467" cy="960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af-ZA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ru-RU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ru-RU" sz="1100" b="1" dirty="0">
                    <a:solidFill>
                      <a:schemeClr val="accent3">
                        <a:lumMod val="50000"/>
                      </a:schemeClr>
                    </a:solidFill>
                  </a:rPr>
                  <a:t> - защита головы </a:t>
                </a:r>
                <a:r>
                  <a:rPr lang="ru-RU" sz="1100" dirty="0">
                    <a:solidFill>
                      <a:schemeClr val="accent3">
                        <a:lumMod val="50000"/>
                      </a:schemeClr>
                    </a:solidFill>
                  </a:rPr>
                  <a:t>(каска защитная, шапка, берет, шляпа, колпак, косынка и т. п.);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af-ZA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1100" b="1" dirty="0">
                    <a:solidFill>
                      <a:schemeClr val="accent3">
                        <a:lumMod val="50000"/>
                      </a:schemeClr>
                    </a:solidFill>
                  </a:rPr>
                  <a:t>- защита лица </a:t>
                </a:r>
                <a:r>
                  <a:rPr lang="ru-RU" sz="1100" dirty="0">
                    <a:solidFill>
                      <a:schemeClr val="accent3">
                        <a:lumMod val="50000"/>
                      </a:schemeClr>
                    </a:solidFill>
                  </a:rPr>
                  <a:t>(маска, лицевой шлем, барьерные кремы);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af-ZA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ru-RU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1100" b="1" dirty="0">
                    <a:solidFill>
                      <a:schemeClr val="accent3">
                        <a:lumMod val="50000"/>
                      </a:schemeClr>
                    </a:solidFill>
                  </a:rPr>
                  <a:t>- защита органов зрения  </a:t>
                </a:r>
                <a:r>
                  <a:rPr lang="ru-RU" sz="1100" dirty="0">
                    <a:solidFill>
                      <a:schemeClr val="accent3">
                        <a:lumMod val="50000"/>
                      </a:schemeClr>
                    </a:solidFill>
                  </a:rPr>
                  <a:t>(очки, лицевой шлем, лорнет, козырьковые очки);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af-ZA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ru-RU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1100" b="1" dirty="0">
                    <a:solidFill>
                      <a:schemeClr val="accent3">
                        <a:lumMod val="50000"/>
                      </a:schemeClr>
                    </a:solidFill>
                  </a:rPr>
                  <a:t>- защита органов слуха  </a:t>
                </a:r>
                <a:r>
                  <a:rPr lang="ru-RU" sz="1100" dirty="0">
                    <a:solidFill>
                      <a:schemeClr val="accent3">
                        <a:lumMod val="50000"/>
                      </a:schemeClr>
                    </a:solidFill>
                  </a:rPr>
                  <a:t>(противошумные: беруши, наушники, вкладыши);  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af-ZA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ru-RU" sz="11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ru-RU" sz="1100" b="1" dirty="0">
                    <a:solidFill>
                      <a:schemeClr val="accent3">
                        <a:lumMod val="50000"/>
                      </a:schemeClr>
                    </a:solidFill>
                  </a:rPr>
                  <a:t>- защита органов дыхания  </a:t>
                </a:r>
                <a:r>
                  <a:rPr lang="ru-RU" sz="1100" dirty="0">
                    <a:solidFill>
                      <a:schemeClr val="accent3">
                        <a:lumMod val="50000"/>
                      </a:schemeClr>
                    </a:solidFill>
                  </a:rPr>
                  <a:t>(респираторы, противогазы, полумаски фильтрующие);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18" y="4889523"/>
                <a:ext cx="5321467" cy="960006"/>
              </a:xfrm>
              <a:prstGeom prst="rect">
                <a:avLst/>
              </a:prstGeom>
              <a:blipFill>
                <a:blip r:embed="rId3"/>
                <a:stretch>
                  <a:fillRect r="-573" b="-3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90507" y="4863482"/>
                <a:ext cx="5670000" cy="145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1100" b="1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𝑰𝑰</m:t>
                    </m:r>
                  </m:oMath>
                </a14:m>
                <a:r>
                  <a:rPr lang="ru-RU" sz="1100" b="1" dirty="0">
                    <a:solidFill>
                      <a:schemeClr val="accent3">
                        <a:lumMod val="50000"/>
                      </a:schemeClr>
                    </a:solidFill>
                  </a:rPr>
                  <a:t>- защита тела </a:t>
                </a:r>
                <a:r>
                  <a:rPr lang="ru-RU" sz="1100" dirty="0">
                    <a:solidFill>
                      <a:schemeClr val="accent3">
                        <a:lumMod val="50000"/>
                      </a:schemeClr>
                    </a:solidFill>
                  </a:rPr>
                  <a:t>(куртка, брюки, жилет, комбинезон, халат и т. п.);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1100" b="1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𝑰𝑰𝑰</m:t>
                    </m:r>
                  </m:oMath>
                </a14:m>
                <a:r>
                  <a:rPr lang="ru-RU" sz="1100" b="1" dirty="0">
                    <a:solidFill>
                      <a:schemeClr val="accent3">
                        <a:lumMod val="50000"/>
                      </a:schemeClr>
                    </a:solidFill>
                  </a:rPr>
                  <a:t>- защита рук </a:t>
                </a:r>
                <a:r>
                  <a:rPr lang="ru-RU" sz="1100" dirty="0">
                    <a:solidFill>
                      <a:schemeClr val="accent3">
                        <a:lumMod val="50000"/>
                      </a:schemeClr>
                    </a:solidFill>
                  </a:rPr>
                  <a:t>(рукавицы</a:t>
                </a:r>
                <a:r>
                  <a:rPr lang="en-US" sz="1100" dirty="0">
                    <a:solidFill>
                      <a:schemeClr val="accent3">
                        <a:lumMod val="50000"/>
                      </a:schemeClr>
                    </a:solidFill>
                  </a:rPr>
                  <a:t>, </a:t>
                </a:r>
                <a:r>
                  <a:rPr lang="ru-RU" sz="1100" dirty="0">
                    <a:solidFill>
                      <a:schemeClr val="accent3">
                        <a:lumMod val="50000"/>
                      </a:schemeClr>
                    </a:solidFill>
                  </a:rPr>
                  <a:t> перчатки, варежки, спилковые краги, перчатки для сварки, наплечники, нарукавники, барьерные кремы и др.);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1100" b="1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𝑰𝑽</m:t>
                    </m:r>
                  </m:oMath>
                </a14:m>
                <a:r>
                  <a:rPr lang="ru-RU" sz="1100" b="1" dirty="0">
                    <a:solidFill>
                      <a:schemeClr val="accent3">
                        <a:lumMod val="50000"/>
                      </a:schemeClr>
                    </a:solidFill>
                  </a:rPr>
                  <a:t>- защита ног </a:t>
                </a:r>
                <a:r>
                  <a:rPr lang="ru-RU" sz="1100" dirty="0">
                    <a:solidFill>
                      <a:schemeClr val="accent3">
                        <a:lumMod val="50000"/>
                      </a:schemeClr>
                    </a:solidFill>
                  </a:rPr>
                  <a:t>(бахилы непромокаемые, галоши, боты, </a:t>
                </a:r>
                <a:r>
                  <a:rPr lang="ru-RU" sz="1100" dirty="0" err="1">
                    <a:solidFill>
                      <a:schemeClr val="accent3">
                        <a:lumMod val="50000"/>
                      </a:schemeClr>
                    </a:solidFill>
                  </a:rPr>
                  <a:t>полусапоги</a:t>
                </a:r>
                <a:r>
                  <a:rPr lang="ru-RU" sz="1100" dirty="0">
                    <a:solidFill>
                      <a:schemeClr val="accent3">
                        <a:lumMod val="50000"/>
                      </a:schemeClr>
                    </a:solidFill>
                  </a:rPr>
                  <a:t>, ботинки, полуботинки, туфли, тапочки и др.); </a:t>
                </a:r>
              </a:p>
              <a:p>
                <a:pPr algn="just"/>
                <a:r>
                  <a:rPr lang="en-US" sz="1100" b="1" i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V </a:t>
                </a:r>
                <a:r>
                  <a:rPr lang="ru-RU" sz="1100" b="1" i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- </a:t>
                </a:r>
                <a:r>
                  <a:rPr lang="ru-RU" sz="1100" b="1" dirty="0">
                    <a:solidFill>
                      <a:schemeClr val="accent3">
                        <a:lumMod val="50000"/>
                      </a:schemeClr>
                    </a:solidFill>
                  </a:rPr>
                  <a:t>защита всех частей тела  </a:t>
                </a:r>
                <a:r>
                  <a:rPr lang="ru-RU" sz="1100" dirty="0">
                    <a:solidFill>
                      <a:schemeClr val="accent3">
                        <a:lumMod val="50000"/>
                      </a:schemeClr>
                    </a:solidFill>
                  </a:rPr>
                  <a:t>(страховочная привязь, пояс предохранительный, костюм изолирующий скафандрового типа, радиозащитные средства (таблетки – радиопротекторы), средства личной гигиены); 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507" y="4863482"/>
                <a:ext cx="5670000" cy="1456296"/>
              </a:xfrm>
              <a:prstGeom prst="rect">
                <a:avLst/>
              </a:prstGeom>
              <a:blipFill>
                <a:blip r:embed="rId4"/>
                <a:stretch>
                  <a:fillRect b="-1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-11129" y="6334780"/>
            <a:ext cx="1218523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* Присвоение номеров частей тела производилось на основе </a:t>
            </a:r>
            <a:r>
              <a:rPr lang="ru-RU" sz="1400" dirty="0">
                <a:solidFill>
                  <a:srgbClr val="3E226F"/>
                </a:solidFill>
              </a:rPr>
              <a:t>международной практики МОТ</a:t>
            </a:r>
            <a:r>
              <a:rPr lang="ru-RU" sz="1400" dirty="0"/>
              <a:t>, применяющей детальную нумерацию частей тела состоящую из 400 </a:t>
            </a:r>
            <a:r>
              <a:rPr lang="ru-RU" sz="1400" dirty="0" err="1"/>
              <a:t>пин</a:t>
            </a:r>
            <a:r>
              <a:rPr lang="ru-RU" sz="1400" dirty="0"/>
              <a:t>-кодов, при оценке постоянной частичной нетрудоспособности.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9035" t="27428" r="9251" b="19554"/>
          <a:stretch/>
        </p:blipFill>
        <p:spPr>
          <a:xfrm>
            <a:off x="1270896" y="686509"/>
            <a:ext cx="9865104" cy="4176979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69CE0D03-021E-1AE6-D55E-2BCA59863ACD}"/>
              </a:ext>
            </a:extLst>
          </p:cNvPr>
          <p:cNvCxnSpPr>
            <a:cxnSpLocks/>
          </p:cNvCxnSpPr>
          <p:nvPr/>
        </p:nvCxnSpPr>
        <p:spPr>
          <a:xfrm>
            <a:off x="339159" y="584111"/>
            <a:ext cx="11104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0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8" name="Рисунок 4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02917">
            <a:off x="1765211" y="4581459"/>
            <a:ext cx="705655" cy="797515"/>
          </a:xfrm>
          <a:prstGeom prst="rect">
            <a:avLst/>
          </a:prstGeom>
        </p:spPr>
      </p:pic>
      <p:sp>
        <p:nvSpPr>
          <p:cNvPr id="4099" name="TextBox 20"/>
          <p:cNvSpPr txBox="1">
            <a:spLocks noChangeArrowheads="1"/>
          </p:cNvSpPr>
          <p:nvPr/>
        </p:nvSpPr>
        <p:spPr bwMode="auto">
          <a:xfrm>
            <a:off x="11877675" y="74374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000">
                <a:solidFill>
                  <a:srgbClr val="000000"/>
                </a:solidFill>
                <a:latin typeface="Arial Narrow" panose="020B0606020202030204" pitchFamily="34" charset="0"/>
              </a:rPr>
              <a:t>14</a:t>
            </a:r>
            <a:endParaRPr lang="ru-RU" altLang="ru-RU" sz="10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00" name="TextBox 22"/>
          <p:cNvSpPr txBox="1">
            <a:spLocks noChangeArrowheads="1"/>
          </p:cNvSpPr>
          <p:nvPr/>
        </p:nvSpPr>
        <p:spPr bwMode="auto">
          <a:xfrm>
            <a:off x="46925" y="255448"/>
            <a:ext cx="122092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СРЕДСТВ ИНДИВИДУАЛЬНОЙ ЗАЩИТЫ ПО СТЕПЕНИ ПРОФЕССИОНАЛЬНОГО РИСКА</a:t>
            </a:r>
            <a:endParaRPr lang="ru-RU" altLang="ru-RU" sz="1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11393488" y="-7882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61">
            <a:extLst>
              <a:ext uri="{FF2B5EF4-FFF2-40B4-BE49-F238E27FC236}">
                <a16:creationId xmlns="" xmlns:a16="http://schemas.microsoft.com/office/drawing/2014/main" id="{0EAC8CF1-E49F-C84E-286D-9817CDD07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33" y="1095782"/>
            <a:ext cx="13821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СЕЙЧАС</a:t>
            </a:r>
          </a:p>
        </p:txBody>
      </p:sp>
      <p:sp>
        <p:nvSpPr>
          <p:cNvPr id="92" name="TextBox 1">
            <a:extLst>
              <a:ext uri="{FF2B5EF4-FFF2-40B4-BE49-F238E27FC236}">
                <a16:creationId xmlns="" xmlns:a16="http://schemas.microsoft.com/office/drawing/2014/main" id="{36B139CB-7E70-7402-6314-13EE6A096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297" y="2920123"/>
            <a:ext cx="1189037" cy="446087"/>
          </a:xfrm>
          <a:prstGeom prst="rect">
            <a:avLst/>
          </a:pr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1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степень</a:t>
            </a:r>
          </a:p>
        </p:txBody>
      </p:sp>
      <p:sp>
        <p:nvSpPr>
          <p:cNvPr id="93" name="TextBox 57">
            <a:extLst>
              <a:ext uri="{FF2B5EF4-FFF2-40B4-BE49-F238E27FC236}">
                <a16:creationId xmlns="" xmlns:a16="http://schemas.microsoft.com/office/drawing/2014/main" id="{9B14E7B6-3E1B-551D-22B9-5B3051D28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806" y="3708907"/>
            <a:ext cx="1189037" cy="446087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2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степень</a:t>
            </a:r>
          </a:p>
        </p:txBody>
      </p:sp>
      <p:sp>
        <p:nvSpPr>
          <p:cNvPr id="94" name="TextBox 58">
            <a:extLst>
              <a:ext uri="{FF2B5EF4-FFF2-40B4-BE49-F238E27FC236}">
                <a16:creationId xmlns="" xmlns:a16="http://schemas.microsoft.com/office/drawing/2014/main" id="{D9208072-5C95-4DEC-C831-AB0A9781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89" y="4465311"/>
            <a:ext cx="1189037" cy="446087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3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степень</a:t>
            </a:r>
          </a:p>
        </p:txBody>
      </p:sp>
      <p:sp>
        <p:nvSpPr>
          <p:cNvPr id="95" name="TextBox 59">
            <a:extLst>
              <a:ext uri="{FF2B5EF4-FFF2-40B4-BE49-F238E27FC236}">
                <a16:creationId xmlns="" xmlns:a16="http://schemas.microsoft.com/office/drawing/2014/main" id="{2BC72A8A-E9CA-6834-E4A8-A99739478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480" y="5191183"/>
            <a:ext cx="1189037" cy="430887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4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степень</a:t>
            </a:r>
          </a:p>
        </p:txBody>
      </p:sp>
      <p:sp>
        <p:nvSpPr>
          <p:cNvPr id="96" name="TextBox 67">
            <a:extLst>
              <a:ext uri="{FF2B5EF4-FFF2-40B4-BE49-F238E27FC236}">
                <a16:creationId xmlns="" xmlns:a16="http://schemas.microsoft.com/office/drawing/2014/main" id="{3B049C04-54BE-49A2-3C2F-1FB4D516C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442" y="5904535"/>
            <a:ext cx="1189037" cy="447675"/>
          </a:xfrm>
          <a:prstGeom prst="rect">
            <a:avLst/>
          </a:prstGeom>
          <a:solidFill>
            <a:srgbClr val="779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5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степень</a:t>
            </a:r>
          </a:p>
        </p:txBody>
      </p:sp>
      <p:sp>
        <p:nvSpPr>
          <p:cNvPr id="97" name="TextBox 81">
            <a:extLst>
              <a:ext uri="{FF2B5EF4-FFF2-40B4-BE49-F238E27FC236}">
                <a16:creationId xmlns="" xmlns:a16="http://schemas.microsoft.com/office/drawing/2014/main" id="{55C61060-45B4-07D6-DE13-FD5C810E1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94" y="3330105"/>
            <a:ext cx="968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Допустимый</a:t>
            </a:r>
          </a:p>
        </p:txBody>
      </p:sp>
      <p:sp>
        <p:nvSpPr>
          <p:cNvPr id="98" name="Прямоугольник 18">
            <a:extLst>
              <a:ext uri="{FF2B5EF4-FFF2-40B4-BE49-F238E27FC236}">
                <a16:creationId xmlns="" xmlns:a16="http://schemas.microsoft.com/office/drawing/2014/main" id="{7DA8341A-C2C2-EEA4-87C1-B515E1B80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078" y="1754352"/>
            <a:ext cx="360024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2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СИЗ </a:t>
            </a:r>
            <a:r>
              <a:rPr lang="ru-RU" altLang="ru-RU" sz="12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производится </a:t>
            </a:r>
            <a:r>
              <a:rPr lang="ru-RU" altLang="ru-RU" sz="12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зависимости от степени профессиональных рисков</a:t>
            </a:r>
            <a:r>
              <a:rPr lang="ru-RU" altLang="ru-RU" sz="12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т. е. от кратности превышения значений предельно допустимой концентрации (ПДК) вредных веществ на рабочем месте и технической характеристики самого СИЗОД</a:t>
            </a:r>
          </a:p>
        </p:txBody>
      </p:sp>
      <p:sp>
        <p:nvSpPr>
          <p:cNvPr id="99" name="TextBox 99">
            <a:extLst>
              <a:ext uri="{FF2B5EF4-FFF2-40B4-BE49-F238E27FC236}">
                <a16:creationId xmlns="" xmlns:a16="http://schemas.microsoft.com/office/drawing/2014/main" id="{5D8EEFDC-07DD-A6A3-64CF-E442341DC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849" y="4429489"/>
            <a:ext cx="683075" cy="369332"/>
          </a:xfrm>
          <a:prstGeom prst="rect">
            <a:avLst/>
          </a:prstGeom>
          <a:solidFill>
            <a:srgbClr val="FFD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С</a:t>
            </a:r>
          </a:p>
        </p:txBody>
      </p:sp>
      <p:sp>
        <p:nvSpPr>
          <p:cNvPr id="100" name="TextBox 100">
            <a:extLst>
              <a:ext uri="{FF2B5EF4-FFF2-40B4-BE49-F238E27FC236}">
                <a16:creationId xmlns="" xmlns:a16="http://schemas.microsoft.com/office/drawing/2014/main" id="{EFD08F5E-1513-667B-193F-76776126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75" y="3716926"/>
            <a:ext cx="704850" cy="4460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D</a:t>
            </a:r>
            <a:endParaRPr kumimoji="0" lang="ru-RU" alt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1" name="TextBox 101">
            <a:extLst>
              <a:ext uri="{FF2B5EF4-FFF2-40B4-BE49-F238E27FC236}">
                <a16:creationId xmlns="" xmlns:a16="http://schemas.microsoft.com/office/drawing/2014/main" id="{C47E1566-71CA-CC4F-DD71-05A2C4885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965" y="5194076"/>
            <a:ext cx="704850" cy="3683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В</a:t>
            </a:r>
          </a:p>
        </p:txBody>
      </p:sp>
      <p:sp>
        <p:nvSpPr>
          <p:cNvPr id="102" name="TextBox 103">
            <a:extLst>
              <a:ext uri="{FF2B5EF4-FFF2-40B4-BE49-F238E27FC236}">
                <a16:creationId xmlns="" xmlns:a16="http://schemas.microsoft.com/office/drawing/2014/main" id="{B34B6E70-AB59-6377-90F3-E3C24E56C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104" y="5881182"/>
            <a:ext cx="704850" cy="3698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A</a:t>
            </a:r>
            <a:endParaRPr kumimoji="0" lang="ru-RU" altLang="ru-RU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852A2341-E13F-EBCC-146B-CA6A577827EC}"/>
              </a:ext>
            </a:extLst>
          </p:cNvPr>
          <p:cNvSpPr txBox="1"/>
          <p:nvPr/>
        </p:nvSpPr>
        <p:spPr>
          <a:xfrm>
            <a:off x="7360216" y="5871732"/>
            <a:ext cx="10937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защита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DBDE0E21-8ED2-3796-D282-66D1FC4D2419}"/>
              </a:ext>
            </a:extLst>
          </p:cNvPr>
          <p:cNvSpPr txBox="1"/>
          <p:nvPr/>
        </p:nvSpPr>
        <p:spPr>
          <a:xfrm>
            <a:off x="7329473" y="3732950"/>
            <a:ext cx="998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Минимальная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41EC6516-EC42-5212-6676-2DF9021885E2}"/>
              </a:ext>
            </a:extLst>
          </p:cNvPr>
          <p:cNvSpPr txBox="1"/>
          <p:nvPr/>
        </p:nvSpPr>
        <p:spPr>
          <a:xfrm>
            <a:off x="7329473" y="4417336"/>
            <a:ext cx="8207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защита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B8F86160-3DE5-729F-6B2C-68E195704694}"/>
              </a:ext>
            </a:extLst>
          </p:cNvPr>
          <p:cNvSpPr txBox="1"/>
          <p:nvPr/>
        </p:nvSpPr>
        <p:spPr>
          <a:xfrm>
            <a:off x="7360216" y="5157254"/>
            <a:ext cx="819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защита</a:t>
            </a:r>
          </a:p>
        </p:txBody>
      </p:sp>
      <p:grpSp>
        <p:nvGrpSpPr>
          <p:cNvPr id="107" name="Группа 106">
            <a:extLst>
              <a:ext uri="{FF2B5EF4-FFF2-40B4-BE49-F238E27FC236}">
                <a16:creationId xmlns="" xmlns:a16="http://schemas.microsoft.com/office/drawing/2014/main" id="{CA0817F5-29DB-CB2A-44D3-64E6BD8AC7D7}"/>
              </a:ext>
            </a:extLst>
          </p:cNvPr>
          <p:cNvGrpSpPr/>
          <p:nvPr/>
        </p:nvGrpSpPr>
        <p:grpSpPr bwMode="auto">
          <a:xfrm rot="10800000" flipH="1">
            <a:off x="6374979" y="3840714"/>
            <a:ext cx="235937" cy="2345950"/>
            <a:chOff x="3826745" y="1656383"/>
            <a:chExt cx="312186" cy="785976"/>
          </a:xfrm>
          <a:solidFill>
            <a:srgbClr val="00B050"/>
          </a:solidFill>
        </p:grpSpPr>
        <p:sp>
          <p:nvSpPr>
            <p:cNvPr id="108" name="Шеврон 20">
              <a:extLst>
                <a:ext uri="{FF2B5EF4-FFF2-40B4-BE49-F238E27FC236}">
                  <a16:creationId xmlns="" xmlns:a16="http://schemas.microsoft.com/office/drawing/2014/main" id="{5D9A46E5-54DF-B8A3-8537-2A441246FDF1}"/>
                </a:ext>
              </a:extLst>
            </p:cNvPr>
            <p:cNvSpPr/>
            <p:nvPr/>
          </p:nvSpPr>
          <p:spPr>
            <a:xfrm>
              <a:off x="3826745" y="1845857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09" name="Шеврон 71">
              <a:extLst>
                <a:ext uri="{FF2B5EF4-FFF2-40B4-BE49-F238E27FC236}">
                  <a16:creationId xmlns="" xmlns:a16="http://schemas.microsoft.com/office/drawing/2014/main" id="{4E892C03-DACE-2079-8C0B-D5CC586E7666}"/>
                </a:ext>
              </a:extLst>
            </p:cNvPr>
            <p:cNvSpPr/>
            <p:nvPr/>
          </p:nvSpPr>
          <p:spPr>
            <a:xfrm>
              <a:off x="3886931" y="1656383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rgbClr val="5B9BD5"/>
            </a:solidFill>
            <a:ln w="952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27" name="TextBox 82">
            <a:extLst>
              <a:ext uri="{FF2B5EF4-FFF2-40B4-BE49-F238E27FC236}">
                <a16:creationId xmlns="" xmlns:a16="http://schemas.microsoft.com/office/drawing/2014/main" id="{97971D35-82AD-A51B-024D-DDE5C92B9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900" y="4088057"/>
            <a:ext cx="5921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</a:t>
            </a:r>
          </a:p>
        </p:txBody>
      </p:sp>
      <p:sp>
        <p:nvSpPr>
          <p:cNvPr id="128" name="TextBox 83">
            <a:extLst>
              <a:ext uri="{FF2B5EF4-FFF2-40B4-BE49-F238E27FC236}">
                <a16:creationId xmlns="" xmlns:a16="http://schemas.microsoft.com/office/drawing/2014/main" id="{3234DCAE-B5C9-7061-F555-143A5733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526" y="4836117"/>
            <a:ext cx="7239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</p:txBody>
      </p:sp>
      <p:sp>
        <p:nvSpPr>
          <p:cNvPr id="129" name="TextBox 84">
            <a:extLst>
              <a:ext uri="{FF2B5EF4-FFF2-40B4-BE49-F238E27FC236}">
                <a16:creationId xmlns="" xmlns:a16="http://schemas.microsoft.com/office/drawing/2014/main" id="{508BAD13-6BED-261A-026C-83A443E18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867" y="5537620"/>
            <a:ext cx="714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</a:t>
            </a:r>
          </a:p>
        </p:txBody>
      </p:sp>
      <p:sp>
        <p:nvSpPr>
          <p:cNvPr id="130" name="TextBox 85">
            <a:extLst>
              <a:ext uri="{FF2B5EF4-FFF2-40B4-BE49-F238E27FC236}">
                <a16:creationId xmlns="" xmlns:a16="http://schemas.microsoft.com/office/drawing/2014/main" id="{1F7774BC-4A40-883B-DB2C-782C2F5EB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713" y="6322551"/>
            <a:ext cx="11731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высокий</a:t>
            </a:r>
          </a:p>
        </p:txBody>
      </p:sp>
      <p:sp>
        <p:nvSpPr>
          <p:cNvPr id="131" name="Прямоугольник 183">
            <a:extLst>
              <a:ext uri="{FF2B5EF4-FFF2-40B4-BE49-F238E27FC236}">
                <a16:creationId xmlns="" xmlns:a16="http://schemas.microsoft.com/office/drawing/2014/main" id="{03F3CCCF-40CD-81FC-1E33-02FE5DA49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861" y="1478687"/>
            <a:ext cx="3409127" cy="5770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x-none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ПРОФЕССИОНАЛЬНОГО РИСКА </a:t>
            </a:r>
            <a:r>
              <a:rPr lang="ru-RU" altLang="x-none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выявляет ВХВ и РАНЖИРУЕТ концентрацию их в воздухе рабочей зоны на 4 группы</a:t>
            </a:r>
            <a:endParaRPr lang="ru-RU" altLang="x-none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61">
            <a:extLst>
              <a:ext uri="{FF2B5EF4-FFF2-40B4-BE49-F238E27FC236}">
                <a16:creationId xmlns="" xmlns:a16="http://schemas.microsoft.com/office/drawing/2014/main" id="{27A4975D-54FC-BE3F-C6EB-6E2FEEE58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723" y="2388355"/>
            <a:ext cx="22300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профессионального риска</a:t>
            </a:r>
          </a:p>
        </p:txBody>
      </p:sp>
      <p:sp>
        <p:nvSpPr>
          <p:cNvPr id="133" name="TextBox 61">
            <a:extLst>
              <a:ext uri="{FF2B5EF4-FFF2-40B4-BE49-F238E27FC236}">
                <a16:creationId xmlns="" xmlns:a16="http://schemas.microsoft.com/office/drawing/2014/main" id="{E4EFCDC9-5D30-B401-F78B-08158AF44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681" y="2847899"/>
            <a:ext cx="1560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Дифференциация рабочего места по степени профессионального риска и уровню защиты работника</a:t>
            </a:r>
          </a:p>
        </p:txBody>
      </p:sp>
      <p:cxnSp>
        <p:nvCxnSpPr>
          <p:cNvPr id="135" name="Прямая соединительная линия 134">
            <a:extLst>
              <a:ext uri="{FF2B5EF4-FFF2-40B4-BE49-F238E27FC236}">
                <a16:creationId xmlns="" xmlns:a16="http://schemas.microsoft.com/office/drawing/2014/main" id="{9C2AD12B-EAEF-F238-75B1-6B12A60BA0B4}"/>
              </a:ext>
            </a:extLst>
          </p:cNvPr>
          <p:cNvCxnSpPr>
            <a:cxnSpLocks/>
          </p:cNvCxnSpPr>
          <p:nvPr/>
        </p:nvCxnSpPr>
        <p:spPr>
          <a:xfrm>
            <a:off x="8247643" y="2030101"/>
            <a:ext cx="52579" cy="4061396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145" name="TextBox 61">
            <a:extLst>
              <a:ext uri="{FF2B5EF4-FFF2-40B4-BE49-F238E27FC236}">
                <a16:creationId xmlns="" xmlns:a16="http://schemas.microsoft.com/office/drawing/2014/main" id="{1419B0BB-8F37-D6AB-5C2C-6253AF8A4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490" y="996352"/>
            <a:ext cx="2862262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БУДЕТ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5390065" y="2655257"/>
            <a:ext cx="511673" cy="151021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754372" y="3712687"/>
            <a:ext cx="698390" cy="36933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1 до 4 ПДК</a:t>
            </a:r>
            <a:endParaRPr lang="ru-RU" sz="90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0" name="Прямая со стрелкой 159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8259951" y="3880878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cxnSp>
        <p:nvCxnSpPr>
          <p:cNvPr id="168" name="Прямая со стрелкой 167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8276356" y="4625780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cxnSp>
        <p:nvCxnSpPr>
          <p:cNvPr id="169" name="Прямая со стрелкой 168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8282232" y="5345399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cxnSp>
        <p:nvCxnSpPr>
          <p:cNvPr id="173" name="Прямая со стрелкой 172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8282231" y="6078276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174" name="Прямоугольник 173"/>
          <p:cNvSpPr/>
          <p:nvPr/>
        </p:nvSpPr>
        <p:spPr>
          <a:xfrm>
            <a:off x="8768185" y="4467020"/>
            <a:ext cx="684577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4 до 10 ПДК</a:t>
            </a:r>
            <a:endParaRPr lang="ru-RU" sz="80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8805767" y="5164356"/>
            <a:ext cx="700723" cy="369332"/>
          </a:xfrm>
          <a:prstGeom prst="rect">
            <a:avLst/>
          </a:prstGeom>
          <a:ln>
            <a:solidFill>
              <a:srgbClr val="DB7357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 до 30 ПДК</a:t>
            </a:r>
            <a:endParaRPr lang="ru-RU" sz="90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8793972" y="5872287"/>
            <a:ext cx="706929" cy="3539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5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30 ПДК и более</a:t>
            </a:r>
            <a:endParaRPr lang="ru-RU" sz="85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9465550" y="3899740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939" y="3527031"/>
            <a:ext cx="758552" cy="75855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41EC6516-EC42-5212-6676-2DF9021885E2}"/>
              </a:ext>
            </a:extLst>
          </p:cNvPr>
          <p:cNvSpPr txBox="1"/>
          <p:nvPr/>
        </p:nvSpPr>
        <p:spPr>
          <a:xfrm>
            <a:off x="11436448" y="3776842"/>
            <a:ext cx="668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f-ZA" sz="8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 8101</a:t>
            </a:r>
            <a:endParaRPr lang="ru-RU" sz="8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2" name="Прямая со стрелкой 151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9474868" y="4619169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cxnSp>
        <p:nvCxnSpPr>
          <p:cNvPr id="153" name="Прямая со стрелкой 152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7964697" y="5361351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1125" y="4307573"/>
            <a:ext cx="678711" cy="678711"/>
          </a:xfrm>
          <a:prstGeom prst="rect">
            <a:avLst/>
          </a:prstGeom>
        </p:spPr>
      </p:pic>
      <p:cxnSp>
        <p:nvCxnSpPr>
          <p:cNvPr id="154" name="Прямая со стрелкой 153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10796165" y="4600934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cxnSp>
        <p:nvCxnSpPr>
          <p:cNvPr id="87" name="Прямая со стрелкой 86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10762607" y="3899740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41EC6516-EC42-5212-6676-2DF9021885E2}"/>
              </a:ext>
            </a:extLst>
          </p:cNvPr>
          <p:cNvSpPr txBox="1"/>
          <p:nvPr/>
        </p:nvSpPr>
        <p:spPr>
          <a:xfrm>
            <a:off x="11404362" y="4421522"/>
            <a:ext cx="677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</a:t>
            </a:r>
            <a:r>
              <a:rPr lang="ru-RU" sz="8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f-ZA" sz="8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af-ZA" sz="8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f-ZA" sz="8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8122</a:t>
            </a:r>
            <a:endParaRPr lang="ru-RU" sz="800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Стрелка вниз 158"/>
          <p:cNvSpPr/>
          <p:nvPr/>
        </p:nvSpPr>
        <p:spPr>
          <a:xfrm>
            <a:off x="9669106" y="3238280"/>
            <a:ext cx="611833" cy="221494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1" name="Прямая со стрелкой 160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7964698" y="4635753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cxnSp>
        <p:nvCxnSpPr>
          <p:cNvPr id="162" name="Прямая со стрелкой 161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9500901" y="5325812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8588" y="5029878"/>
            <a:ext cx="574297" cy="536968"/>
          </a:xfrm>
          <a:prstGeom prst="rect">
            <a:avLst/>
          </a:prstGeom>
        </p:spPr>
      </p:pic>
      <p:cxnSp>
        <p:nvCxnSpPr>
          <p:cNvPr id="163" name="Прямая со стрелкой 162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10751562" y="5282099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cxnSp>
        <p:nvCxnSpPr>
          <p:cNvPr id="166" name="Прямая со стрелкой 165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7922752" y="6121763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cxnSp>
        <p:nvCxnSpPr>
          <p:cNvPr id="167" name="Прямая со стрелкой 166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9514966" y="6022866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175" name="TextBox 69">
            <a:extLst>
              <a:ext uri="{FF2B5EF4-FFF2-40B4-BE49-F238E27FC236}">
                <a16:creationId xmlns="" xmlns:a16="http://schemas.microsoft.com/office/drawing/2014/main" id="{4839714C-6E6C-89B8-D00F-EE130BC7E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3041" y="5767688"/>
            <a:ext cx="1087471" cy="769441"/>
          </a:xfrm>
          <a:prstGeom prst="rect">
            <a:avLst/>
          </a:prstGeom>
          <a:solidFill>
            <a:srgbClr val="779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 kern="0" dirty="0">
                <a:solidFill>
                  <a:prstClr val="white"/>
                </a:solidFill>
                <a:latin typeface="Calibri"/>
              </a:rPr>
              <a:t>Выдача полнолицевой маски с фильтром Р3</a:t>
            </a:r>
          </a:p>
        </p:txBody>
      </p:sp>
      <p:sp>
        <p:nvSpPr>
          <p:cNvPr id="178" name="TextBox 59">
            <a:extLst>
              <a:ext uri="{FF2B5EF4-FFF2-40B4-BE49-F238E27FC236}">
                <a16:creationId xmlns="" xmlns:a16="http://schemas.microsoft.com/office/drawing/2014/main" id="{2BC72A8A-E9CA-6834-E4A8-A99739478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5180" y="5058538"/>
            <a:ext cx="1111041" cy="600164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100" b="1" kern="0" dirty="0">
                <a:solidFill>
                  <a:schemeClr val="bg1"/>
                </a:solidFill>
                <a:latin typeface="Calibri"/>
              </a:rPr>
              <a:t>Выдача респиратора 3 класса (</a:t>
            </a:r>
            <a:r>
              <a:rPr lang="af-ZA" sz="1100" b="1" kern="0" dirty="0">
                <a:solidFill>
                  <a:schemeClr val="bg1"/>
                </a:solidFill>
                <a:latin typeface="Calibri"/>
              </a:rPr>
              <a:t>FFP</a:t>
            </a:r>
            <a:r>
              <a:rPr lang="ru-RU" sz="1100" b="1" kern="0" dirty="0">
                <a:solidFill>
                  <a:schemeClr val="bg1"/>
                </a:solidFill>
                <a:latin typeface="Calibri"/>
              </a:rPr>
              <a:t>3</a:t>
            </a:r>
            <a:r>
              <a:rPr lang="af-ZA" sz="1100" b="1" kern="0" dirty="0">
                <a:solidFill>
                  <a:schemeClr val="bg1"/>
                </a:solidFill>
                <a:latin typeface="Calibri"/>
              </a:rPr>
              <a:t>)</a:t>
            </a:r>
            <a:endParaRPr lang="ru-RU" altLang="ru-RU" sz="11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TextBox 58">
            <a:extLst>
              <a:ext uri="{FF2B5EF4-FFF2-40B4-BE49-F238E27FC236}">
                <a16:creationId xmlns="" xmlns:a16="http://schemas.microsoft.com/office/drawing/2014/main" id="{D9208072-5C95-4DEC-C831-AB0A9781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3662" y="4332308"/>
            <a:ext cx="1089596" cy="600164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 kern="0" dirty="0">
                <a:solidFill>
                  <a:srgbClr val="FFFFFF"/>
                </a:solidFill>
              </a:rPr>
              <a:t>Выдача респиратора 2 класса (FFP2)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3140" y="5720012"/>
            <a:ext cx="872341" cy="872341"/>
          </a:xfrm>
          <a:prstGeom prst="rect">
            <a:avLst/>
          </a:prstGeom>
        </p:spPr>
      </p:pic>
      <p:cxnSp>
        <p:nvCxnSpPr>
          <p:cNvPr id="171" name="Прямая со стрелкой 170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 flipV="1">
            <a:off x="10857219" y="6054378"/>
            <a:ext cx="228075" cy="13221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182" name="TextBox 58">
            <a:extLst>
              <a:ext uri="{FF2B5EF4-FFF2-40B4-BE49-F238E27FC236}">
                <a16:creationId xmlns="" xmlns:a16="http://schemas.microsoft.com/office/drawing/2014/main" id="{D9208072-5C95-4DEC-C831-AB0A9781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6569" y="3602223"/>
            <a:ext cx="1089596" cy="600164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 kern="0" dirty="0">
                <a:solidFill>
                  <a:srgbClr val="FFFFFF"/>
                </a:solidFill>
              </a:rPr>
              <a:t>Выдача респиратора 1 класса (FFP1)</a:t>
            </a:r>
          </a:p>
        </p:txBody>
      </p:sp>
      <p:sp>
        <p:nvSpPr>
          <p:cNvPr id="184" name="Прямоугольник: скругленные углы 2">
            <a:extLst>
              <a:ext uri="{FF2B5EF4-FFF2-40B4-BE49-F238E27FC236}">
                <a16:creationId xmlns=""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4951131" y="1344944"/>
            <a:ext cx="7160100" cy="5398167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87" name="Схема 186">
            <a:extLst>
              <a:ext uri="{FF2B5EF4-FFF2-40B4-BE49-F238E27FC236}">
                <a16:creationId xmlns="" xmlns:a16="http://schemas.microsoft.com/office/drawing/2014/main" id="{8ED07D42-0193-0EBB-8D9A-611783EE1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86618"/>
              </p:ext>
            </p:extLst>
          </p:nvPr>
        </p:nvGraphicFramePr>
        <p:xfrm>
          <a:off x="46924" y="2592396"/>
          <a:ext cx="3542683" cy="181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90" name="Прямая со стрелкой 189">
            <a:extLst>
              <a:ext uri="{FF2B5EF4-FFF2-40B4-BE49-F238E27FC236}">
                <a16:creationId xmlns="" xmlns:a16="http://schemas.microsoft.com/office/drawing/2014/main" id="{9C91A132-9E2E-D941-2F61-8A319922FF52}"/>
              </a:ext>
            </a:extLst>
          </p:cNvPr>
          <p:cNvCxnSpPr/>
          <p:nvPr/>
        </p:nvCxnSpPr>
        <p:spPr>
          <a:xfrm>
            <a:off x="2062675" y="4529336"/>
            <a:ext cx="1299" cy="217636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191" name="Прямоугольник: скругленные углы 2">
            <a:extLst>
              <a:ext uri="{FF2B5EF4-FFF2-40B4-BE49-F238E27FC236}">
                <a16:creationId xmlns="" xmlns:a16="http://schemas.microsoft.com/office/drawing/2014/main" id="{0971D441-390A-4C90-6AEE-2B5314A2B6F2}"/>
              </a:ext>
            </a:extLst>
          </p:cNvPr>
          <p:cNvSpPr/>
          <p:nvPr/>
        </p:nvSpPr>
        <p:spPr>
          <a:xfrm>
            <a:off x="89721" y="1352125"/>
            <a:ext cx="3881324" cy="3096494"/>
          </a:xfrm>
          <a:prstGeom prst="roundRect">
            <a:avLst>
              <a:gd name="adj" fmla="val 4830"/>
            </a:avLst>
          </a:prstGeom>
          <a:noFill/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" name="TextBox 61">
            <a:extLst>
              <a:ext uri="{FF2B5EF4-FFF2-40B4-BE49-F238E27FC236}">
                <a16:creationId xmlns="" xmlns:a16="http://schemas.microsoft.com/office/drawing/2014/main" id="{3C1108C6-5AAD-A8D0-E267-240E2F990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" y="1689416"/>
            <a:ext cx="3952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Унифицированный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межотраслевой подход - каждой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 по отрасли соответствует СИЗ</a:t>
            </a:r>
          </a:p>
        </p:txBody>
      </p:sp>
      <p:sp>
        <p:nvSpPr>
          <p:cNvPr id="204" name="TextBox 58">
            <a:extLst>
              <a:ext uri="{FF2B5EF4-FFF2-40B4-BE49-F238E27FC236}">
                <a16:creationId xmlns="" xmlns:a16="http://schemas.microsoft.com/office/drawing/2014/main" id="{D9208072-5C95-4DEC-C831-AB0A9781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26" y="5638931"/>
            <a:ext cx="3963827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респиратора одного вида</a:t>
            </a:r>
            <a:r>
              <a:rPr lang="en-US" alt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всех степеней ВУТ не зависимо от кратности ПДК ВХВ </a:t>
            </a:r>
            <a:r>
              <a:rPr lang="ru-RU" alt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Норме</a:t>
            </a:r>
          </a:p>
        </p:txBody>
      </p:sp>
      <p:cxnSp>
        <p:nvCxnSpPr>
          <p:cNvPr id="239" name="Прямая со стрелкой 238">
            <a:extLst>
              <a:ext uri="{FF2B5EF4-FFF2-40B4-BE49-F238E27FC236}">
                <a16:creationId xmlns="" xmlns:a16="http://schemas.microsoft.com/office/drawing/2014/main" id="{2DDA5B70-179C-8D8D-6D69-428F258FBB46}"/>
              </a:ext>
            </a:extLst>
          </p:cNvPr>
          <p:cNvCxnSpPr>
            <a:cxnSpLocks/>
          </p:cNvCxnSpPr>
          <p:nvPr/>
        </p:nvCxnSpPr>
        <p:spPr>
          <a:xfrm flipH="1" flipV="1">
            <a:off x="2062675" y="5293347"/>
            <a:ext cx="2096" cy="197780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41EC6516-EC42-5212-6676-2DF9021885E2}"/>
              </a:ext>
            </a:extLst>
          </p:cNvPr>
          <p:cNvSpPr txBox="1"/>
          <p:nvPr/>
        </p:nvSpPr>
        <p:spPr>
          <a:xfrm>
            <a:off x="11467777" y="5142275"/>
            <a:ext cx="699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f-ZA" sz="8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Aura 9332</a:t>
            </a:r>
            <a:endParaRPr lang="ru-RU" sz="8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41EC6516-EC42-5212-6676-2DF9021885E2}"/>
              </a:ext>
            </a:extLst>
          </p:cNvPr>
          <p:cNvSpPr txBox="1"/>
          <p:nvPr/>
        </p:nvSpPr>
        <p:spPr>
          <a:xfrm>
            <a:off x="11436448" y="5912516"/>
            <a:ext cx="82073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3М 6700</a:t>
            </a:r>
          </a:p>
        </p:txBody>
      </p:sp>
      <p:cxnSp>
        <p:nvCxnSpPr>
          <p:cNvPr id="110" name="Прямая соединительная линия 109">
            <a:extLst>
              <a:ext uri="{FF2B5EF4-FFF2-40B4-BE49-F238E27FC236}">
                <a16:creationId xmlns="" xmlns:a16="http://schemas.microsoft.com/office/drawing/2014/main" id="{69CE0D03-021E-1AE6-D55E-2BCA59863ACD}"/>
              </a:ext>
            </a:extLst>
          </p:cNvPr>
          <p:cNvCxnSpPr>
            <a:cxnSpLocks/>
          </p:cNvCxnSpPr>
          <p:nvPr/>
        </p:nvCxnSpPr>
        <p:spPr>
          <a:xfrm>
            <a:off x="339159" y="681647"/>
            <a:ext cx="11104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2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0"/>
          <p:cNvSpPr txBox="1">
            <a:spLocks noChangeArrowheads="1"/>
          </p:cNvSpPr>
          <p:nvPr/>
        </p:nvSpPr>
        <p:spPr bwMode="auto">
          <a:xfrm>
            <a:off x="11877675" y="74374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000">
                <a:solidFill>
                  <a:srgbClr val="000000"/>
                </a:solidFill>
                <a:latin typeface="Arial Narrow" panose="020B0606020202030204" pitchFamily="34" charset="0"/>
              </a:rPr>
              <a:t>14</a:t>
            </a:r>
            <a:endParaRPr lang="ru-RU" altLang="ru-RU" sz="10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11411841" y="0"/>
            <a:ext cx="790575" cy="369888"/>
          </a:xfrm>
          <a:prstGeom prst="rect">
            <a:avLst/>
          </a:prstGeom>
          <a:solidFill>
            <a:srgbClr val="3C4388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24" name="Группа 34"/>
          <p:cNvGrpSpPr>
            <a:grpSpLocks/>
          </p:cNvGrpSpPr>
          <p:nvPr/>
        </p:nvGrpSpPr>
        <p:grpSpPr bwMode="auto">
          <a:xfrm>
            <a:off x="13161" y="675346"/>
            <a:ext cx="12192000" cy="46037"/>
            <a:chOff x="0" y="661986"/>
            <a:chExt cx="12192000" cy="4572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661986"/>
              <a:ext cx="10263187" cy="45720"/>
            </a:xfrm>
            <a:prstGeom prst="rect">
              <a:avLst/>
            </a:prstGeom>
            <a:solidFill>
              <a:srgbClr val="3E2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863262" y="661986"/>
              <a:ext cx="1328738" cy="45720"/>
            </a:xfrm>
            <a:prstGeom prst="rect">
              <a:avLst/>
            </a:prstGeom>
            <a:solidFill>
              <a:srgbClr val="737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22">
            <a:extLst>
              <a:ext uri="{FF2B5EF4-FFF2-40B4-BE49-F238E27FC236}">
                <a16:creationId xmlns="" xmlns:a16="http://schemas.microsoft.com/office/drawing/2014/main" id="{1F55EADD-8A59-C63B-2307-A6C92F4C9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1" y="48154"/>
            <a:ext cx="7921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  <a:defRPr/>
            </a:pPr>
            <a:r>
              <a:rPr lang="ru-RU" sz="1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cs typeface="Arial" pitchFamily="34" charset="0"/>
              </a:rPr>
              <a:t>ПЕРЕЧЕНЬ СПЕЦИАЛЬНОЙ ОДЕЖДЫ И ДРУГИХ СРЕДСТВ ИНДИВИДУАЛЬНОЙ ЗАЩИТЫ РАБОТНИКОВ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908" y="810084"/>
            <a:ext cx="1071489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srgbClr val="3C4388"/>
                </a:solidFill>
              </a:rPr>
              <a:t>Перечень СИЗ </a:t>
            </a:r>
            <a:r>
              <a:rPr lang="ru-RU" sz="1200" dirty="0"/>
              <a:t>- список средств индивидуальной защиты, отвечающих требованиям национальных и международных стандартов, норм, а также степени профессионального риска в зависимости от вредных производственных факторов с указанием сроков носки (эксплуатации</a:t>
            </a:r>
            <a:r>
              <a:rPr lang="ru-RU" sz="1200" dirty="0" smtClean="0"/>
              <a:t>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56187" y="1327107"/>
          <a:ext cx="11965475" cy="264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2726">
                  <a:extLst>
                    <a:ext uri="{9D8B030D-6E8A-4147-A177-3AD203B41FA5}">
                      <a16:colId xmlns="" xmlns:a16="http://schemas.microsoft.com/office/drawing/2014/main" val="4270255422"/>
                    </a:ext>
                  </a:extLst>
                </a:gridCol>
                <a:gridCol w="2016133">
                  <a:extLst>
                    <a:ext uri="{9D8B030D-6E8A-4147-A177-3AD203B41FA5}">
                      <a16:colId xmlns="" xmlns:a16="http://schemas.microsoft.com/office/drawing/2014/main" val="413389228"/>
                    </a:ext>
                  </a:extLst>
                </a:gridCol>
                <a:gridCol w="1334526">
                  <a:extLst>
                    <a:ext uri="{9D8B030D-6E8A-4147-A177-3AD203B41FA5}">
                      <a16:colId xmlns="" xmlns:a16="http://schemas.microsoft.com/office/drawing/2014/main" val="3042391986"/>
                    </a:ext>
                  </a:extLst>
                </a:gridCol>
                <a:gridCol w="1334526">
                  <a:extLst>
                    <a:ext uri="{9D8B030D-6E8A-4147-A177-3AD203B41FA5}">
                      <a16:colId xmlns="" xmlns:a16="http://schemas.microsoft.com/office/drawing/2014/main" val="1643247726"/>
                    </a:ext>
                  </a:extLst>
                </a:gridCol>
                <a:gridCol w="1334526">
                  <a:extLst>
                    <a:ext uri="{9D8B030D-6E8A-4147-A177-3AD203B41FA5}">
                      <a16:colId xmlns="" xmlns:a16="http://schemas.microsoft.com/office/drawing/2014/main" val="1832475503"/>
                    </a:ext>
                  </a:extLst>
                </a:gridCol>
                <a:gridCol w="1334526">
                  <a:extLst>
                    <a:ext uri="{9D8B030D-6E8A-4147-A177-3AD203B41FA5}">
                      <a16:colId xmlns="" xmlns:a16="http://schemas.microsoft.com/office/drawing/2014/main" val="917721493"/>
                    </a:ext>
                  </a:extLst>
                </a:gridCol>
                <a:gridCol w="1578512">
                  <a:extLst>
                    <a:ext uri="{9D8B030D-6E8A-4147-A177-3AD203B41FA5}">
                      <a16:colId xmlns="" xmlns:a16="http://schemas.microsoft.com/office/drawing/2014/main" val="55789105"/>
                    </a:ext>
                  </a:extLst>
                </a:gridCol>
              </a:tblGrid>
              <a:tr h="267231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Код </a:t>
                      </a:r>
                      <a:r>
                        <a:rPr lang="ru-RU" sz="1600" dirty="0" smtClean="0">
                          <a:effectLst/>
                        </a:rPr>
                        <a:t>фактора*</a:t>
                      </a:r>
                      <a:endParaRPr lang="ru-RU" sz="16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Нормы выдачи средств индивидуальной защиты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45130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Уровень защиты СИЗ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D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C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B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A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0654929"/>
                  </a:ext>
                </a:extLst>
              </a:tr>
              <a:tr h="442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Степень профессионального риска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1</a:t>
                      </a:r>
                    </a:p>
                    <a:p>
                      <a:pPr algn="ctr"/>
                      <a:r>
                        <a:rPr lang="ru-RU" sz="1400" b="1" dirty="0">
                          <a:effectLst/>
                        </a:rPr>
                        <a:t>допустимый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2</a:t>
                      </a:r>
                    </a:p>
                    <a:p>
                      <a:pPr algn="ctr"/>
                      <a:r>
                        <a:rPr lang="ru-RU" sz="1400" b="1" dirty="0">
                          <a:effectLst/>
                        </a:rPr>
                        <a:t>низкий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3</a:t>
                      </a:r>
                    </a:p>
                    <a:p>
                      <a:pPr algn="ctr"/>
                      <a:r>
                        <a:rPr lang="ru-RU" sz="1400" b="1" dirty="0">
                          <a:effectLst/>
                        </a:rPr>
                        <a:t>средний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4</a:t>
                      </a:r>
                    </a:p>
                    <a:p>
                      <a:pPr algn="ctr"/>
                      <a:r>
                        <a:rPr lang="ru-RU" sz="1400" b="1" dirty="0">
                          <a:effectLst/>
                        </a:rPr>
                        <a:t>высокий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5</a:t>
                      </a:r>
                    </a:p>
                    <a:p>
                      <a:pPr algn="ctr"/>
                      <a:r>
                        <a:rPr lang="ru-RU" sz="1400" b="1" dirty="0">
                          <a:effectLst/>
                        </a:rPr>
                        <a:t>очень высокий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18086"/>
                  </a:ext>
                </a:extLst>
              </a:tr>
              <a:tr h="164806">
                <a:tc gridSpan="7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01 ПРОИЗВОДСТВЕННЫЕ ФАКТОРЫ ФИЗИЧЕСКОЙ ПРИРОДЫ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2140676"/>
                  </a:ext>
                </a:extLst>
              </a:tr>
              <a:tr h="164806">
                <a:tc gridSpan="7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01.1 </a:t>
                      </a:r>
                      <a:r>
                        <a:rPr lang="ru-RU" sz="1100" dirty="0" err="1">
                          <a:solidFill>
                            <a:srgbClr val="3C4388"/>
                          </a:solidFill>
                          <a:effectLst/>
                        </a:rPr>
                        <a:t>Виброакустические</a:t>
                      </a:r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 факторы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8663798"/>
                  </a:ext>
                </a:extLst>
              </a:tr>
              <a:tr h="164806">
                <a:tc gridSpan="7"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C4388"/>
                          </a:solidFill>
                          <a:effectLst/>
                        </a:rPr>
                        <a:t>01.1.1</a:t>
                      </a:r>
                      <a:r>
                        <a:rPr lang="ru-RU" sz="1100" baseline="0" dirty="0" smtClean="0">
                          <a:solidFill>
                            <a:srgbClr val="3C4388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3C4388"/>
                          </a:solidFill>
                          <a:effectLst/>
                        </a:rPr>
                        <a:t>Производственный </a:t>
                      </a:r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шум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1391510"/>
                  </a:ext>
                </a:extLst>
              </a:tr>
              <a:tr h="118595">
                <a:tc rowSpan="4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01.1.1.1 Шум постоянный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СИЗ органов слуха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беруши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наушники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противошумные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наушники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противошумные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наушники с активным шумоподавлением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2404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Нормы выдачи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3C4388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3C4388"/>
                          </a:solidFill>
                          <a:effectLst/>
                        </a:rPr>
                        <a:t>1 изделие</a:t>
                      </a:r>
                      <a:endParaRPr lang="ru-RU" sz="110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1 изделие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1 изделие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1 изделие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06285106"/>
                  </a:ext>
                </a:extLst>
              </a:tr>
              <a:tr h="164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Сроки носки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3C4388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3C4388"/>
                          </a:solidFill>
                          <a:effectLst/>
                        </a:rPr>
                        <a:t>до износа</a:t>
                      </a:r>
                      <a:endParaRPr lang="ru-RU" sz="110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3C4388"/>
                          </a:solidFill>
                          <a:effectLst/>
                        </a:rPr>
                        <a:t>до износа</a:t>
                      </a:r>
                      <a:endParaRPr lang="ru-RU" sz="110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до износа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до износа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927837"/>
                  </a:ext>
                </a:extLst>
              </a:tr>
              <a:tr h="164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Шифр идентификатор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3C4388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3C4388"/>
                          </a:solidFill>
                          <a:effectLst/>
                        </a:rPr>
                        <a:t>01.1.1.1(D)I</a:t>
                      </a:r>
                      <a:r>
                        <a:rPr lang="ru-RU" sz="1100" baseline="30000">
                          <a:solidFill>
                            <a:srgbClr val="3C4388"/>
                          </a:solidFill>
                          <a:effectLst/>
                        </a:rPr>
                        <a:t>4</a:t>
                      </a:r>
                      <a:r>
                        <a:rPr lang="ru-RU" sz="1100">
                          <a:solidFill>
                            <a:srgbClr val="3C4388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3C4388"/>
                          </a:solidFill>
                          <a:effectLst/>
                        </a:rPr>
                        <a:t>01.1.1.1(C)I</a:t>
                      </a:r>
                      <a:r>
                        <a:rPr lang="ru-RU" sz="1100" baseline="30000">
                          <a:solidFill>
                            <a:srgbClr val="3C4388"/>
                          </a:solidFill>
                          <a:effectLst/>
                        </a:rPr>
                        <a:t>4</a:t>
                      </a:r>
                      <a:r>
                        <a:rPr lang="ru-RU" sz="1100">
                          <a:solidFill>
                            <a:srgbClr val="3C4388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01.1.1.1(B)</a:t>
                      </a:r>
                      <a:r>
                        <a:rPr lang="ru-RU" sz="1100" dirty="0" err="1">
                          <a:solidFill>
                            <a:srgbClr val="3C4388"/>
                          </a:solidFill>
                          <a:effectLst/>
                        </a:rPr>
                        <a:t>I</a:t>
                      </a:r>
                      <a:r>
                        <a:rPr lang="ru-RU" sz="1100" baseline="30000" dirty="0" err="1">
                          <a:solidFill>
                            <a:srgbClr val="3C4388"/>
                          </a:solidFill>
                          <a:effectLst/>
                        </a:rPr>
                        <a:t>4</a:t>
                      </a:r>
                      <a:r>
                        <a:rPr lang="ru-RU" sz="1100" dirty="0" err="1">
                          <a:solidFill>
                            <a:srgbClr val="3C4388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3C4388"/>
                          </a:solidFill>
                          <a:effectLst/>
                        </a:rPr>
                        <a:t>01.1.1.1(А)</a:t>
                      </a:r>
                      <a:r>
                        <a:rPr lang="ru-RU" sz="1100" dirty="0" err="1" smtClean="0">
                          <a:solidFill>
                            <a:srgbClr val="3C4388"/>
                          </a:solidFill>
                          <a:effectLst/>
                        </a:rPr>
                        <a:t>I</a:t>
                      </a:r>
                      <a:r>
                        <a:rPr lang="ru-RU" sz="1100" baseline="30000" dirty="0" err="1" smtClean="0">
                          <a:solidFill>
                            <a:srgbClr val="3C4388"/>
                          </a:solidFill>
                          <a:effectLst/>
                        </a:rPr>
                        <a:t>4</a:t>
                      </a:r>
                      <a:r>
                        <a:rPr lang="ru-RU" sz="1100" baseline="0" dirty="0" err="1" smtClean="0">
                          <a:solidFill>
                            <a:srgbClr val="3C4388"/>
                          </a:solidFill>
                          <a:effectLst/>
                        </a:rPr>
                        <a:t>4</a:t>
                      </a:r>
                      <a:endParaRPr lang="ru-RU" sz="1100" baseline="0" dirty="0" smtClean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243739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r>
                        <a:rPr lang="ru-RU" sz="1100" b="0" i="1" dirty="0" smtClean="0">
                          <a:effectLst/>
                          <a:latin typeface="Calibri" panose="020F0502020204030204" pitchFamily="34" charset="0"/>
                        </a:rPr>
                        <a:t>*согласно</a:t>
                      </a:r>
                      <a:r>
                        <a:rPr lang="ru-RU" sz="1100" b="0" i="1" baseline="0" dirty="0" smtClean="0">
                          <a:effectLst/>
                          <a:latin typeface="Calibri" panose="020F0502020204030204" pitchFamily="34" charset="0"/>
                        </a:rPr>
                        <a:t> классификации ВПФ , приведенной из Правилах управления профессиональными рисками</a:t>
                      </a:r>
                      <a:endParaRPr lang="ru-RU" sz="1100" b="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413304599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6213232" y="4149917"/>
          <a:ext cx="5842978" cy="2640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0513">
                  <a:extLst>
                    <a:ext uri="{9D8B030D-6E8A-4147-A177-3AD203B41FA5}">
                      <a16:colId xmlns="" xmlns:a16="http://schemas.microsoft.com/office/drawing/2014/main" val="4270255422"/>
                    </a:ext>
                  </a:extLst>
                </a:gridCol>
                <a:gridCol w="1617154">
                  <a:extLst>
                    <a:ext uri="{9D8B030D-6E8A-4147-A177-3AD203B41FA5}">
                      <a16:colId xmlns="" xmlns:a16="http://schemas.microsoft.com/office/drawing/2014/main" val="2823003091"/>
                    </a:ext>
                  </a:extLst>
                </a:gridCol>
                <a:gridCol w="2465311">
                  <a:extLst>
                    <a:ext uri="{9D8B030D-6E8A-4147-A177-3AD203B41FA5}">
                      <a16:colId xmlns="" xmlns:a16="http://schemas.microsoft.com/office/drawing/2014/main" val="2530809151"/>
                    </a:ext>
                  </a:extLst>
                </a:gridCol>
              </a:tblGrid>
              <a:tr h="3315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Код </a:t>
                      </a:r>
                      <a:r>
                        <a:rPr lang="ru-RU" sz="1400" dirty="0" smtClean="0">
                          <a:effectLst/>
                        </a:rPr>
                        <a:t>фактора*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Нормы </a:t>
                      </a:r>
                      <a:r>
                        <a:rPr lang="ru-RU" sz="1400" dirty="0">
                          <a:effectLst/>
                        </a:rPr>
                        <a:t>выдачи средств индивидуальной защиты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4513095"/>
                  </a:ext>
                </a:extLst>
              </a:tr>
              <a:tr h="165767">
                <a:tc gridSpan="3"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C4388"/>
                          </a:solidFill>
                          <a:effectLst/>
                          <a:latin typeface="Calibri" panose="020F0502020204030204" pitchFamily="34" charset="0"/>
                        </a:rPr>
                        <a:t>06 ОБЩИЕ ПРОИЗВОДСТВЕННЫЕ ЗАГРЯЗНЕНИЯ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9304124"/>
                  </a:ext>
                </a:extLst>
              </a:tr>
              <a:tr h="177384">
                <a:tc rowSpan="12"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C4388"/>
                          </a:solidFill>
                          <a:effectLst/>
                          <a:latin typeface="Calibri" panose="020F0502020204030204" pitchFamily="34" charset="0"/>
                        </a:rPr>
                        <a:t>06.3 Нетоксичная пыль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СИЗ тела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Халат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 хлопчатобумажной ткани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3475381"/>
                  </a:ext>
                </a:extLst>
              </a:tr>
              <a:tr h="177384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Нормы выдачи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изделие</a:t>
                      </a: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1713323"/>
                  </a:ext>
                </a:extLst>
              </a:tr>
              <a:tr h="177384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Сроки носки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износа</a:t>
                      </a: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01585482"/>
                  </a:ext>
                </a:extLst>
              </a:tr>
              <a:tr h="177384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Шифр идентификатор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200" dirty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r>
                        <a:rPr lang="ru-RU" sz="1100" kern="1200" dirty="0" smtClean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.3.</a:t>
                      </a:r>
                      <a:r>
                        <a:rPr lang="en-US" sz="1100" kern="1200" dirty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II1</a:t>
                      </a:r>
                      <a:endParaRPr lang="ru-RU" sz="1100" kern="1200" dirty="0">
                        <a:solidFill>
                          <a:srgbClr val="3C43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03250230"/>
                  </a:ext>
                </a:extLst>
              </a:tr>
              <a:tr h="165767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СИЗ тела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Комбинезон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84567706"/>
                  </a:ext>
                </a:extLst>
              </a:tr>
              <a:tr h="177384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Нормы выдачи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200" dirty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изделие</a:t>
                      </a:r>
                      <a:endParaRPr lang="ru-RU" sz="1100" kern="1200" dirty="0">
                        <a:solidFill>
                          <a:srgbClr val="3C43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0769006"/>
                  </a:ext>
                </a:extLst>
              </a:tr>
              <a:tr h="177384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Сроки носки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износа </a:t>
                      </a: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8534099"/>
                  </a:ext>
                </a:extLst>
              </a:tr>
              <a:tr h="177384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Шифр идентификатор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200" dirty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r>
                        <a:rPr lang="ru-RU" sz="1100" kern="1200" dirty="0" smtClean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.3.</a:t>
                      </a:r>
                      <a:r>
                        <a:rPr lang="en-US" sz="1100" kern="1200" dirty="0" smtClean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II2</a:t>
                      </a:r>
                      <a:endParaRPr lang="ru-RU" sz="1100" kern="1200" dirty="0">
                        <a:solidFill>
                          <a:srgbClr val="3C43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0697107"/>
                  </a:ext>
                </a:extLst>
              </a:tr>
              <a:tr h="177384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СИЗ рук</a:t>
                      </a: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Перчатки кругловязанные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74896140"/>
                  </a:ext>
                </a:extLst>
              </a:tr>
              <a:tr h="177384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rgbClr val="3C438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Нормы выдачи</a:t>
                      </a: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200" dirty="0">
                          <a:solidFill>
                            <a:srgbClr val="3C438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изделие</a:t>
                      </a:r>
                      <a:endParaRPr lang="ru-RU" sz="1100" kern="12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0864409"/>
                  </a:ext>
                </a:extLst>
              </a:tr>
              <a:tr h="177384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rgbClr val="3C438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Сроки носки</a:t>
                      </a: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200" dirty="0">
                          <a:solidFill>
                            <a:srgbClr val="3C438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100" kern="1200" dirty="0">
                          <a:solidFill>
                            <a:srgbClr val="3C438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 износа </a:t>
                      </a: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8596998"/>
                  </a:ext>
                </a:extLst>
              </a:tr>
              <a:tr h="177384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rgbClr val="3C438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Шифр идентификатор</a:t>
                      </a: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200" dirty="0">
                          <a:solidFill>
                            <a:srgbClr val="3C438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06</a:t>
                      </a:r>
                      <a:r>
                        <a:rPr lang="ru-RU" sz="1100" kern="1200" dirty="0" smtClean="0">
                          <a:solidFill>
                            <a:srgbClr val="3C438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.3.</a:t>
                      </a:r>
                      <a:r>
                        <a:rPr lang="en-US" sz="1100" kern="1200" dirty="0" smtClean="0">
                          <a:solidFill>
                            <a:srgbClr val="3C438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III4</a:t>
                      </a:r>
                      <a:endParaRPr lang="ru-RU" sz="1100" kern="12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2455526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479393"/>
              </p:ext>
            </p:extLst>
          </p:nvPr>
        </p:nvGraphicFramePr>
        <p:xfrm>
          <a:off x="156187" y="4149913"/>
          <a:ext cx="5728797" cy="2640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6110">
                  <a:extLst>
                    <a:ext uri="{9D8B030D-6E8A-4147-A177-3AD203B41FA5}">
                      <a16:colId xmlns="" xmlns:a16="http://schemas.microsoft.com/office/drawing/2014/main" val="4270255422"/>
                    </a:ext>
                  </a:extLst>
                </a:gridCol>
                <a:gridCol w="1585552">
                  <a:extLst>
                    <a:ext uri="{9D8B030D-6E8A-4147-A177-3AD203B41FA5}">
                      <a16:colId xmlns="" xmlns:a16="http://schemas.microsoft.com/office/drawing/2014/main" val="2823003091"/>
                    </a:ext>
                  </a:extLst>
                </a:gridCol>
                <a:gridCol w="2417135">
                  <a:extLst>
                    <a:ext uri="{9D8B030D-6E8A-4147-A177-3AD203B41FA5}">
                      <a16:colId xmlns="" xmlns:a16="http://schemas.microsoft.com/office/drawing/2014/main" val="2530809151"/>
                    </a:ext>
                  </a:extLst>
                </a:gridCol>
              </a:tblGrid>
              <a:tr h="3727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Код фактора*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Нормы </a:t>
                      </a:r>
                      <a:r>
                        <a:rPr lang="ru-RU" sz="1400" dirty="0">
                          <a:effectLst/>
                        </a:rPr>
                        <a:t>выдачи средств индивидуальной защиты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4513095"/>
                  </a:ext>
                </a:extLst>
              </a:tr>
              <a:tr h="19737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C4388"/>
                          </a:solidFill>
                          <a:effectLst/>
                        </a:rPr>
                        <a:t>01 ПРОИЗВОДСТВЕННЫЕ ФАКТОРЫ ФИЗИЧЕСКОЙ ПРИРОДЫ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9304124"/>
                  </a:ext>
                </a:extLst>
              </a:tr>
              <a:tr h="19737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C4388"/>
                          </a:solidFill>
                          <a:effectLst/>
                          <a:latin typeface="Calibri" panose="020F0502020204030204" pitchFamily="34" charset="0"/>
                        </a:rPr>
                        <a:t>01.5 Воздействие электрического тока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3323325"/>
                  </a:ext>
                </a:extLst>
              </a:tr>
              <a:tr h="211206">
                <a:tc rowSpan="8"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C4388"/>
                          </a:solidFill>
                          <a:effectLst/>
                          <a:latin typeface="Calibri" panose="020F0502020204030204" pitchFamily="34" charset="0"/>
                        </a:rPr>
                        <a:t>01.5.1</a:t>
                      </a:r>
                      <a:r>
                        <a:rPr lang="ru-RU" sz="1100" baseline="0" dirty="0" smtClean="0">
                          <a:solidFill>
                            <a:srgbClr val="3C4388"/>
                          </a:solidFill>
                          <a:effectLst/>
                          <a:latin typeface="Calibri" panose="020F0502020204030204" pitchFamily="34" charset="0"/>
                        </a:rPr>
                        <a:t> Поражение электрическим током от оборудования, механизмов, машин, инструментов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СИЗ рук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Перчатки диэлектрические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3475381"/>
                  </a:ext>
                </a:extLst>
              </a:tr>
              <a:tr h="211206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Нормы выдачи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изделие</a:t>
                      </a: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1713323"/>
                  </a:ext>
                </a:extLst>
              </a:tr>
              <a:tr h="211206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Сроки носки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 smtClean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1 год</a:t>
                      </a:r>
                      <a:endParaRPr lang="ru-RU" sz="1100" kern="1200" dirty="0">
                        <a:solidFill>
                          <a:srgbClr val="3C43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01585482"/>
                  </a:ext>
                </a:extLst>
              </a:tr>
              <a:tr h="278404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Шифр идентификатор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200" dirty="0" smtClean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r>
                        <a:rPr lang="ru-RU" sz="1100" kern="1200" dirty="0" smtClean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.5.1.</a:t>
                      </a:r>
                      <a:r>
                        <a:rPr lang="en-US" sz="1100" kern="1200" dirty="0" smtClean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III.1</a:t>
                      </a:r>
                      <a:endParaRPr lang="ru-RU" sz="1100" kern="1200" dirty="0">
                        <a:solidFill>
                          <a:srgbClr val="3C43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03250230"/>
                  </a:ext>
                </a:extLst>
              </a:tr>
              <a:tr h="197374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СИЗ ног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Обувь специальная диэлектрическая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84567706"/>
                  </a:ext>
                </a:extLst>
              </a:tr>
              <a:tr h="211206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Нормы выдачи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200" dirty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изделие</a:t>
                      </a:r>
                      <a:endParaRPr lang="ru-RU" sz="1100" kern="1200" dirty="0">
                        <a:solidFill>
                          <a:srgbClr val="3C43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0769006"/>
                  </a:ext>
                </a:extLst>
              </a:tr>
              <a:tr h="211206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Сроки носки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износа </a:t>
                      </a: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8534099"/>
                  </a:ext>
                </a:extLst>
              </a:tr>
              <a:tr h="340803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3C4388"/>
                          </a:solidFill>
                          <a:effectLst/>
                        </a:rPr>
                        <a:t>Шифр идентификатор</a:t>
                      </a:r>
                      <a:endParaRPr lang="ru-RU" sz="1100" dirty="0">
                        <a:solidFill>
                          <a:srgbClr val="3C43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kern="1200" dirty="0" smtClean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r>
                        <a:rPr lang="ru-RU" sz="1100" kern="1200" dirty="0" smtClean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.5.1.</a:t>
                      </a:r>
                      <a:r>
                        <a:rPr lang="en-US" sz="1100" kern="1200" dirty="0" smtClean="0">
                          <a:solidFill>
                            <a:srgbClr val="3C438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IV.2</a:t>
                      </a:r>
                      <a:endParaRPr lang="ru-RU" sz="1100" kern="1200" dirty="0">
                        <a:solidFill>
                          <a:srgbClr val="3C43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65" marR="41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069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4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2674</Words>
  <Application>Microsoft Office PowerPoint</Application>
  <PresentationFormat>Широкоэкранный</PresentationFormat>
  <Paragraphs>520</Paragraphs>
  <Slides>15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3" baseType="lpstr">
      <vt:lpstr>Arial</vt:lpstr>
      <vt:lpstr>Arial Narrow</vt:lpstr>
      <vt:lpstr>Bahnschrift</vt:lpstr>
      <vt:lpstr>Calibri</vt:lpstr>
      <vt:lpstr>Calibri Light</vt:lpstr>
      <vt:lpstr>Cambria Math</vt:lpstr>
      <vt:lpstr>Century Gothic</vt:lpstr>
      <vt:lpstr>customFont</vt:lpstr>
      <vt:lpstr>Franklin Gothic Medium</vt:lpstr>
      <vt:lpstr>Open Sans Light</vt:lpstr>
      <vt:lpstr>Segoe UI Black</vt:lpstr>
      <vt:lpstr>Segoe UI Light</vt:lpstr>
      <vt:lpstr>Times New Roman</vt:lpstr>
      <vt:lpstr>Trebuchet MS</vt:lpstr>
      <vt:lpstr>Тема Office</vt:lpstr>
      <vt:lpstr>1_Тема Office</vt:lpstr>
      <vt:lpstr>3_Тема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Джумагулова</dc:creator>
  <cp:lastModifiedBy>Koibagarova Gulfairuz</cp:lastModifiedBy>
  <cp:revision>279</cp:revision>
  <cp:lastPrinted>2023-07-11T08:47:06Z</cp:lastPrinted>
  <dcterms:created xsi:type="dcterms:W3CDTF">2023-04-24T05:34:45Z</dcterms:created>
  <dcterms:modified xsi:type="dcterms:W3CDTF">2023-07-20T08:23:18Z</dcterms:modified>
</cp:coreProperties>
</file>