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theme/theme5.xml" ContentType="application/vnd.openxmlformats-officedocument.theme+xml"/>
  <Override PartName="/ppt/tags/tag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1.xml" ContentType="application/vnd.openxmlformats-officedocument.themeOverride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57" r:id="rId2"/>
    <p:sldMasterId id="2147483869" r:id="rId3"/>
    <p:sldMasterId id="2147483883" r:id="rId4"/>
  </p:sldMasterIdLst>
  <p:notesMasterIdLst>
    <p:notesMasterId r:id="rId24"/>
  </p:notesMasterIdLst>
  <p:sldIdLst>
    <p:sldId id="260" r:id="rId5"/>
    <p:sldId id="278" r:id="rId6"/>
    <p:sldId id="303" r:id="rId7"/>
    <p:sldId id="305" r:id="rId8"/>
    <p:sldId id="312" r:id="rId9"/>
    <p:sldId id="325" r:id="rId10"/>
    <p:sldId id="308" r:id="rId11"/>
    <p:sldId id="306" r:id="rId12"/>
    <p:sldId id="314" r:id="rId13"/>
    <p:sldId id="313" r:id="rId14"/>
    <p:sldId id="315" r:id="rId15"/>
    <p:sldId id="309" r:id="rId16"/>
    <p:sldId id="316" r:id="rId17"/>
    <p:sldId id="317" r:id="rId18"/>
    <p:sldId id="318" r:id="rId19"/>
    <p:sldId id="319" r:id="rId20"/>
    <p:sldId id="322" r:id="rId21"/>
    <p:sldId id="327" r:id="rId22"/>
    <p:sldId id="297" r:id="rId23"/>
  </p:sldIdLst>
  <p:sldSz cx="12192000" cy="6858000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323" userDrawn="1">
          <p15:clr>
            <a:srgbClr val="A4A3A4"/>
          </p15:clr>
        </p15:guide>
        <p15:guide id="4" orient="horz" pos="2183" userDrawn="1">
          <p15:clr>
            <a:srgbClr val="A4A3A4"/>
          </p15:clr>
        </p15:guide>
        <p15:guide id="5" pos="279" userDrawn="1">
          <p15:clr>
            <a:srgbClr val="A4A3A4"/>
          </p15:clr>
        </p15:guide>
        <p15:guide id="6" pos="9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сбенбетова Ж" initials="ЕЖ" lastIdx="1" clrIdx="0">
    <p:extLst>
      <p:ext uri="{19B8F6BF-5375-455C-9EA6-DF929625EA0E}">
        <p15:presenceInfo xmlns:p15="http://schemas.microsoft.com/office/powerpoint/2012/main" userId="Есбенбетова Ж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02060"/>
    <a:srgbClr val="295E7E"/>
    <a:srgbClr val="7799B2"/>
    <a:srgbClr val="3C4388"/>
    <a:srgbClr val="EAEFF7"/>
    <a:srgbClr val="B364C8"/>
    <a:srgbClr val="445171"/>
    <a:srgbClr val="DEEBF7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09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590" y="53"/>
      </p:cViewPr>
      <p:guideLst>
        <p:guide orient="horz" pos="391"/>
        <p:guide pos="3840"/>
        <p:guide orient="horz" pos="323"/>
        <p:guide orient="horz" pos="2183"/>
        <p:guide pos="279"/>
        <p:guide pos="9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488C8E-874B-4E24-A44C-61FC5FE7DBF5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9C8F80C8-CD88-4AB7-BE1B-54E921D45076}">
      <dgm:prSet phldrT="[Текст]" custT="1"/>
      <dgm:spPr/>
      <dgm:t>
        <a:bodyPr/>
        <a:lstStyle/>
        <a:p>
          <a:r>
            <a:rPr lang="ru-RU" sz="900" b="1" dirty="0">
              <a:latin typeface="Arial" panose="020B0604020202020204" pitchFamily="34" charset="0"/>
              <a:cs typeface="Arial" panose="020B0604020202020204" pitchFamily="34" charset="0"/>
            </a:rPr>
            <a:t>В - </a:t>
          </a:r>
          <a:r>
            <a:rPr lang="ru-RU" sz="800" dirty="0">
              <a:latin typeface="Arial" panose="020B0604020202020204" pitchFamily="34" charset="0"/>
              <a:cs typeface="Arial" panose="020B0604020202020204" pitchFamily="34" charset="0"/>
            </a:rPr>
            <a:t>показатель </a:t>
          </a:r>
          <a:r>
            <a:rPr lang="ru-RU" sz="800" b="1" dirty="0">
              <a:latin typeface="Arial" panose="020B0604020202020204" pitchFamily="34" charset="0"/>
              <a:cs typeface="Arial" panose="020B0604020202020204" pitchFamily="34" charset="0"/>
            </a:rPr>
            <a:t>вредности</a:t>
          </a:r>
          <a:r>
            <a:rPr lang="ru-RU" sz="800" dirty="0">
              <a:latin typeface="Arial" panose="020B0604020202020204" pitchFamily="34" charset="0"/>
              <a:cs typeface="Arial" panose="020B0604020202020204" pitchFamily="34" charset="0"/>
            </a:rPr>
            <a:t> условий труда</a:t>
          </a:r>
          <a:endParaRPr lang="ru-RU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07E673-D7B6-4EA3-A6E6-70A1FB921237}" type="parTrans" cxnId="{70F89192-F0E9-454E-A8B2-B874F3421B01}">
      <dgm:prSet/>
      <dgm:spPr/>
      <dgm:t>
        <a:bodyPr/>
        <a:lstStyle/>
        <a:p>
          <a:endParaRPr lang="ru-RU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3563D2-C2A8-48E4-90BB-7196320CCFEC}" type="sibTrans" cxnId="{70F89192-F0E9-454E-A8B2-B874F3421B01}">
      <dgm:prSet/>
      <dgm:spPr/>
      <dgm:t>
        <a:bodyPr/>
        <a:lstStyle/>
        <a:p>
          <a:endParaRPr lang="ru-RU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1499C0-4E75-45FC-9B37-A464DE0095F5}">
      <dgm:prSet phldrT="[Текст]" custT="1"/>
      <dgm:spPr/>
      <dgm:t>
        <a:bodyPr/>
        <a:lstStyle/>
        <a:p>
          <a:r>
            <a:rPr lang="ru-RU" sz="800" b="1" dirty="0">
              <a:latin typeface="Arial" panose="020B0604020202020204" pitchFamily="34" charset="0"/>
              <a:cs typeface="Arial" panose="020B0604020202020204" pitchFamily="34" charset="0"/>
            </a:rPr>
            <a:t>30</a:t>
          </a:r>
          <a:r>
            <a:rPr lang="ru-RU" sz="800" dirty="0">
              <a:latin typeface="Arial" panose="020B0604020202020204" pitchFamily="34" charset="0"/>
              <a:cs typeface="Arial" panose="020B0604020202020204" pitchFamily="34" charset="0"/>
            </a:rPr>
            <a:t> факторов (</a:t>
          </a:r>
          <a:r>
            <a:rPr lang="ru-RU" sz="700" dirty="0">
              <a:latin typeface="Arial" panose="020B0604020202020204" pitchFamily="34" charset="0"/>
              <a:cs typeface="Arial" panose="020B0604020202020204" pitchFamily="34" charset="0"/>
            </a:rPr>
            <a:t>химические, физические, биологические, психофизиологические)</a:t>
          </a:r>
          <a:endParaRPr lang="ru-RU" sz="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9412BF-A7AA-4928-96A2-8358FC5F3316}" type="parTrans" cxnId="{6792ADDA-24E6-4171-9E6C-3C911778306D}">
      <dgm:prSet/>
      <dgm:spPr/>
      <dgm:t>
        <a:bodyPr/>
        <a:lstStyle/>
        <a:p>
          <a:endParaRPr lang="ru-RU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CAE631-F3D3-461E-AEBB-804D5B09AE06}" type="sibTrans" cxnId="{6792ADDA-24E6-4171-9E6C-3C911778306D}">
      <dgm:prSet/>
      <dgm:spPr/>
      <dgm:t>
        <a:bodyPr/>
        <a:lstStyle/>
        <a:p>
          <a:endParaRPr lang="ru-RU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50FC6D-8EA6-49E6-AAF3-99A92B1F2953}">
      <dgm:prSet phldrT="[Текст]" custT="1"/>
      <dgm:spPr/>
      <dgm:t>
        <a:bodyPr/>
        <a:lstStyle/>
        <a:p>
          <a:r>
            <a:rPr lang="ru-RU" sz="900" b="1" dirty="0">
              <a:latin typeface="Arial" panose="020B0604020202020204" pitchFamily="34" charset="0"/>
              <a:cs typeface="Arial" panose="020B0604020202020204" pitchFamily="34" charset="0"/>
            </a:rPr>
            <a:t>Т</a:t>
          </a:r>
          <a:r>
            <a:rPr lang="ru-RU" sz="900" dirty="0">
              <a:latin typeface="Arial" panose="020B0604020202020204" pitchFamily="34" charset="0"/>
              <a:cs typeface="Arial" panose="020B0604020202020204" pitchFamily="34" charset="0"/>
            </a:rPr>
            <a:t> - </a:t>
          </a:r>
          <a:r>
            <a:rPr lang="ru-RU" sz="800" dirty="0">
              <a:latin typeface="Arial" panose="020B0604020202020204" pitchFamily="34" charset="0"/>
              <a:cs typeface="Arial" panose="020B0604020202020204" pitchFamily="34" charset="0"/>
            </a:rPr>
            <a:t>показатель </a:t>
          </a:r>
          <a:r>
            <a:rPr lang="ru-RU" sz="800" b="1" dirty="0">
              <a:latin typeface="Arial" panose="020B0604020202020204" pitchFamily="34" charset="0"/>
              <a:cs typeface="Arial" panose="020B0604020202020204" pitchFamily="34" charset="0"/>
            </a:rPr>
            <a:t>травмоопасности</a:t>
          </a:r>
          <a:r>
            <a:rPr lang="ru-RU" sz="800" dirty="0">
              <a:latin typeface="Arial" panose="020B0604020202020204" pitchFamily="34" charset="0"/>
              <a:cs typeface="Arial" panose="020B0604020202020204" pitchFamily="34" charset="0"/>
            </a:rPr>
            <a:t> условий труда</a:t>
          </a:r>
          <a:endParaRPr lang="ru-RU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9C446A-9586-46FA-8377-2B4E78ACD101}" type="parTrans" cxnId="{7E3D362D-940A-4D4C-9C59-139F7AECFB5E}">
      <dgm:prSet/>
      <dgm:spPr/>
      <dgm:t>
        <a:bodyPr/>
        <a:lstStyle/>
        <a:p>
          <a:endParaRPr lang="ru-RU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FEFD1A-47E0-4D01-81D7-A75A7AE3F554}" type="sibTrans" cxnId="{7E3D362D-940A-4D4C-9C59-139F7AECFB5E}">
      <dgm:prSet/>
      <dgm:spPr/>
      <dgm:t>
        <a:bodyPr/>
        <a:lstStyle/>
        <a:p>
          <a:endParaRPr lang="ru-RU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6FEAD8-5C1D-4F09-9E2A-0E3109CE2E92}">
      <dgm:prSet phldrT="[Текст]" custT="1"/>
      <dgm:spPr/>
      <dgm:t>
        <a:bodyPr/>
        <a:lstStyle/>
        <a:p>
          <a:r>
            <a:rPr lang="ru-RU" sz="800" b="1" dirty="0">
              <a:latin typeface="Arial" panose="020B0604020202020204" pitchFamily="34" charset="0"/>
              <a:cs typeface="Arial" panose="020B0604020202020204" pitchFamily="34" charset="0"/>
            </a:rPr>
            <a:t>10</a:t>
          </a:r>
          <a:r>
            <a:rPr lang="ru-RU" sz="800" dirty="0">
              <a:latin typeface="Arial" panose="020B0604020202020204" pitchFamily="34" charset="0"/>
              <a:cs typeface="Arial" panose="020B0604020202020204" pitchFamily="34" charset="0"/>
            </a:rPr>
            <a:t> факторов (механические)</a:t>
          </a:r>
        </a:p>
      </dgm:t>
    </dgm:pt>
    <dgm:pt modelId="{EC5DEA24-7AC2-497C-B5A8-927384AB2B30}" type="parTrans" cxnId="{AA57715F-4D6F-4EC5-A39A-4514CF0E15C0}">
      <dgm:prSet/>
      <dgm:spPr/>
      <dgm:t>
        <a:bodyPr/>
        <a:lstStyle/>
        <a:p>
          <a:endParaRPr lang="ru-RU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65D789-0FE3-4CB7-9E93-6470725F1A4B}" type="sibTrans" cxnId="{AA57715F-4D6F-4EC5-A39A-4514CF0E15C0}">
      <dgm:prSet/>
      <dgm:spPr/>
      <dgm:t>
        <a:bodyPr/>
        <a:lstStyle/>
        <a:p>
          <a:endParaRPr lang="ru-RU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E7D413-60CB-472B-AD3F-CA8381F0DB05}">
      <dgm:prSet phldrT="[Текст]" custT="1"/>
      <dgm:spPr/>
      <dgm:t>
        <a:bodyPr/>
        <a:lstStyle/>
        <a:p>
          <a:r>
            <a:rPr lang="ru-RU" sz="900" b="1" dirty="0">
              <a:latin typeface="Arial" panose="020B0604020202020204" pitchFamily="34" charset="0"/>
              <a:cs typeface="Arial" panose="020B0604020202020204" pitchFamily="34" charset="0"/>
            </a:rPr>
            <a:t>Об - </a:t>
          </a:r>
          <a:r>
            <a:rPr lang="ru-RU" sz="800" dirty="0">
              <a:latin typeface="Arial" panose="020B0604020202020204" pitchFamily="34" charset="0"/>
              <a:cs typeface="Arial" panose="020B0604020202020204" pitchFamily="34" charset="0"/>
            </a:rPr>
            <a:t>показатель </a:t>
          </a:r>
          <a:r>
            <a:rPr lang="ru-RU" sz="800" b="1" dirty="0">
              <a:latin typeface="Arial" panose="020B0604020202020204" pitchFamily="34" charset="0"/>
              <a:cs typeface="Arial" panose="020B0604020202020204" pitchFamily="34" charset="0"/>
            </a:rPr>
            <a:t>безопасности</a:t>
          </a:r>
          <a:r>
            <a:rPr lang="ru-RU" sz="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800" b="1" dirty="0">
              <a:latin typeface="Arial" panose="020B0604020202020204" pitchFamily="34" charset="0"/>
              <a:cs typeface="Arial" panose="020B0604020202020204" pitchFamily="34" charset="0"/>
            </a:rPr>
            <a:t>оборудования</a:t>
          </a:r>
          <a:endParaRPr lang="ru-RU" sz="9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106E2E-F1FD-4517-B3AB-9A7E41C80C28}" type="parTrans" cxnId="{16F3F571-F4DD-4322-8546-C091E508EA61}">
      <dgm:prSet/>
      <dgm:spPr/>
      <dgm:t>
        <a:bodyPr/>
        <a:lstStyle/>
        <a:p>
          <a:endParaRPr lang="ru-RU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03BFC6-99D4-464D-AE95-8D26410044C3}" type="sibTrans" cxnId="{16F3F571-F4DD-4322-8546-C091E508EA61}">
      <dgm:prSet/>
      <dgm:spPr/>
      <dgm:t>
        <a:bodyPr/>
        <a:lstStyle/>
        <a:p>
          <a:endParaRPr lang="ru-RU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2887FB-F158-491A-8B84-4EF9DC733CEC}">
      <dgm:prSet phldrT="[Текст]" custT="1"/>
      <dgm:spPr/>
      <dgm:t>
        <a:bodyPr/>
        <a:lstStyle/>
        <a:p>
          <a:r>
            <a:rPr lang="ru-RU" sz="800" b="1" dirty="0">
              <a:latin typeface="Arial" panose="020B0604020202020204" pitchFamily="34" charset="0"/>
              <a:cs typeface="Arial" panose="020B0604020202020204" pitchFamily="34" charset="0"/>
            </a:rPr>
            <a:t>10</a:t>
          </a:r>
          <a:r>
            <a:rPr lang="ru-RU" sz="800" dirty="0">
              <a:latin typeface="Arial" panose="020B0604020202020204" pitchFamily="34" charset="0"/>
              <a:cs typeface="Arial" panose="020B0604020202020204" pitchFamily="34" charset="0"/>
            </a:rPr>
            <a:t> факторов (документационная и визуальная оценка)</a:t>
          </a:r>
        </a:p>
      </dgm:t>
    </dgm:pt>
    <dgm:pt modelId="{40AE27F4-9000-479D-B4B3-9A05FD848580}" type="parTrans" cxnId="{D6106C7D-E757-4365-BBB8-5199D883FC56}">
      <dgm:prSet/>
      <dgm:spPr/>
      <dgm:t>
        <a:bodyPr/>
        <a:lstStyle/>
        <a:p>
          <a:endParaRPr lang="ru-RU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CCDAE0-A2BD-42B6-97C9-4AE345B329D7}" type="sibTrans" cxnId="{D6106C7D-E757-4365-BBB8-5199D883FC56}">
      <dgm:prSet/>
      <dgm:spPr/>
      <dgm:t>
        <a:bodyPr/>
        <a:lstStyle/>
        <a:p>
          <a:endParaRPr lang="ru-RU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EE0B95-2AFC-4E8F-9C8E-754BF2D118E3}">
      <dgm:prSet phldrT="[Текст]" custT="1"/>
      <dgm:spPr/>
      <dgm:t>
        <a:bodyPr/>
        <a:lstStyle/>
        <a:p>
          <a:r>
            <a:rPr lang="ru-RU" sz="900" b="1" dirty="0">
              <a:latin typeface="Arial" panose="020B0604020202020204" pitchFamily="34" charset="0"/>
              <a:cs typeface="Arial" panose="020B0604020202020204" pitchFamily="34" charset="0"/>
            </a:rPr>
            <a:t>СИЗ</a:t>
          </a:r>
          <a:r>
            <a:rPr lang="ru-RU" sz="900" dirty="0">
              <a:latin typeface="Arial" panose="020B0604020202020204" pitchFamily="34" charset="0"/>
              <a:cs typeface="Arial" panose="020B0604020202020204" pitchFamily="34" charset="0"/>
            </a:rPr>
            <a:t> - </a:t>
          </a:r>
          <a:r>
            <a:rPr lang="ru-RU" sz="800" dirty="0">
              <a:latin typeface="Arial" panose="020B0604020202020204" pitchFamily="34" charset="0"/>
              <a:cs typeface="Arial" panose="020B0604020202020204" pitchFamily="34" charset="0"/>
            </a:rPr>
            <a:t>показатель </a:t>
          </a:r>
          <a:r>
            <a:rPr lang="ru-RU" sz="800" b="1" dirty="0">
              <a:latin typeface="Arial" panose="020B0604020202020204" pitchFamily="34" charset="0"/>
              <a:cs typeface="Arial" panose="020B0604020202020204" pitchFamily="34" charset="0"/>
            </a:rPr>
            <a:t>обеспеченности</a:t>
          </a:r>
          <a:endParaRPr lang="ru-RU" sz="9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45C404-200D-4651-8670-B2D99AAC6F60}" type="parTrans" cxnId="{4FE3C428-E6A1-430C-B599-D7492877EF6F}">
      <dgm:prSet/>
      <dgm:spPr/>
      <dgm:t>
        <a:bodyPr/>
        <a:lstStyle/>
        <a:p>
          <a:endParaRPr lang="ru-RU" sz="900"/>
        </a:p>
      </dgm:t>
    </dgm:pt>
    <dgm:pt modelId="{9A2F3381-C27F-4139-B0C5-774B73B6035C}" type="sibTrans" cxnId="{4FE3C428-E6A1-430C-B599-D7492877EF6F}">
      <dgm:prSet/>
      <dgm:spPr/>
      <dgm:t>
        <a:bodyPr/>
        <a:lstStyle/>
        <a:p>
          <a:endParaRPr lang="ru-RU" sz="900"/>
        </a:p>
      </dgm:t>
    </dgm:pt>
    <dgm:pt modelId="{4BA5F481-D864-4399-AA35-E9F02F777ECB}">
      <dgm:prSet phldrT="[Текст]" custT="1"/>
      <dgm:spPr/>
      <dgm:t>
        <a:bodyPr/>
        <a:lstStyle/>
        <a:p>
          <a:r>
            <a:rPr lang="ru-RU" sz="800" b="1" dirty="0">
              <a:latin typeface="Arial" panose="020B0604020202020204" pitchFamily="34" charset="0"/>
              <a:cs typeface="Arial" panose="020B0604020202020204" pitchFamily="34" charset="0"/>
            </a:rPr>
            <a:t>3 </a:t>
          </a:r>
          <a:r>
            <a:rPr lang="ru-RU" sz="800" dirty="0">
              <a:latin typeface="Arial" panose="020B0604020202020204" pitchFamily="34" charset="0"/>
              <a:cs typeface="Arial" panose="020B0604020202020204" pitchFamily="34" charset="0"/>
            </a:rPr>
            <a:t>критерия (</a:t>
          </a:r>
          <a:r>
            <a:rPr lang="ru-RU" sz="700" dirty="0">
              <a:latin typeface="Arial" panose="020B0604020202020204" pitchFamily="34" charset="0"/>
              <a:cs typeface="Arial" panose="020B0604020202020204" pitchFamily="34" charset="0"/>
            </a:rPr>
            <a:t>сертификат качества, соответствие норме, наличие технической документации) </a:t>
          </a:r>
          <a:endParaRPr lang="ru-RU" sz="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BA69D8-7B62-4604-A06D-2BBBCD95D86B}" type="parTrans" cxnId="{C5DC53C9-8C60-4633-9440-13FE79BECAA0}">
      <dgm:prSet/>
      <dgm:spPr/>
      <dgm:t>
        <a:bodyPr/>
        <a:lstStyle/>
        <a:p>
          <a:endParaRPr lang="ru-RU" sz="900"/>
        </a:p>
      </dgm:t>
    </dgm:pt>
    <dgm:pt modelId="{1D652C5A-75C8-4CEF-8DCB-A08F08C048AA}" type="sibTrans" cxnId="{C5DC53C9-8C60-4633-9440-13FE79BECAA0}">
      <dgm:prSet/>
      <dgm:spPr/>
      <dgm:t>
        <a:bodyPr/>
        <a:lstStyle/>
        <a:p>
          <a:endParaRPr lang="ru-RU" sz="900"/>
        </a:p>
      </dgm:t>
    </dgm:pt>
    <dgm:pt modelId="{793BAC42-01BD-4B1F-8C00-AC97766E9FC5}">
      <dgm:prSet phldrT="[Текст]" custT="1"/>
      <dgm:spPr/>
      <dgm:t>
        <a:bodyPr/>
        <a:lstStyle/>
        <a:p>
          <a:r>
            <a:rPr lang="ru-RU" sz="900" b="1" dirty="0">
              <a:latin typeface="Arial" panose="020B0604020202020204" pitchFamily="34" charset="0"/>
              <a:cs typeface="Arial" panose="020B0604020202020204" pitchFamily="34" charset="0"/>
            </a:rPr>
            <a:t>З</a:t>
          </a:r>
          <a:r>
            <a:rPr lang="ru-RU" sz="900" dirty="0">
              <a:latin typeface="Arial" panose="020B0604020202020204" pitchFamily="34" charset="0"/>
              <a:cs typeface="Arial" panose="020B0604020202020204" pitchFamily="34" charset="0"/>
            </a:rPr>
            <a:t> - </a:t>
          </a:r>
          <a:r>
            <a:rPr lang="ru-RU" sz="800" dirty="0">
              <a:latin typeface="Arial" panose="020B0604020202020204" pitchFamily="34" charset="0"/>
              <a:cs typeface="Arial" panose="020B0604020202020204" pitchFamily="34" charset="0"/>
            </a:rPr>
            <a:t>показатель </a:t>
          </a:r>
          <a:r>
            <a:rPr lang="ru-RU" sz="800" b="1" dirty="0">
              <a:latin typeface="Arial" panose="020B0604020202020204" pitchFamily="34" charset="0"/>
              <a:cs typeface="Arial" panose="020B0604020202020204" pitchFamily="34" charset="0"/>
            </a:rPr>
            <a:t>заболеваемости</a:t>
          </a:r>
        </a:p>
      </dgm:t>
    </dgm:pt>
    <dgm:pt modelId="{0C3B73AD-0CCF-4E69-9D98-F561F46EB3FE}" type="parTrans" cxnId="{8E51DC90-5607-4CB1-B0B4-E51699DE089F}">
      <dgm:prSet/>
      <dgm:spPr/>
      <dgm:t>
        <a:bodyPr/>
        <a:lstStyle/>
        <a:p>
          <a:endParaRPr lang="ru-RU" sz="900"/>
        </a:p>
      </dgm:t>
    </dgm:pt>
    <dgm:pt modelId="{8DEBCBF6-8922-4804-88E7-53F2F4698F66}" type="sibTrans" cxnId="{8E51DC90-5607-4CB1-B0B4-E51699DE089F}">
      <dgm:prSet/>
      <dgm:spPr/>
      <dgm:t>
        <a:bodyPr/>
        <a:lstStyle/>
        <a:p>
          <a:endParaRPr lang="ru-RU" sz="900"/>
        </a:p>
      </dgm:t>
    </dgm:pt>
    <dgm:pt modelId="{6C0855D4-585D-4AC7-998D-76A06DA71107}">
      <dgm:prSet phldrT="[Текст]" custT="1"/>
      <dgm:spPr/>
      <dgm:t>
        <a:bodyPr/>
        <a:lstStyle/>
        <a:p>
          <a:r>
            <a:rPr lang="ru-RU" sz="800" dirty="0">
              <a:latin typeface="Arial" panose="020B0604020202020204" pitchFamily="34" charset="0"/>
              <a:cs typeface="Arial" panose="020B0604020202020204" pitchFamily="34" charset="0"/>
            </a:rPr>
            <a:t>Критерии и медосмотр (п</a:t>
          </a:r>
          <a:r>
            <a:rPr lang="ru-RU" sz="700" dirty="0">
              <a:latin typeface="Arial" panose="020B0604020202020204" pitchFamily="34" charset="0"/>
              <a:cs typeface="Arial" panose="020B0604020202020204" pitchFamily="34" charset="0"/>
            </a:rPr>
            <a:t>родолжительность ВУТ, ОРВИ, хронические заболевания)</a:t>
          </a:r>
          <a:endParaRPr lang="ru-RU" sz="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C83B19-B8DF-4153-9B1B-85043B2F1ECF}" type="parTrans" cxnId="{1F53BB28-317E-4017-A2B1-AB522DEF0AB7}">
      <dgm:prSet/>
      <dgm:spPr/>
      <dgm:t>
        <a:bodyPr/>
        <a:lstStyle/>
        <a:p>
          <a:endParaRPr lang="ru-RU" sz="900"/>
        </a:p>
      </dgm:t>
    </dgm:pt>
    <dgm:pt modelId="{36016EBC-9EB7-4BFC-94C2-ABEC3DEE6F44}" type="sibTrans" cxnId="{1F53BB28-317E-4017-A2B1-AB522DEF0AB7}">
      <dgm:prSet/>
      <dgm:spPr/>
      <dgm:t>
        <a:bodyPr/>
        <a:lstStyle/>
        <a:p>
          <a:endParaRPr lang="ru-RU" sz="900"/>
        </a:p>
      </dgm:t>
    </dgm:pt>
    <dgm:pt modelId="{66C6072E-EAFA-40A4-9666-6A5BD9226E73}" type="pres">
      <dgm:prSet presAssocID="{5A488C8E-874B-4E24-A44C-61FC5FE7DB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6C78B5-C1EE-4968-83C7-1B63B39A6438}" type="pres">
      <dgm:prSet presAssocID="{9C8F80C8-CD88-4AB7-BE1B-54E921D45076}" presName="parentLin" presStyleCnt="0"/>
      <dgm:spPr/>
    </dgm:pt>
    <dgm:pt modelId="{24246054-A320-44A3-BDB0-52BCC39392FD}" type="pres">
      <dgm:prSet presAssocID="{9C8F80C8-CD88-4AB7-BE1B-54E921D4507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CA1661FE-6B6B-4FEB-94D1-EDEB54B44CEA}" type="pres">
      <dgm:prSet presAssocID="{9C8F80C8-CD88-4AB7-BE1B-54E921D4507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25EE45-C8EB-4B28-A8E2-3BBEA04BD6A4}" type="pres">
      <dgm:prSet presAssocID="{9C8F80C8-CD88-4AB7-BE1B-54E921D45076}" presName="negativeSpace" presStyleCnt="0"/>
      <dgm:spPr/>
    </dgm:pt>
    <dgm:pt modelId="{AA043A2D-AC0D-45DA-A430-4A2929065D5E}" type="pres">
      <dgm:prSet presAssocID="{9C8F80C8-CD88-4AB7-BE1B-54E921D45076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0A9F57-4D71-4A03-AB06-C677E7E75516}" type="pres">
      <dgm:prSet presAssocID="{6F3563D2-C2A8-48E4-90BB-7196320CCFEC}" presName="spaceBetweenRectangles" presStyleCnt="0"/>
      <dgm:spPr/>
    </dgm:pt>
    <dgm:pt modelId="{5149039B-13CA-4FB3-B022-7C3D3727AEFA}" type="pres">
      <dgm:prSet presAssocID="{A950FC6D-8EA6-49E6-AAF3-99A92B1F2953}" presName="parentLin" presStyleCnt="0"/>
      <dgm:spPr/>
    </dgm:pt>
    <dgm:pt modelId="{BC643187-136A-45FE-9B5C-536CF21E0CD4}" type="pres">
      <dgm:prSet presAssocID="{A950FC6D-8EA6-49E6-AAF3-99A92B1F295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FC8D12F6-91BA-4E5C-ACE4-284BF996CFCA}" type="pres">
      <dgm:prSet presAssocID="{A950FC6D-8EA6-49E6-AAF3-99A92B1F295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3BC6CB-0D5A-418D-9D3F-FAD66DA28DCD}" type="pres">
      <dgm:prSet presAssocID="{A950FC6D-8EA6-49E6-AAF3-99A92B1F2953}" presName="negativeSpace" presStyleCnt="0"/>
      <dgm:spPr/>
    </dgm:pt>
    <dgm:pt modelId="{04919FCD-F9A7-41FC-9364-5B44487C2098}" type="pres">
      <dgm:prSet presAssocID="{A950FC6D-8EA6-49E6-AAF3-99A92B1F2953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420D1A-2A57-4DD9-AA05-65ADC2322441}" type="pres">
      <dgm:prSet presAssocID="{FBFEFD1A-47E0-4D01-81D7-A75A7AE3F554}" presName="spaceBetweenRectangles" presStyleCnt="0"/>
      <dgm:spPr/>
    </dgm:pt>
    <dgm:pt modelId="{FFA39E83-6E31-4033-BC80-299303585EE0}" type="pres">
      <dgm:prSet presAssocID="{57E7D413-60CB-472B-AD3F-CA8381F0DB05}" presName="parentLin" presStyleCnt="0"/>
      <dgm:spPr/>
    </dgm:pt>
    <dgm:pt modelId="{5702478E-1A39-42AC-BCD7-5B91205C58C9}" type="pres">
      <dgm:prSet presAssocID="{57E7D413-60CB-472B-AD3F-CA8381F0DB05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437A16E6-9F9F-4F70-BC33-B45BCEE905BC}" type="pres">
      <dgm:prSet presAssocID="{57E7D413-60CB-472B-AD3F-CA8381F0DB0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DB13BB-4831-4595-8BB1-A0D3088FEA33}" type="pres">
      <dgm:prSet presAssocID="{57E7D413-60CB-472B-AD3F-CA8381F0DB05}" presName="negativeSpace" presStyleCnt="0"/>
      <dgm:spPr/>
    </dgm:pt>
    <dgm:pt modelId="{D965B1B7-7894-4057-8B72-7020A88963AC}" type="pres">
      <dgm:prSet presAssocID="{57E7D413-60CB-472B-AD3F-CA8381F0DB05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236D7E-5213-4497-AB5C-1FAF9A731461}" type="pres">
      <dgm:prSet presAssocID="{8603BFC6-99D4-464D-AE95-8D26410044C3}" presName="spaceBetweenRectangles" presStyleCnt="0"/>
      <dgm:spPr/>
    </dgm:pt>
    <dgm:pt modelId="{A109D415-ACD4-4257-9AC4-294F511E63F7}" type="pres">
      <dgm:prSet presAssocID="{C3EE0B95-2AFC-4E8F-9C8E-754BF2D118E3}" presName="parentLin" presStyleCnt="0"/>
      <dgm:spPr/>
    </dgm:pt>
    <dgm:pt modelId="{3D9AB049-36FF-4C00-A821-00A6780ED620}" type="pres">
      <dgm:prSet presAssocID="{C3EE0B95-2AFC-4E8F-9C8E-754BF2D118E3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03E9823F-CC22-453F-A0ED-E44531248454}" type="pres">
      <dgm:prSet presAssocID="{C3EE0B95-2AFC-4E8F-9C8E-754BF2D118E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E7083B-B1E1-4ADD-8FAD-75DCB3AD77AD}" type="pres">
      <dgm:prSet presAssocID="{C3EE0B95-2AFC-4E8F-9C8E-754BF2D118E3}" presName="negativeSpace" presStyleCnt="0"/>
      <dgm:spPr/>
    </dgm:pt>
    <dgm:pt modelId="{23734018-6D38-4A6A-8D9D-5F5B1A618520}" type="pres">
      <dgm:prSet presAssocID="{C3EE0B95-2AFC-4E8F-9C8E-754BF2D118E3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330198-66E8-4960-8548-F9070141C292}" type="pres">
      <dgm:prSet presAssocID="{9A2F3381-C27F-4139-B0C5-774B73B6035C}" presName="spaceBetweenRectangles" presStyleCnt="0"/>
      <dgm:spPr/>
    </dgm:pt>
    <dgm:pt modelId="{FDCD93A2-6D68-4D2D-9AB8-ACA37625A25F}" type="pres">
      <dgm:prSet presAssocID="{793BAC42-01BD-4B1F-8C00-AC97766E9FC5}" presName="parentLin" presStyleCnt="0"/>
      <dgm:spPr/>
    </dgm:pt>
    <dgm:pt modelId="{653269D8-2554-4D4D-B8F9-B4891B568711}" type="pres">
      <dgm:prSet presAssocID="{793BAC42-01BD-4B1F-8C00-AC97766E9FC5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17D90311-B1DD-4731-A186-C0F30C76B4D5}" type="pres">
      <dgm:prSet presAssocID="{793BAC42-01BD-4B1F-8C00-AC97766E9FC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0E9FA2-4581-4EA9-B225-A6B150DBB69C}" type="pres">
      <dgm:prSet presAssocID="{793BAC42-01BD-4B1F-8C00-AC97766E9FC5}" presName="negativeSpace" presStyleCnt="0"/>
      <dgm:spPr/>
    </dgm:pt>
    <dgm:pt modelId="{4606ABA5-9E96-4675-8373-B6BEE5D9A0F4}" type="pres">
      <dgm:prSet presAssocID="{793BAC42-01BD-4B1F-8C00-AC97766E9FC5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46083F-5766-4AFF-84F7-2E7AF1E6B19D}" type="presOf" srcId="{F32887FB-F158-491A-8B84-4EF9DC733CEC}" destId="{D965B1B7-7894-4057-8B72-7020A88963AC}" srcOrd="0" destOrd="0" presId="urn:microsoft.com/office/officeart/2005/8/layout/list1"/>
    <dgm:cxn modelId="{04F2D45A-30D2-4E93-8AF4-22198942280B}" type="presOf" srcId="{9C8F80C8-CD88-4AB7-BE1B-54E921D45076}" destId="{CA1661FE-6B6B-4FEB-94D1-EDEB54B44CEA}" srcOrd="1" destOrd="0" presId="urn:microsoft.com/office/officeart/2005/8/layout/list1"/>
    <dgm:cxn modelId="{6792ADDA-24E6-4171-9E6C-3C911778306D}" srcId="{9C8F80C8-CD88-4AB7-BE1B-54E921D45076}" destId="{E51499C0-4E75-45FC-9B37-A464DE0095F5}" srcOrd="0" destOrd="0" parTransId="{5A9412BF-A7AA-4928-96A2-8358FC5F3316}" sibTransId="{33CAE631-F3D3-461E-AEBB-804D5B09AE06}"/>
    <dgm:cxn modelId="{3EBAC86D-9402-405A-AF2D-911194AA2F19}" type="presOf" srcId="{9C8F80C8-CD88-4AB7-BE1B-54E921D45076}" destId="{24246054-A320-44A3-BDB0-52BCC39392FD}" srcOrd="0" destOrd="0" presId="urn:microsoft.com/office/officeart/2005/8/layout/list1"/>
    <dgm:cxn modelId="{16F3F571-F4DD-4322-8546-C091E508EA61}" srcId="{5A488C8E-874B-4E24-A44C-61FC5FE7DBF5}" destId="{57E7D413-60CB-472B-AD3F-CA8381F0DB05}" srcOrd="2" destOrd="0" parTransId="{5A106E2E-F1FD-4517-B3AB-9A7E41C80C28}" sibTransId="{8603BFC6-99D4-464D-AE95-8D26410044C3}"/>
    <dgm:cxn modelId="{455D81C7-1664-418F-9296-882DEBDFFD4F}" type="presOf" srcId="{793BAC42-01BD-4B1F-8C00-AC97766E9FC5}" destId="{17D90311-B1DD-4731-A186-C0F30C76B4D5}" srcOrd="1" destOrd="0" presId="urn:microsoft.com/office/officeart/2005/8/layout/list1"/>
    <dgm:cxn modelId="{A4075100-40CA-431B-9431-F6B5BA1FFDEE}" type="presOf" srcId="{E51499C0-4E75-45FC-9B37-A464DE0095F5}" destId="{AA043A2D-AC0D-45DA-A430-4A2929065D5E}" srcOrd="0" destOrd="0" presId="urn:microsoft.com/office/officeart/2005/8/layout/list1"/>
    <dgm:cxn modelId="{C5DC53C9-8C60-4633-9440-13FE79BECAA0}" srcId="{C3EE0B95-2AFC-4E8F-9C8E-754BF2D118E3}" destId="{4BA5F481-D864-4399-AA35-E9F02F777ECB}" srcOrd="0" destOrd="0" parTransId="{F9BA69D8-7B62-4604-A06D-2BBBCD95D86B}" sibTransId="{1D652C5A-75C8-4CEF-8DCB-A08F08C048AA}"/>
    <dgm:cxn modelId="{AA57715F-4D6F-4EC5-A39A-4514CF0E15C0}" srcId="{A950FC6D-8EA6-49E6-AAF3-99A92B1F2953}" destId="{B56FEAD8-5C1D-4F09-9E2A-0E3109CE2E92}" srcOrd="0" destOrd="0" parTransId="{EC5DEA24-7AC2-497C-B5A8-927384AB2B30}" sibTransId="{3565D789-0FE3-4CB7-9E93-6470725F1A4B}"/>
    <dgm:cxn modelId="{4FE3C428-E6A1-430C-B599-D7492877EF6F}" srcId="{5A488C8E-874B-4E24-A44C-61FC5FE7DBF5}" destId="{C3EE0B95-2AFC-4E8F-9C8E-754BF2D118E3}" srcOrd="3" destOrd="0" parTransId="{C945C404-200D-4651-8670-B2D99AAC6F60}" sibTransId="{9A2F3381-C27F-4139-B0C5-774B73B6035C}"/>
    <dgm:cxn modelId="{17DB8613-AA0F-456D-801A-F0EE8E486A01}" type="presOf" srcId="{B56FEAD8-5C1D-4F09-9E2A-0E3109CE2E92}" destId="{04919FCD-F9A7-41FC-9364-5B44487C2098}" srcOrd="0" destOrd="0" presId="urn:microsoft.com/office/officeart/2005/8/layout/list1"/>
    <dgm:cxn modelId="{2EF06576-6523-43C0-ABD6-F897FBEAB3BD}" type="presOf" srcId="{793BAC42-01BD-4B1F-8C00-AC97766E9FC5}" destId="{653269D8-2554-4D4D-B8F9-B4891B568711}" srcOrd="0" destOrd="0" presId="urn:microsoft.com/office/officeart/2005/8/layout/list1"/>
    <dgm:cxn modelId="{481FD565-73D8-4E89-8E9D-43F2D7377057}" type="presOf" srcId="{4BA5F481-D864-4399-AA35-E9F02F777ECB}" destId="{23734018-6D38-4A6A-8D9D-5F5B1A618520}" srcOrd="0" destOrd="0" presId="urn:microsoft.com/office/officeart/2005/8/layout/list1"/>
    <dgm:cxn modelId="{BF28D806-FD21-4B0C-A9EF-AE44FF0E72F1}" type="presOf" srcId="{5A488C8E-874B-4E24-A44C-61FC5FE7DBF5}" destId="{66C6072E-EAFA-40A4-9666-6A5BD9226E73}" srcOrd="0" destOrd="0" presId="urn:microsoft.com/office/officeart/2005/8/layout/list1"/>
    <dgm:cxn modelId="{1F53BB28-317E-4017-A2B1-AB522DEF0AB7}" srcId="{793BAC42-01BD-4B1F-8C00-AC97766E9FC5}" destId="{6C0855D4-585D-4AC7-998D-76A06DA71107}" srcOrd="0" destOrd="0" parTransId="{26C83B19-B8DF-4153-9B1B-85043B2F1ECF}" sibTransId="{36016EBC-9EB7-4BFC-94C2-ABEC3DEE6F44}"/>
    <dgm:cxn modelId="{D6106C7D-E757-4365-BBB8-5199D883FC56}" srcId="{57E7D413-60CB-472B-AD3F-CA8381F0DB05}" destId="{F32887FB-F158-491A-8B84-4EF9DC733CEC}" srcOrd="0" destOrd="0" parTransId="{40AE27F4-9000-479D-B4B3-9A05FD848580}" sibTransId="{DFCCDAE0-A2BD-42B6-97C9-4AE345B329D7}"/>
    <dgm:cxn modelId="{617E3AD5-42AE-4D44-AF2C-1CA2EB8E0A8E}" type="presOf" srcId="{C3EE0B95-2AFC-4E8F-9C8E-754BF2D118E3}" destId="{3D9AB049-36FF-4C00-A821-00A6780ED620}" srcOrd="0" destOrd="0" presId="urn:microsoft.com/office/officeart/2005/8/layout/list1"/>
    <dgm:cxn modelId="{8E51DC90-5607-4CB1-B0B4-E51699DE089F}" srcId="{5A488C8E-874B-4E24-A44C-61FC5FE7DBF5}" destId="{793BAC42-01BD-4B1F-8C00-AC97766E9FC5}" srcOrd="4" destOrd="0" parTransId="{0C3B73AD-0CCF-4E69-9D98-F561F46EB3FE}" sibTransId="{8DEBCBF6-8922-4804-88E7-53F2F4698F66}"/>
    <dgm:cxn modelId="{993FDE77-A043-49A2-8F71-69629D67054F}" type="presOf" srcId="{57E7D413-60CB-472B-AD3F-CA8381F0DB05}" destId="{5702478E-1A39-42AC-BCD7-5B91205C58C9}" srcOrd="0" destOrd="0" presId="urn:microsoft.com/office/officeart/2005/8/layout/list1"/>
    <dgm:cxn modelId="{E274770F-5CF5-4CB3-B918-2EE741291AE6}" type="presOf" srcId="{C3EE0B95-2AFC-4E8F-9C8E-754BF2D118E3}" destId="{03E9823F-CC22-453F-A0ED-E44531248454}" srcOrd="1" destOrd="0" presId="urn:microsoft.com/office/officeart/2005/8/layout/list1"/>
    <dgm:cxn modelId="{416C14D8-E8A5-4665-8B3B-7FB08C34E172}" type="presOf" srcId="{A950FC6D-8EA6-49E6-AAF3-99A92B1F2953}" destId="{BC643187-136A-45FE-9B5C-536CF21E0CD4}" srcOrd="0" destOrd="0" presId="urn:microsoft.com/office/officeart/2005/8/layout/list1"/>
    <dgm:cxn modelId="{237BCC23-CA56-4E0A-9F25-ECE17064CA8F}" type="presOf" srcId="{57E7D413-60CB-472B-AD3F-CA8381F0DB05}" destId="{437A16E6-9F9F-4F70-BC33-B45BCEE905BC}" srcOrd="1" destOrd="0" presId="urn:microsoft.com/office/officeart/2005/8/layout/list1"/>
    <dgm:cxn modelId="{DC60F223-C855-45B5-93F3-08DBA71DB0DF}" type="presOf" srcId="{6C0855D4-585D-4AC7-998D-76A06DA71107}" destId="{4606ABA5-9E96-4675-8373-B6BEE5D9A0F4}" srcOrd="0" destOrd="0" presId="urn:microsoft.com/office/officeart/2005/8/layout/list1"/>
    <dgm:cxn modelId="{7E3D362D-940A-4D4C-9C59-139F7AECFB5E}" srcId="{5A488C8E-874B-4E24-A44C-61FC5FE7DBF5}" destId="{A950FC6D-8EA6-49E6-AAF3-99A92B1F2953}" srcOrd="1" destOrd="0" parTransId="{EE9C446A-9586-46FA-8377-2B4E78ACD101}" sibTransId="{FBFEFD1A-47E0-4D01-81D7-A75A7AE3F554}"/>
    <dgm:cxn modelId="{572A9C6C-FBD1-4CF8-80FE-48B864B50650}" type="presOf" srcId="{A950FC6D-8EA6-49E6-AAF3-99A92B1F2953}" destId="{FC8D12F6-91BA-4E5C-ACE4-284BF996CFCA}" srcOrd="1" destOrd="0" presId="urn:microsoft.com/office/officeart/2005/8/layout/list1"/>
    <dgm:cxn modelId="{70F89192-F0E9-454E-A8B2-B874F3421B01}" srcId="{5A488C8E-874B-4E24-A44C-61FC5FE7DBF5}" destId="{9C8F80C8-CD88-4AB7-BE1B-54E921D45076}" srcOrd="0" destOrd="0" parTransId="{2E07E673-D7B6-4EA3-A6E6-70A1FB921237}" sibTransId="{6F3563D2-C2A8-48E4-90BB-7196320CCFEC}"/>
    <dgm:cxn modelId="{78A3C425-94F7-4F55-BC2A-0DFBC83D13FB}" type="presParOf" srcId="{66C6072E-EAFA-40A4-9666-6A5BD9226E73}" destId="{5D6C78B5-C1EE-4968-83C7-1B63B39A6438}" srcOrd="0" destOrd="0" presId="urn:microsoft.com/office/officeart/2005/8/layout/list1"/>
    <dgm:cxn modelId="{FF4A21EE-FC1B-48C0-A7AC-B0B22031C8BC}" type="presParOf" srcId="{5D6C78B5-C1EE-4968-83C7-1B63B39A6438}" destId="{24246054-A320-44A3-BDB0-52BCC39392FD}" srcOrd="0" destOrd="0" presId="urn:microsoft.com/office/officeart/2005/8/layout/list1"/>
    <dgm:cxn modelId="{43C8C407-E2E8-47D0-B956-14897C786256}" type="presParOf" srcId="{5D6C78B5-C1EE-4968-83C7-1B63B39A6438}" destId="{CA1661FE-6B6B-4FEB-94D1-EDEB54B44CEA}" srcOrd="1" destOrd="0" presId="urn:microsoft.com/office/officeart/2005/8/layout/list1"/>
    <dgm:cxn modelId="{6F6245EF-52FA-440F-83D9-4501A1DAA055}" type="presParOf" srcId="{66C6072E-EAFA-40A4-9666-6A5BD9226E73}" destId="{5B25EE45-C8EB-4B28-A8E2-3BBEA04BD6A4}" srcOrd="1" destOrd="0" presId="urn:microsoft.com/office/officeart/2005/8/layout/list1"/>
    <dgm:cxn modelId="{C0184B12-2833-4430-8212-0D5C5E4DF6F2}" type="presParOf" srcId="{66C6072E-EAFA-40A4-9666-6A5BD9226E73}" destId="{AA043A2D-AC0D-45DA-A430-4A2929065D5E}" srcOrd="2" destOrd="0" presId="urn:microsoft.com/office/officeart/2005/8/layout/list1"/>
    <dgm:cxn modelId="{B6A58134-B4F3-4A68-9B80-D688F61E43A5}" type="presParOf" srcId="{66C6072E-EAFA-40A4-9666-6A5BD9226E73}" destId="{840A9F57-4D71-4A03-AB06-C677E7E75516}" srcOrd="3" destOrd="0" presId="urn:microsoft.com/office/officeart/2005/8/layout/list1"/>
    <dgm:cxn modelId="{E6BF2019-3CE6-4432-9FF3-1624AD8AD456}" type="presParOf" srcId="{66C6072E-EAFA-40A4-9666-6A5BD9226E73}" destId="{5149039B-13CA-4FB3-B022-7C3D3727AEFA}" srcOrd="4" destOrd="0" presId="urn:microsoft.com/office/officeart/2005/8/layout/list1"/>
    <dgm:cxn modelId="{E0B85CE8-C40A-4292-A560-7DBCA6E000B2}" type="presParOf" srcId="{5149039B-13CA-4FB3-B022-7C3D3727AEFA}" destId="{BC643187-136A-45FE-9B5C-536CF21E0CD4}" srcOrd="0" destOrd="0" presId="urn:microsoft.com/office/officeart/2005/8/layout/list1"/>
    <dgm:cxn modelId="{DD885B42-459A-4C1C-8E68-8E35166BC3EB}" type="presParOf" srcId="{5149039B-13CA-4FB3-B022-7C3D3727AEFA}" destId="{FC8D12F6-91BA-4E5C-ACE4-284BF996CFCA}" srcOrd="1" destOrd="0" presId="urn:microsoft.com/office/officeart/2005/8/layout/list1"/>
    <dgm:cxn modelId="{2FA48413-5C6E-4881-8312-ADEED211A160}" type="presParOf" srcId="{66C6072E-EAFA-40A4-9666-6A5BD9226E73}" destId="{003BC6CB-0D5A-418D-9D3F-FAD66DA28DCD}" srcOrd="5" destOrd="0" presId="urn:microsoft.com/office/officeart/2005/8/layout/list1"/>
    <dgm:cxn modelId="{AB8B5D7F-BC07-4A9B-9FC3-E6889456D084}" type="presParOf" srcId="{66C6072E-EAFA-40A4-9666-6A5BD9226E73}" destId="{04919FCD-F9A7-41FC-9364-5B44487C2098}" srcOrd="6" destOrd="0" presId="urn:microsoft.com/office/officeart/2005/8/layout/list1"/>
    <dgm:cxn modelId="{FDEF5F2A-836F-4185-AFF9-B0E9B1FBA432}" type="presParOf" srcId="{66C6072E-EAFA-40A4-9666-6A5BD9226E73}" destId="{51420D1A-2A57-4DD9-AA05-65ADC2322441}" srcOrd="7" destOrd="0" presId="urn:microsoft.com/office/officeart/2005/8/layout/list1"/>
    <dgm:cxn modelId="{63730989-429D-4E11-B96C-65E6B86566E4}" type="presParOf" srcId="{66C6072E-EAFA-40A4-9666-6A5BD9226E73}" destId="{FFA39E83-6E31-4033-BC80-299303585EE0}" srcOrd="8" destOrd="0" presId="urn:microsoft.com/office/officeart/2005/8/layout/list1"/>
    <dgm:cxn modelId="{51CE78B1-26E1-41EC-A1FD-E01DA380CCB8}" type="presParOf" srcId="{FFA39E83-6E31-4033-BC80-299303585EE0}" destId="{5702478E-1A39-42AC-BCD7-5B91205C58C9}" srcOrd="0" destOrd="0" presId="urn:microsoft.com/office/officeart/2005/8/layout/list1"/>
    <dgm:cxn modelId="{8E220DEE-9013-4A7D-8C5C-CAF6900480F0}" type="presParOf" srcId="{FFA39E83-6E31-4033-BC80-299303585EE0}" destId="{437A16E6-9F9F-4F70-BC33-B45BCEE905BC}" srcOrd="1" destOrd="0" presId="urn:microsoft.com/office/officeart/2005/8/layout/list1"/>
    <dgm:cxn modelId="{9DB8D0A9-DB5E-4651-9015-B60A737FC5D9}" type="presParOf" srcId="{66C6072E-EAFA-40A4-9666-6A5BD9226E73}" destId="{68DB13BB-4831-4595-8BB1-A0D3088FEA33}" srcOrd="9" destOrd="0" presId="urn:microsoft.com/office/officeart/2005/8/layout/list1"/>
    <dgm:cxn modelId="{571BF029-B012-4AA8-A3D5-54DE0792F1C1}" type="presParOf" srcId="{66C6072E-EAFA-40A4-9666-6A5BD9226E73}" destId="{D965B1B7-7894-4057-8B72-7020A88963AC}" srcOrd="10" destOrd="0" presId="urn:microsoft.com/office/officeart/2005/8/layout/list1"/>
    <dgm:cxn modelId="{2CF27DAA-9629-44A0-B733-DB209748479E}" type="presParOf" srcId="{66C6072E-EAFA-40A4-9666-6A5BD9226E73}" destId="{FA236D7E-5213-4497-AB5C-1FAF9A731461}" srcOrd="11" destOrd="0" presId="urn:microsoft.com/office/officeart/2005/8/layout/list1"/>
    <dgm:cxn modelId="{D037BF4B-86F8-4149-AB30-B7796D64EBE4}" type="presParOf" srcId="{66C6072E-EAFA-40A4-9666-6A5BD9226E73}" destId="{A109D415-ACD4-4257-9AC4-294F511E63F7}" srcOrd="12" destOrd="0" presId="urn:microsoft.com/office/officeart/2005/8/layout/list1"/>
    <dgm:cxn modelId="{8945D04E-19ED-41D3-BE38-3608919ACED4}" type="presParOf" srcId="{A109D415-ACD4-4257-9AC4-294F511E63F7}" destId="{3D9AB049-36FF-4C00-A821-00A6780ED620}" srcOrd="0" destOrd="0" presId="urn:microsoft.com/office/officeart/2005/8/layout/list1"/>
    <dgm:cxn modelId="{7411A845-CFCC-454A-97F0-D7D5A5BC05E9}" type="presParOf" srcId="{A109D415-ACD4-4257-9AC4-294F511E63F7}" destId="{03E9823F-CC22-453F-A0ED-E44531248454}" srcOrd="1" destOrd="0" presId="urn:microsoft.com/office/officeart/2005/8/layout/list1"/>
    <dgm:cxn modelId="{90095C6C-2409-4F4D-917F-E244E030B782}" type="presParOf" srcId="{66C6072E-EAFA-40A4-9666-6A5BD9226E73}" destId="{72E7083B-B1E1-4ADD-8FAD-75DCB3AD77AD}" srcOrd="13" destOrd="0" presId="urn:microsoft.com/office/officeart/2005/8/layout/list1"/>
    <dgm:cxn modelId="{245DB918-3764-47D4-B245-B3904392E2F6}" type="presParOf" srcId="{66C6072E-EAFA-40A4-9666-6A5BD9226E73}" destId="{23734018-6D38-4A6A-8D9D-5F5B1A618520}" srcOrd="14" destOrd="0" presId="urn:microsoft.com/office/officeart/2005/8/layout/list1"/>
    <dgm:cxn modelId="{C0470B33-3DFA-44A1-AF95-4708A0C1050D}" type="presParOf" srcId="{66C6072E-EAFA-40A4-9666-6A5BD9226E73}" destId="{95330198-66E8-4960-8548-F9070141C292}" srcOrd="15" destOrd="0" presId="urn:microsoft.com/office/officeart/2005/8/layout/list1"/>
    <dgm:cxn modelId="{59E26F0D-6E8D-4CF4-96B8-1643BAD08C9D}" type="presParOf" srcId="{66C6072E-EAFA-40A4-9666-6A5BD9226E73}" destId="{FDCD93A2-6D68-4D2D-9AB8-ACA37625A25F}" srcOrd="16" destOrd="0" presId="urn:microsoft.com/office/officeart/2005/8/layout/list1"/>
    <dgm:cxn modelId="{8CCEC537-7EBA-42A5-A344-54EC93E5E8D2}" type="presParOf" srcId="{FDCD93A2-6D68-4D2D-9AB8-ACA37625A25F}" destId="{653269D8-2554-4D4D-B8F9-B4891B568711}" srcOrd="0" destOrd="0" presId="urn:microsoft.com/office/officeart/2005/8/layout/list1"/>
    <dgm:cxn modelId="{587D3996-8389-48BE-BC1A-FF77C0651C61}" type="presParOf" srcId="{FDCD93A2-6D68-4D2D-9AB8-ACA37625A25F}" destId="{17D90311-B1DD-4731-A186-C0F30C76B4D5}" srcOrd="1" destOrd="0" presId="urn:microsoft.com/office/officeart/2005/8/layout/list1"/>
    <dgm:cxn modelId="{15FD03ED-7D1E-4B03-8D03-2BEDE1259A3E}" type="presParOf" srcId="{66C6072E-EAFA-40A4-9666-6A5BD9226E73}" destId="{B10E9FA2-4581-4EA9-B225-A6B150DBB69C}" srcOrd="17" destOrd="0" presId="urn:microsoft.com/office/officeart/2005/8/layout/list1"/>
    <dgm:cxn modelId="{0A3F72E0-0D24-4080-8C43-AAAC608A3300}" type="presParOf" srcId="{66C6072E-EAFA-40A4-9666-6A5BD9226E73}" destId="{4606ABA5-9E96-4675-8373-B6BEE5D9A0F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4FF7B5-6EDA-4594-A57A-827D0ADDDEFC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040B31EE-DD44-4DB5-AFB9-6EE976311F3D}">
      <dgm:prSet phldrT="[Текст]" custT="1"/>
      <dgm:spPr/>
      <dgm:t>
        <a:bodyPr/>
        <a:lstStyle/>
        <a:p>
          <a:r>
            <a:rPr lang="ru-RU" sz="1000" dirty="0">
              <a:solidFill>
                <a:srgbClr val="FF0000"/>
              </a:solidFill>
              <a:latin typeface="Century Gothic" panose="020B0502020202020204" pitchFamily="34" charset="0"/>
            </a:rPr>
            <a:t>***</a:t>
          </a:r>
          <a:r>
            <a:rPr lang="ru-RU" sz="1000" dirty="0">
              <a:latin typeface="Century Gothic" panose="020B0502020202020204" pitchFamily="34" charset="0"/>
            </a:rPr>
            <a:t>1: 1989 -1992 г. переходный этап </a:t>
          </a:r>
        </a:p>
      </dgm:t>
    </dgm:pt>
    <dgm:pt modelId="{B581B533-A2A2-4822-9879-9028DFC235D7}" type="parTrans" cxnId="{82929CEA-AE4D-4B81-B68C-EB790370FCB4}">
      <dgm:prSet/>
      <dgm:spPr/>
      <dgm:t>
        <a:bodyPr/>
        <a:lstStyle/>
        <a:p>
          <a:endParaRPr lang="ru-RU" sz="1000">
            <a:latin typeface="Century Gothic" panose="020B0502020202020204" pitchFamily="34" charset="0"/>
          </a:endParaRPr>
        </a:p>
      </dgm:t>
    </dgm:pt>
    <dgm:pt modelId="{326AFE15-6F08-46D2-8152-E1C371E60199}" type="sibTrans" cxnId="{82929CEA-AE4D-4B81-B68C-EB790370FCB4}">
      <dgm:prSet/>
      <dgm:spPr/>
      <dgm:t>
        <a:bodyPr/>
        <a:lstStyle/>
        <a:p>
          <a:endParaRPr lang="ru-RU" sz="1000">
            <a:latin typeface="Century Gothic" panose="020B0502020202020204" pitchFamily="34" charset="0"/>
          </a:endParaRPr>
        </a:p>
      </dgm:t>
    </dgm:pt>
    <dgm:pt modelId="{D325F0A9-8959-4133-B50C-AE1EB496E365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dirty="0">
              <a:latin typeface="Century Gothic" panose="020B0502020202020204" pitchFamily="34" charset="0"/>
            </a:rPr>
            <a:t>2: 1992-1997 г. </a:t>
          </a:r>
        </a:p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dirty="0">
            <a:latin typeface="Century Gothic" panose="020B0502020202020204" pitchFamily="34" charset="0"/>
          </a:endParaRPr>
        </a:p>
      </dgm:t>
    </dgm:pt>
    <dgm:pt modelId="{6C4EBE52-7F94-42CB-ABD3-6E5789BF0777}" type="parTrans" cxnId="{4026EF49-59BB-4829-A40B-BE34676460C3}">
      <dgm:prSet/>
      <dgm:spPr/>
      <dgm:t>
        <a:bodyPr/>
        <a:lstStyle/>
        <a:p>
          <a:endParaRPr lang="ru-RU" sz="1000">
            <a:latin typeface="Century Gothic" panose="020B0502020202020204" pitchFamily="34" charset="0"/>
          </a:endParaRPr>
        </a:p>
      </dgm:t>
    </dgm:pt>
    <dgm:pt modelId="{098D1F7D-AA6C-4443-893F-A15B79A3E1A2}" type="sibTrans" cxnId="{4026EF49-59BB-4829-A40B-BE34676460C3}">
      <dgm:prSet/>
      <dgm:spPr/>
      <dgm:t>
        <a:bodyPr/>
        <a:lstStyle/>
        <a:p>
          <a:endParaRPr lang="ru-RU" sz="1000">
            <a:latin typeface="Century Gothic" panose="020B0502020202020204" pitchFamily="34" charset="0"/>
          </a:endParaRPr>
        </a:p>
      </dgm:t>
    </dgm:pt>
    <dgm:pt modelId="{F02CAF09-AB38-4A04-B1D7-ACC74EEEBD69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000" dirty="0">
            <a:latin typeface="Century Gothic" panose="020B0502020202020204" pitchFamily="34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dirty="0">
              <a:latin typeface="Century Gothic" panose="020B0502020202020204" pitchFamily="34" charset="0"/>
            </a:rPr>
            <a:t>3: 1998 г. анализ эффективности:</a:t>
          </a:r>
        </a:p>
      </dgm:t>
    </dgm:pt>
    <dgm:pt modelId="{B8009ADB-65E3-4011-B743-4EEAE31888AA}" type="parTrans" cxnId="{64BD8931-EF0A-4925-9DBA-1155A21D692C}">
      <dgm:prSet/>
      <dgm:spPr/>
      <dgm:t>
        <a:bodyPr/>
        <a:lstStyle/>
        <a:p>
          <a:endParaRPr lang="ru-RU" sz="1000">
            <a:latin typeface="Century Gothic" panose="020B0502020202020204" pitchFamily="34" charset="0"/>
          </a:endParaRPr>
        </a:p>
      </dgm:t>
    </dgm:pt>
    <dgm:pt modelId="{D63E0905-F4F1-488E-AA22-CECD40343C44}" type="sibTrans" cxnId="{64BD8931-EF0A-4925-9DBA-1155A21D692C}">
      <dgm:prSet/>
      <dgm:spPr/>
      <dgm:t>
        <a:bodyPr/>
        <a:lstStyle/>
        <a:p>
          <a:endParaRPr lang="ru-RU" sz="1000">
            <a:latin typeface="Century Gothic" panose="020B0502020202020204" pitchFamily="34" charset="0"/>
          </a:endParaRPr>
        </a:p>
      </dgm:t>
    </dgm:pt>
    <dgm:pt modelId="{036D136F-2FBB-4D5D-8FEB-89A830120A69}" type="pres">
      <dgm:prSet presAssocID="{C74FF7B5-6EDA-4594-A57A-827D0ADDDEFC}" presName="Name0" presStyleCnt="0">
        <dgm:presLayoutVars>
          <dgm:dir/>
          <dgm:resizeHandles val="exact"/>
        </dgm:presLayoutVars>
      </dgm:prSet>
      <dgm:spPr/>
    </dgm:pt>
    <dgm:pt modelId="{E9EE26EA-5581-4CFF-A2C9-703F620A66CE}" type="pres">
      <dgm:prSet presAssocID="{040B31EE-DD44-4DB5-AFB9-6EE976311F3D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E82D65-2D99-478E-A280-F64E3E16DD6C}" type="pres">
      <dgm:prSet presAssocID="{326AFE15-6F08-46D2-8152-E1C371E60199}" presName="parSpace" presStyleCnt="0"/>
      <dgm:spPr/>
    </dgm:pt>
    <dgm:pt modelId="{545B37E7-F870-43CD-B80A-871B0B3B2668}" type="pres">
      <dgm:prSet presAssocID="{D325F0A9-8959-4133-B50C-AE1EB496E365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C0FEC5-118D-4FEA-9DB5-52366E27B411}" type="pres">
      <dgm:prSet presAssocID="{098D1F7D-AA6C-4443-893F-A15B79A3E1A2}" presName="parSpace" presStyleCnt="0"/>
      <dgm:spPr/>
    </dgm:pt>
    <dgm:pt modelId="{14B3C108-E9C3-4B5F-B43B-250CF1ADCD8A}" type="pres">
      <dgm:prSet presAssocID="{F02CAF09-AB38-4A04-B1D7-ACC74EEEBD69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26EF49-59BB-4829-A40B-BE34676460C3}" srcId="{C74FF7B5-6EDA-4594-A57A-827D0ADDDEFC}" destId="{D325F0A9-8959-4133-B50C-AE1EB496E365}" srcOrd="1" destOrd="0" parTransId="{6C4EBE52-7F94-42CB-ABD3-6E5789BF0777}" sibTransId="{098D1F7D-AA6C-4443-893F-A15B79A3E1A2}"/>
    <dgm:cxn modelId="{AEEB591F-9114-4AD2-A249-C7DE57A3BD7F}" type="presOf" srcId="{C74FF7B5-6EDA-4594-A57A-827D0ADDDEFC}" destId="{036D136F-2FBB-4D5D-8FEB-89A830120A69}" srcOrd="0" destOrd="0" presId="urn:microsoft.com/office/officeart/2005/8/layout/hChevron3"/>
    <dgm:cxn modelId="{F6F56A73-C736-4F29-B636-92652F33B1A1}" type="presOf" srcId="{D325F0A9-8959-4133-B50C-AE1EB496E365}" destId="{545B37E7-F870-43CD-B80A-871B0B3B2668}" srcOrd="0" destOrd="0" presId="urn:microsoft.com/office/officeart/2005/8/layout/hChevron3"/>
    <dgm:cxn modelId="{82929CEA-AE4D-4B81-B68C-EB790370FCB4}" srcId="{C74FF7B5-6EDA-4594-A57A-827D0ADDDEFC}" destId="{040B31EE-DD44-4DB5-AFB9-6EE976311F3D}" srcOrd="0" destOrd="0" parTransId="{B581B533-A2A2-4822-9879-9028DFC235D7}" sibTransId="{326AFE15-6F08-46D2-8152-E1C371E60199}"/>
    <dgm:cxn modelId="{9F67B85A-F707-4F4F-9941-6902B11BC811}" type="presOf" srcId="{040B31EE-DD44-4DB5-AFB9-6EE976311F3D}" destId="{E9EE26EA-5581-4CFF-A2C9-703F620A66CE}" srcOrd="0" destOrd="0" presId="urn:microsoft.com/office/officeart/2005/8/layout/hChevron3"/>
    <dgm:cxn modelId="{EBD69C3F-A472-42A7-BAF2-3EE57AE86927}" type="presOf" srcId="{F02CAF09-AB38-4A04-B1D7-ACC74EEEBD69}" destId="{14B3C108-E9C3-4B5F-B43B-250CF1ADCD8A}" srcOrd="0" destOrd="0" presId="urn:microsoft.com/office/officeart/2005/8/layout/hChevron3"/>
    <dgm:cxn modelId="{64BD8931-EF0A-4925-9DBA-1155A21D692C}" srcId="{C74FF7B5-6EDA-4594-A57A-827D0ADDDEFC}" destId="{F02CAF09-AB38-4A04-B1D7-ACC74EEEBD69}" srcOrd="2" destOrd="0" parTransId="{B8009ADB-65E3-4011-B743-4EEAE31888AA}" sibTransId="{D63E0905-F4F1-488E-AA22-CECD40343C44}"/>
    <dgm:cxn modelId="{D1715E15-4C15-4796-9D88-17934A054219}" type="presParOf" srcId="{036D136F-2FBB-4D5D-8FEB-89A830120A69}" destId="{E9EE26EA-5581-4CFF-A2C9-703F620A66CE}" srcOrd="0" destOrd="0" presId="urn:microsoft.com/office/officeart/2005/8/layout/hChevron3"/>
    <dgm:cxn modelId="{195A18F9-B5C0-4F23-8E82-B35675FFDB99}" type="presParOf" srcId="{036D136F-2FBB-4D5D-8FEB-89A830120A69}" destId="{17E82D65-2D99-478E-A280-F64E3E16DD6C}" srcOrd="1" destOrd="0" presId="urn:microsoft.com/office/officeart/2005/8/layout/hChevron3"/>
    <dgm:cxn modelId="{91A3BAFC-3ED6-46AF-A3BA-F871B1CFFB97}" type="presParOf" srcId="{036D136F-2FBB-4D5D-8FEB-89A830120A69}" destId="{545B37E7-F870-43CD-B80A-871B0B3B2668}" srcOrd="2" destOrd="0" presId="urn:microsoft.com/office/officeart/2005/8/layout/hChevron3"/>
    <dgm:cxn modelId="{B9044E19-5314-462E-B210-97FB8BE6A103}" type="presParOf" srcId="{036D136F-2FBB-4D5D-8FEB-89A830120A69}" destId="{02C0FEC5-118D-4FEA-9DB5-52366E27B411}" srcOrd="3" destOrd="0" presId="urn:microsoft.com/office/officeart/2005/8/layout/hChevron3"/>
    <dgm:cxn modelId="{486BE40A-0187-4775-9E69-4C499B3C74E9}" type="presParOf" srcId="{036D136F-2FBB-4D5D-8FEB-89A830120A69}" destId="{14B3C108-E9C3-4B5F-B43B-250CF1ADCD8A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4779C5-4F2C-46B2-A4D3-F3A701DC0F8A}" type="doc">
      <dgm:prSet loTypeId="urn:microsoft.com/office/officeart/2008/layout/Lin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3A92E5DE-BF61-4EE4-942A-1FEDEF30CEF9}">
      <dgm:prSet phldrT="[Текст]" custT="1"/>
      <dgm:spPr/>
      <dgm:t>
        <a:bodyPr/>
        <a:lstStyle/>
        <a:p>
          <a:r>
            <a:rPr lang="ru-RU" alt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Аттестация производственных объектов  по условиям труда </a:t>
          </a:r>
          <a:r>
            <a:rPr lang="ru-RU" altLang="ru-RU" sz="1100" dirty="0">
              <a:latin typeface="Arial Narrow" panose="020B0606020202030204" pitchFamily="34" charset="0"/>
              <a:cs typeface="Arial" panose="020B0604020202020204" pitchFamily="34" charset="0"/>
            </a:rPr>
            <a:t>– деятельность по оценке производственных объектов в целях определения состояния безопасности, вредности, тяжести, напряженности выполняемых на них работ, гигиены труда и определения соответствия условий производственной среды нормативам в области </a:t>
          </a:r>
          <a:r>
            <a:rPr lang="ru-RU" altLang="ru-RU" sz="1100" dirty="0" err="1">
              <a:latin typeface="Arial Narrow" panose="020B0606020202030204" pitchFamily="34" charset="0"/>
              <a:cs typeface="Arial" panose="020B0604020202020204" pitchFamily="34" charset="0"/>
            </a:rPr>
            <a:t>БиОТ</a:t>
          </a:r>
          <a:r>
            <a:rPr lang="ru-RU" altLang="ru-RU" sz="1100" dirty="0">
              <a:latin typeface="Arial Narrow" panose="020B0606020202030204" pitchFamily="34" charset="0"/>
              <a:cs typeface="Arial" panose="020B0604020202020204" pitchFamily="34" charset="0"/>
            </a:rPr>
            <a:t>. </a:t>
          </a:r>
          <a:endParaRPr lang="ru-RU" sz="1100" dirty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E7991BAF-F2B1-4F0F-9A92-F53C6E778B1D}" type="parTrans" cxnId="{3F87117B-3771-4479-B911-BF791C77AE3C}">
      <dgm:prSet/>
      <dgm:spPr/>
      <dgm:t>
        <a:bodyPr/>
        <a:lstStyle/>
        <a:p>
          <a:endParaRPr lang="ru-RU" sz="110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5D69C9E5-A3D4-418A-A901-369B0696190B}" type="sibTrans" cxnId="{3F87117B-3771-4479-B911-BF791C77AE3C}">
      <dgm:prSet/>
      <dgm:spPr/>
      <dgm:t>
        <a:bodyPr/>
        <a:lstStyle/>
        <a:p>
          <a:endParaRPr lang="ru-RU" sz="110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65C819A0-F4F7-4383-BD83-48C914F02C18}">
      <dgm:prSet phldrT="[Текст]" custT="1"/>
      <dgm:spPr/>
      <dgm:t>
        <a:bodyPr/>
        <a:lstStyle/>
        <a:p>
          <a:r>
            <a:rPr lang="ru-RU" sz="1100" b="0" dirty="0">
              <a:latin typeface="Arial Narrow" panose="020B0606020202030204" pitchFamily="34" charset="0"/>
              <a:cs typeface="Arial" panose="020B0604020202020204" pitchFamily="34" charset="0"/>
            </a:rPr>
            <a:t>1) оценка степени вредности и опасности труда, гигиены труда. Определяется на основе лабораторных и инструментальных измерений. </a:t>
          </a:r>
          <a:r>
            <a:rPr lang="ru-RU" sz="1100" b="0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rPr>
            <a:t>На рабочих местах в подземных угольных шахтах лабораторные и инструментальные измерения не проводятся.</a:t>
          </a:r>
        </a:p>
      </dgm:t>
    </dgm:pt>
    <dgm:pt modelId="{1C639A16-E652-45F0-98AF-6F2D88407AB1}" type="parTrans" cxnId="{20049BB2-E86B-419D-9C90-DCAEAFFD6A3F}">
      <dgm:prSet/>
      <dgm:spPr/>
      <dgm:t>
        <a:bodyPr/>
        <a:lstStyle/>
        <a:p>
          <a:endParaRPr lang="ru-RU" sz="110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521D3062-A393-4C75-AD4C-6B604D96208B}" type="sibTrans" cxnId="{20049BB2-E86B-419D-9C90-DCAEAFFD6A3F}">
      <dgm:prSet/>
      <dgm:spPr/>
      <dgm:t>
        <a:bodyPr/>
        <a:lstStyle/>
        <a:p>
          <a:endParaRPr lang="ru-RU" sz="110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7FF26EE7-A8DC-4D9B-85BD-C4DB5DA5D043}">
      <dgm:prSet phldrT="[Текст]" custT="1"/>
      <dgm:spPr/>
      <dgm:t>
        <a:bodyPr/>
        <a:lstStyle/>
        <a:p>
          <a:r>
            <a:rPr lang="ru-RU" sz="1100" b="0" dirty="0">
              <a:latin typeface="Arial Narrow" panose="020B0606020202030204" pitchFamily="34" charset="0"/>
              <a:cs typeface="Arial" panose="020B0604020202020204" pitchFamily="34" charset="0"/>
            </a:rPr>
            <a:t>2) оценка тяжести и напряженности трудового процесса. </a:t>
          </a:r>
          <a:endParaRPr lang="ru-RU" sz="1100" dirty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D8E343EC-0368-4D0A-88A6-94FAB1D6BAA5}" type="parTrans" cxnId="{D8ED44AD-6F13-4EE7-880F-3EF0935FDFA0}">
      <dgm:prSet/>
      <dgm:spPr/>
      <dgm:t>
        <a:bodyPr/>
        <a:lstStyle/>
        <a:p>
          <a:endParaRPr lang="ru-RU" sz="110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B6A01BF8-7319-4C6D-A888-52C0E94E11E2}" type="sibTrans" cxnId="{D8ED44AD-6F13-4EE7-880F-3EF0935FDFA0}">
      <dgm:prSet/>
      <dgm:spPr/>
      <dgm:t>
        <a:bodyPr/>
        <a:lstStyle/>
        <a:p>
          <a:endParaRPr lang="ru-RU" sz="110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B9A34A22-E7AF-4B45-85B9-416485C2C407}">
      <dgm:prSet phldrT="[Текст]" custT="1"/>
      <dgm:spPr/>
      <dgm:t>
        <a:bodyPr/>
        <a:lstStyle/>
        <a:p>
          <a:r>
            <a:rPr lang="ru-RU" sz="1100" b="0" dirty="0">
              <a:latin typeface="Arial Narrow" panose="020B0606020202030204" pitchFamily="34" charset="0"/>
              <a:cs typeface="Arial" panose="020B0604020202020204" pitchFamily="34" charset="0"/>
            </a:rPr>
            <a:t>3) оценка степени </a:t>
          </a:r>
          <a:r>
            <a:rPr lang="ru-RU" sz="1100" b="0" dirty="0" err="1">
              <a:latin typeface="Arial Narrow" panose="020B0606020202030204" pitchFamily="34" charset="0"/>
              <a:cs typeface="Arial" panose="020B0604020202020204" pitchFamily="34" charset="0"/>
            </a:rPr>
            <a:t>травмобезопасности</a:t>
          </a:r>
          <a:r>
            <a:rPr lang="ru-RU" sz="1100" b="0" dirty="0">
              <a:latin typeface="Arial Narrow" panose="020B0606020202030204" pitchFamily="34" charset="0"/>
              <a:cs typeface="Arial" panose="020B0604020202020204" pitchFamily="34" charset="0"/>
            </a:rPr>
            <a:t>. </a:t>
          </a:r>
          <a:endParaRPr lang="ru-RU" sz="1100" dirty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DADB37D7-2F8D-4B20-B67A-806C1E8815EF}" type="parTrans" cxnId="{4B8208B9-6CCB-43FD-86B2-0D59AF5F186C}">
      <dgm:prSet/>
      <dgm:spPr/>
      <dgm:t>
        <a:bodyPr/>
        <a:lstStyle/>
        <a:p>
          <a:endParaRPr lang="ru-RU" sz="110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2F486697-8162-4087-A0A1-765C3FEC4E0E}" type="sibTrans" cxnId="{4B8208B9-6CCB-43FD-86B2-0D59AF5F186C}">
      <dgm:prSet/>
      <dgm:spPr/>
      <dgm:t>
        <a:bodyPr/>
        <a:lstStyle/>
        <a:p>
          <a:endParaRPr lang="ru-RU" sz="110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6B389F65-328C-4690-BE9E-1D81856E0754}">
      <dgm:prSet phldrT="[Текст]" custT="1"/>
      <dgm:spPr/>
      <dgm:t>
        <a:bodyPr/>
        <a:lstStyle/>
        <a:p>
          <a:r>
            <a:rPr lang="ru-RU" sz="1100" b="0" dirty="0">
              <a:latin typeface="Arial Narrow" panose="020B0606020202030204" pitchFamily="34" charset="0"/>
              <a:cs typeface="Arial" panose="020B0604020202020204" pitchFamily="34" charset="0"/>
            </a:rPr>
            <a:t>4) оценка обеспеченности работников средствами индивидуальной и коллективной защиты. </a:t>
          </a:r>
          <a:endParaRPr lang="ru-RU" sz="1100" dirty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519FDEAE-1CD2-40C5-A37F-1D7A68E4AD52}" type="parTrans" cxnId="{9FD77E9B-00AE-4339-AD7B-AD4EA84CC757}">
      <dgm:prSet/>
      <dgm:spPr/>
      <dgm:t>
        <a:bodyPr/>
        <a:lstStyle/>
        <a:p>
          <a:endParaRPr lang="ru-RU" sz="110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16A38E22-B695-47A3-B1AF-9763410D7C03}" type="sibTrans" cxnId="{9FD77E9B-00AE-4339-AD7B-AD4EA84CC757}">
      <dgm:prSet/>
      <dgm:spPr/>
      <dgm:t>
        <a:bodyPr/>
        <a:lstStyle/>
        <a:p>
          <a:endParaRPr lang="ru-RU" sz="110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0FCE1241-5CF9-423A-89BB-45FC3D7DB005}">
      <dgm:prSet phldrT="[Текст]" custT="1"/>
      <dgm:spPr/>
      <dgm:t>
        <a:bodyPr/>
        <a:lstStyle/>
        <a:p>
          <a:endParaRPr lang="ru-RU" sz="300" b="0" i="0" dirty="0">
            <a:latin typeface="Arial Narrow" panose="020B0606020202030204" pitchFamily="34" charset="0"/>
          </a:endParaRPr>
        </a:p>
        <a:p>
          <a:endParaRPr lang="ru-RU" sz="600" b="0" i="0" dirty="0">
            <a:latin typeface="Arial Narrow" panose="020B0606020202030204" pitchFamily="34" charset="0"/>
          </a:endParaRPr>
        </a:p>
        <a:p>
          <a:r>
            <a:rPr lang="ru-RU" sz="1100" b="0" i="0" dirty="0">
              <a:latin typeface="Arial Narrow" panose="020B0606020202030204" pitchFamily="34" charset="0"/>
            </a:rPr>
            <a:t>Правила обязательной периодической аттестации производственных объектов по условиям труда, утв. п</a:t>
          </a:r>
          <a:r>
            <a:rPr lang="ru-RU" sz="1100" b="0" dirty="0">
              <a:latin typeface="Arial Narrow" panose="020B0606020202030204" pitchFamily="34" charset="0"/>
            </a:rPr>
            <a:t>риказом МЗСР РК от 28.12.15 № 1057.</a:t>
          </a:r>
          <a:endParaRPr lang="ru-RU" sz="1100" dirty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A63205DF-C17E-45CD-B6E5-3BAF67C0AA80}" type="parTrans" cxnId="{7EC5410E-CA97-4D38-AEDA-A1F13812CED5}">
      <dgm:prSet/>
      <dgm:spPr/>
      <dgm:t>
        <a:bodyPr/>
        <a:lstStyle/>
        <a:p>
          <a:endParaRPr lang="ru-RU" sz="110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F8893D3E-4DCD-497B-B89E-EC5A5FC94DBB}" type="sibTrans" cxnId="{7EC5410E-CA97-4D38-AEDA-A1F13812CED5}">
      <dgm:prSet/>
      <dgm:spPr/>
      <dgm:t>
        <a:bodyPr/>
        <a:lstStyle/>
        <a:p>
          <a:endParaRPr lang="ru-RU" sz="110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8E1FF9D2-AC7A-4947-A943-3A90EE36F208}">
      <dgm:prSet phldrT="[Текст]" custT="1"/>
      <dgm:spPr/>
      <dgm:t>
        <a:bodyPr/>
        <a:lstStyle/>
        <a:p>
          <a:endParaRPr lang="ru-RU" altLang="ru-RU" sz="800" dirty="0">
            <a:latin typeface="Arial Narrow" panose="020B0606020202030204" pitchFamily="34" charset="0"/>
            <a:cs typeface="Arial" panose="020B0604020202020204" pitchFamily="34" charset="0"/>
          </a:endParaRPr>
        </a:p>
        <a:p>
          <a:endParaRPr lang="ru-RU" altLang="ru-RU" sz="1100" dirty="0">
            <a:latin typeface="Arial Narrow" panose="020B0606020202030204" pitchFamily="34" charset="0"/>
            <a:cs typeface="Arial" panose="020B0604020202020204" pitchFamily="34" charset="0"/>
          </a:endParaRPr>
        </a:p>
        <a:p>
          <a:r>
            <a:rPr lang="ru-RU" altLang="ru-RU" sz="11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rPr>
            <a:t>Включает  4 этапа</a:t>
          </a:r>
          <a:r>
            <a:rPr lang="ru-RU" altLang="ru-RU" sz="1100" dirty="0">
              <a:latin typeface="Arial Narrow" panose="020B0606020202030204" pitchFamily="34" charset="0"/>
              <a:cs typeface="Arial" panose="020B0604020202020204" pitchFamily="34" charset="0"/>
            </a:rPr>
            <a:t>:</a:t>
          </a:r>
          <a:endParaRPr lang="ru-RU" sz="1100" dirty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69B8FC58-9C52-4978-9EE9-431DD0D50A29}" type="parTrans" cxnId="{9ADF3D88-9E59-4A52-9202-52B894CD6E83}">
      <dgm:prSet/>
      <dgm:spPr/>
      <dgm:t>
        <a:bodyPr/>
        <a:lstStyle/>
        <a:p>
          <a:endParaRPr lang="ru-RU" sz="110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73815EA6-BE85-4274-81F3-B6B600749A6D}" type="sibTrans" cxnId="{9ADF3D88-9E59-4A52-9202-52B894CD6E83}">
      <dgm:prSet/>
      <dgm:spPr/>
      <dgm:t>
        <a:bodyPr/>
        <a:lstStyle/>
        <a:p>
          <a:endParaRPr lang="ru-RU" sz="110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8F2B5AA9-9DA6-4EBC-87AE-84C7E98DF225}">
      <dgm:prSet phldrT="[Текст]" custT="1"/>
      <dgm:spPr/>
      <dgm:t>
        <a:bodyPr/>
        <a:lstStyle/>
        <a:p>
          <a:r>
            <a:rPr lang="ru-RU" sz="1100" b="0" i="0" dirty="0">
              <a:solidFill>
                <a:srgbClr val="000000"/>
              </a:solidFill>
              <a:effectLst/>
              <a:latin typeface="Arial Narrow" panose="020B0606020202030204" pitchFamily="34" charset="0"/>
              <a:cs typeface="Arial" panose="020B0604020202020204" pitchFamily="34" charset="0"/>
            </a:rPr>
            <a:t>Проводится специализированными организациями, аккредитованными в соответствии с законодательством РК, периодически, не реже чем один раз в 5 лет.</a:t>
          </a:r>
          <a:endParaRPr lang="ru-RU" sz="1100" dirty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6F66C0F3-D253-47B2-862E-D47D8C9C97AB}" type="parTrans" cxnId="{E414C7FC-49E2-421E-91F6-AF7232BA7D5A}">
      <dgm:prSet/>
      <dgm:spPr/>
      <dgm:t>
        <a:bodyPr/>
        <a:lstStyle/>
        <a:p>
          <a:endParaRPr lang="ru-RU" sz="1100">
            <a:latin typeface="Arial Narrow" panose="020B0606020202030204" pitchFamily="34" charset="0"/>
          </a:endParaRPr>
        </a:p>
      </dgm:t>
    </dgm:pt>
    <dgm:pt modelId="{CA579032-9288-46B4-9A5C-D93E7668690A}" type="sibTrans" cxnId="{E414C7FC-49E2-421E-91F6-AF7232BA7D5A}">
      <dgm:prSet/>
      <dgm:spPr/>
      <dgm:t>
        <a:bodyPr/>
        <a:lstStyle/>
        <a:p>
          <a:endParaRPr lang="ru-RU" sz="1100">
            <a:latin typeface="Arial Narrow" panose="020B0606020202030204" pitchFamily="34" charset="0"/>
          </a:endParaRPr>
        </a:p>
      </dgm:t>
    </dgm:pt>
    <dgm:pt modelId="{43B2795A-9313-4B3D-948A-9D0768213C66}">
      <dgm:prSet phldrT="[Текст]" custT="1"/>
      <dgm:spPr/>
      <dgm:t>
        <a:bodyPr/>
        <a:lstStyle/>
        <a:p>
          <a:endParaRPr lang="ru-RU" sz="1100" dirty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C1AD1F04-B7BE-4464-B9D7-E088496CEB20}" type="parTrans" cxnId="{CC5F7A65-FD38-4D54-85A4-36E6277DC0D0}">
      <dgm:prSet/>
      <dgm:spPr/>
      <dgm:t>
        <a:bodyPr/>
        <a:lstStyle/>
        <a:p>
          <a:endParaRPr lang="ru-RU" sz="1100">
            <a:latin typeface="Arial Narrow" panose="020B0606020202030204" pitchFamily="34" charset="0"/>
          </a:endParaRPr>
        </a:p>
      </dgm:t>
    </dgm:pt>
    <dgm:pt modelId="{236E94F5-5C62-4D41-94BA-6BF25D11FCA2}" type="sibTrans" cxnId="{CC5F7A65-FD38-4D54-85A4-36E6277DC0D0}">
      <dgm:prSet/>
      <dgm:spPr/>
      <dgm:t>
        <a:bodyPr/>
        <a:lstStyle/>
        <a:p>
          <a:endParaRPr lang="ru-RU" sz="1100">
            <a:latin typeface="Arial Narrow" panose="020B0606020202030204" pitchFamily="34" charset="0"/>
          </a:endParaRPr>
        </a:p>
      </dgm:t>
    </dgm:pt>
    <dgm:pt modelId="{885FA714-A5E5-4C63-BB3D-2F86BB6D571B}" type="pres">
      <dgm:prSet presAssocID="{744779C5-4F2C-46B2-A4D3-F3A701DC0F8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E408A3E-07C8-42E1-911E-23A31637A0CB}" type="pres">
      <dgm:prSet presAssocID="{3A92E5DE-BF61-4EE4-942A-1FEDEF30CEF9}" presName="thickLine" presStyleLbl="alignNode1" presStyleIdx="0" presStyleCnt="9"/>
      <dgm:spPr/>
    </dgm:pt>
    <dgm:pt modelId="{FE8E58F7-F734-411F-AB0B-8C2A45096E9C}" type="pres">
      <dgm:prSet presAssocID="{3A92E5DE-BF61-4EE4-942A-1FEDEF30CEF9}" presName="horz1" presStyleCnt="0"/>
      <dgm:spPr/>
    </dgm:pt>
    <dgm:pt modelId="{A613B9CB-51F2-447E-8394-0AC589C976AD}" type="pres">
      <dgm:prSet presAssocID="{3A92E5DE-BF61-4EE4-942A-1FEDEF30CEF9}" presName="tx1" presStyleLbl="revTx" presStyleIdx="0" presStyleCnt="9" custScaleY="123510" custLinFactNeighborY="4165"/>
      <dgm:spPr/>
      <dgm:t>
        <a:bodyPr/>
        <a:lstStyle/>
        <a:p>
          <a:endParaRPr lang="ru-RU"/>
        </a:p>
      </dgm:t>
    </dgm:pt>
    <dgm:pt modelId="{5E851E6F-1CC9-4CCB-8507-866D44CF6E5E}" type="pres">
      <dgm:prSet presAssocID="{3A92E5DE-BF61-4EE4-942A-1FEDEF30CEF9}" presName="vert1" presStyleCnt="0"/>
      <dgm:spPr/>
    </dgm:pt>
    <dgm:pt modelId="{9D78B5A7-EEA9-4A09-96D6-8FE2071E27A1}" type="pres">
      <dgm:prSet presAssocID="{0FCE1241-5CF9-423A-89BB-45FC3D7DB005}" presName="thickLine" presStyleLbl="alignNode1" presStyleIdx="1" presStyleCnt="9"/>
      <dgm:spPr/>
    </dgm:pt>
    <dgm:pt modelId="{695DDFEB-E091-4A1D-8B8E-4D99A8E4B8CA}" type="pres">
      <dgm:prSet presAssocID="{0FCE1241-5CF9-423A-89BB-45FC3D7DB005}" presName="horz1" presStyleCnt="0"/>
      <dgm:spPr/>
    </dgm:pt>
    <dgm:pt modelId="{D0CD8AEC-1015-42D4-A773-8AE1A35AF9F1}" type="pres">
      <dgm:prSet presAssocID="{0FCE1241-5CF9-423A-89BB-45FC3D7DB005}" presName="tx1" presStyleLbl="revTx" presStyleIdx="1" presStyleCnt="9" custLinFactNeighborY="3764"/>
      <dgm:spPr/>
      <dgm:t>
        <a:bodyPr/>
        <a:lstStyle/>
        <a:p>
          <a:endParaRPr lang="ru-RU"/>
        </a:p>
      </dgm:t>
    </dgm:pt>
    <dgm:pt modelId="{C0C4EFCB-E52E-424F-8F19-3701FB14EE44}" type="pres">
      <dgm:prSet presAssocID="{0FCE1241-5CF9-423A-89BB-45FC3D7DB005}" presName="vert1" presStyleCnt="0"/>
      <dgm:spPr/>
    </dgm:pt>
    <dgm:pt modelId="{8B4FE52E-23E5-459F-9072-C7E596A778BD}" type="pres">
      <dgm:prSet presAssocID="{8F2B5AA9-9DA6-4EBC-87AE-84C7E98DF225}" presName="thickLine" presStyleLbl="alignNode1" presStyleIdx="2" presStyleCnt="9" custLinFactNeighborY="11290"/>
      <dgm:spPr/>
    </dgm:pt>
    <dgm:pt modelId="{587096A5-B87E-4D2C-A449-4A52732BACCB}" type="pres">
      <dgm:prSet presAssocID="{8F2B5AA9-9DA6-4EBC-87AE-84C7E98DF225}" presName="horz1" presStyleCnt="0"/>
      <dgm:spPr/>
    </dgm:pt>
    <dgm:pt modelId="{8C14EBFE-D689-4472-BB45-002F74EFD5B6}" type="pres">
      <dgm:prSet presAssocID="{8F2B5AA9-9DA6-4EBC-87AE-84C7E98DF225}" presName="tx1" presStyleLbl="revTx" presStyleIdx="2" presStyleCnt="9" custScaleY="93397" custLinFactNeighborY="15054"/>
      <dgm:spPr/>
      <dgm:t>
        <a:bodyPr/>
        <a:lstStyle/>
        <a:p>
          <a:endParaRPr lang="ru-RU"/>
        </a:p>
      </dgm:t>
    </dgm:pt>
    <dgm:pt modelId="{AE18D18E-DD01-4BBA-9888-76A4D8C7D19B}" type="pres">
      <dgm:prSet presAssocID="{8F2B5AA9-9DA6-4EBC-87AE-84C7E98DF225}" presName="vert1" presStyleCnt="0"/>
      <dgm:spPr/>
    </dgm:pt>
    <dgm:pt modelId="{1936751A-75C7-4C01-9D45-F40E420F0C08}" type="pres">
      <dgm:prSet presAssocID="{8E1FF9D2-AC7A-4947-A943-3A90EE36F208}" presName="thickLine" presStyleLbl="alignNode1" presStyleIdx="3" presStyleCnt="9" custLinFactNeighborY="13139"/>
      <dgm:spPr/>
    </dgm:pt>
    <dgm:pt modelId="{3ABE3925-3F3C-4849-8FD2-5CA34BA74BE2}" type="pres">
      <dgm:prSet presAssocID="{8E1FF9D2-AC7A-4947-A943-3A90EE36F208}" presName="horz1" presStyleCnt="0"/>
      <dgm:spPr/>
    </dgm:pt>
    <dgm:pt modelId="{0D949D26-A996-4346-B717-5B7DCC3826E4}" type="pres">
      <dgm:prSet presAssocID="{8E1FF9D2-AC7A-4947-A943-3A90EE36F208}" presName="tx1" presStyleLbl="revTx" presStyleIdx="3" presStyleCnt="9" custLinFactNeighborX="530" custLinFactNeighborY="16935"/>
      <dgm:spPr/>
      <dgm:t>
        <a:bodyPr/>
        <a:lstStyle/>
        <a:p>
          <a:endParaRPr lang="ru-RU"/>
        </a:p>
      </dgm:t>
    </dgm:pt>
    <dgm:pt modelId="{F2F8A3F2-BBB8-43C6-8A78-972AC7BB2DF5}" type="pres">
      <dgm:prSet presAssocID="{8E1FF9D2-AC7A-4947-A943-3A90EE36F208}" presName="vert1" presStyleCnt="0"/>
      <dgm:spPr/>
    </dgm:pt>
    <dgm:pt modelId="{8BB03E7F-DEE4-4528-B41C-1F4C58244236}" type="pres">
      <dgm:prSet presAssocID="{65C819A0-F4F7-4383-BD83-48C914F02C18}" presName="thickLine" presStyleLbl="alignNode1" presStyleIdx="4" presStyleCnt="9" custLinFactNeighborY="10944"/>
      <dgm:spPr/>
    </dgm:pt>
    <dgm:pt modelId="{59340176-C96F-4207-B2C5-20F1FC71AFCF}" type="pres">
      <dgm:prSet presAssocID="{65C819A0-F4F7-4383-BD83-48C914F02C18}" presName="horz1" presStyleCnt="0"/>
      <dgm:spPr/>
    </dgm:pt>
    <dgm:pt modelId="{0DFC1435-5139-4CB7-AF68-410707888E97}" type="pres">
      <dgm:prSet presAssocID="{65C819A0-F4F7-4383-BD83-48C914F02C18}" presName="tx1" presStyleLbl="revTx" presStyleIdx="4" presStyleCnt="9" custScaleY="126013" custLinFactNeighborY="20275"/>
      <dgm:spPr/>
      <dgm:t>
        <a:bodyPr/>
        <a:lstStyle/>
        <a:p>
          <a:endParaRPr lang="ru-RU"/>
        </a:p>
      </dgm:t>
    </dgm:pt>
    <dgm:pt modelId="{BCA08FA3-F954-4023-9D2D-4046079599A2}" type="pres">
      <dgm:prSet presAssocID="{65C819A0-F4F7-4383-BD83-48C914F02C18}" presName="vert1" presStyleCnt="0"/>
      <dgm:spPr/>
    </dgm:pt>
    <dgm:pt modelId="{AD718796-77EF-4C35-A3CA-41D3084D3072}" type="pres">
      <dgm:prSet presAssocID="{7FF26EE7-A8DC-4D9B-85BD-C4DB5DA5D043}" presName="thickLine" presStyleLbl="alignNode1" presStyleIdx="5" presStyleCnt="9" custLinFactNeighborY="10944"/>
      <dgm:spPr/>
    </dgm:pt>
    <dgm:pt modelId="{C89E63F7-5281-4DA0-9FF1-E0A518E9D6DB}" type="pres">
      <dgm:prSet presAssocID="{7FF26EE7-A8DC-4D9B-85BD-C4DB5DA5D043}" presName="horz1" presStyleCnt="0"/>
      <dgm:spPr/>
    </dgm:pt>
    <dgm:pt modelId="{B7A56E40-D592-4754-A0A7-E6287893B027}" type="pres">
      <dgm:prSet presAssocID="{7FF26EE7-A8DC-4D9B-85BD-C4DB5DA5D043}" presName="tx1" presStyleLbl="revTx" presStyleIdx="5" presStyleCnt="9"/>
      <dgm:spPr/>
      <dgm:t>
        <a:bodyPr/>
        <a:lstStyle/>
        <a:p>
          <a:endParaRPr lang="ru-RU"/>
        </a:p>
      </dgm:t>
    </dgm:pt>
    <dgm:pt modelId="{F7205DB5-FD6D-4517-B55D-AD6CCB5063F2}" type="pres">
      <dgm:prSet presAssocID="{7FF26EE7-A8DC-4D9B-85BD-C4DB5DA5D043}" presName="vert1" presStyleCnt="0"/>
      <dgm:spPr/>
    </dgm:pt>
    <dgm:pt modelId="{07C7E6CB-468C-4B33-B9EA-A8360236ED88}" type="pres">
      <dgm:prSet presAssocID="{B9A34A22-E7AF-4B45-85B9-416485C2C407}" presName="thickLine" presStyleLbl="alignNode1" presStyleIdx="6" presStyleCnt="9"/>
      <dgm:spPr/>
    </dgm:pt>
    <dgm:pt modelId="{222B1240-F614-43A9-B9B4-AD4FF9A8440D}" type="pres">
      <dgm:prSet presAssocID="{B9A34A22-E7AF-4B45-85B9-416485C2C407}" presName="horz1" presStyleCnt="0"/>
      <dgm:spPr/>
    </dgm:pt>
    <dgm:pt modelId="{C1AF3187-5379-4289-9582-BCB10C2BAB3E}" type="pres">
      <dgm:prSet presAssocID="{B9A34A22-E7AF-4B45-85B9-416485C2C407}" presName="tx1" presStyleLbl="revTx" presStyleIdx="6" presStyleCnt="9"/>
      <dgm:spPr/>
      <dgm:t>
        <a:bodyPr/>
        <a:lstStyle/>
        <a:p>
          <a:endParaRPr lang="ru-RU"/>
        </a:p>
      </dgm:t>
    </dgm:pt>
    <dgm:pt modelId="{6DACF1B6-90B3-43E2-A343-44F963692FD3}" type="pres">
      <dgm:prSet presAssocID="{B9A34A22-E7AF-4B45-85B9-416485C2C407}" presName="vert1" presStyleCnt="0"/>
      <dgm:spPr/>
    </dgm:pt>
    <dgm:pt modelId="{3073DC27-C5F3-4BB4-9530-3DF123B7BFC3}" type="pres">
      <dgm:prSet presAssocID="{6B389F65-328C-4690-BE9E-1D81856E0754}" presName="thickLine" presStyleLbl="alignNode1" presStyleIdx="7" presStyleCnt="9"/>
      <dgm:spPr/>
    </dgm:pt>
    <dgm:pt modelId="{34932972-832F-4656-B01E-8E4254D52C21}" type="pres">
      <dgm:prSet presAssocID="{6B389F65-328C-4690-BE9E-1D81856E0754}" presName="horz1" presStyleCnt="0"/>
      <dgm:spPr/>
    </dgm:pt>
    <dgm:pt modelId="{1E8C3037-F8B9-481A-9425-66A4A2CAE162}" type="pres">
      <dgm:prSet presAssocID="{6B389F65-328C-4690-BE9E-1D81856E0754}" presName="tx1" presStyleLbl="revTx" presStyleIdx="7" presStyleCnt="9"/>
      <dgm:spPr/>
      <dgm:t>
        <a:bodyPr/>
        <a:lstStyle/>
        <a:p>
          <a:endParaRPr lang="ru-RU"/>
        </a:p>
      </dgm:t>
    </dgm:pt>
    <dgm:pt modelId="{01396C05-668E-4FC4-8D4F-983831DB397D}" type="pres">
      <dgm:prSet presAssocID="{6B389F65-328C-4690-BE9E-1D81856E0754}" presName="vert1" presStyleCnt="0"/>
      <dgm:spPr/>
    </dgm:pt>
    <dgm:pt modelId="{8BD0B77E-4198-4B48-B499-3D4B69893119}" type="pres">
      <dgm:prSet presAssocID="{43B2795A-9313-4B3D-948A-9D0768213C66}" presName="thickLine" presStyleLbl="alignNode1" presStyleIdx="8" presStyleCnt="9"/>
      <dgm:spPr/>
    </dgm:pt>
    <dgm:pt modelId="{0C895EA5-B439-4FE5-9250-7D9C43B6BA43}" type="pres">
      <dgm:prSet presAssocID="{43B2795A-9313-4B3D-948A-9D0768213C66}" presName="horz1" presStyleCnt="0"/>
      <dgm:spPr/>
    </dgm:pt>
    <dgm:pt modelId="{C70B4BD4-4208-404F-9394-5D42515546B1}" type="pres">
      <dgm:prSet presAssocID="{43B2795A-9313-4B3D-948A-9D0768213C66}" presName="tx1" presStyleLbl="revTx" presStyleIdx="8" presStyleCnt="9"/>
      <dgm:spPr/>
      <dgm:t>
        <a:bodyPr/>
        <a:lstStyle/>
        <a:p>
          <a:endParaRPr lang="ru-RU"/>
        </a:p>
      </dgm:t>
    </dgm:pt>
    <dgm:pt modelId="{B8F30B52-A6E6-443A-89CE-2E2B8B216957}" type="pres">
      <dgm:prSet presAssocID="{43B2795A-9313-4B3D-948A-9D0768213C66}" presName="vert1" presStyleCnt="0"/>
      <dgm:spPr/>
    </dgm:pt>
  </dgm:ptLst>
  <dgm:cxnLst>
    <dgm:cxn modelId="{D70F3B8F-E304-455D-8D24-895BC43344C2}" type="presOf" srcId="{65C819A0-F4F7-4383-BD83-48C914F02C18}" destId="{0DFC1435-5139-4CB7-AF68-410707888E97}" srcOrd="0" destOrd="0" presId="urn:microsoft.com/office/officeart/2008/layout/LinedList"/>
    <dgm:cxn modelId="{BF5CAA0C-02DB-419C-9741-97D13AD26508}" type="presOf" srcId="{B9A34A22-E7AF-4B45-85B9-416485C2C407}" destId="{C1AF3187-5379-4289-9582-BCB10C2BAB3E}" srcOrd="0" destOrd="0" presId="urn:microsoft.com/office/officeart/2008/layout/LinedList"/>
    <dgm:cxn modelId="{9ADF3D88-9E59-4A52-9202-52B894CD6E83}" srcId="{744779C5-4F2C-46B2-A4D3-F3A701DC0F8A}" destId="{8E1FF9D2-AC7A-4947-A943-3A90EE36F208}" srcOrd="3" destOrd="0" parTransId="{69B8FC58-9C52-4978-9EE9-431DD0D50A29}" sibTransId="{73815EA6-BE85-4274-81F3-B6B600749A6D}"/>
    <dgm:cxn modelId="{D8F63E31-B852-422D-B949-155A435BFC0C}" type="presOf" srcId="{6B389F65-328C-4690-BE9E-1D81856E0754}" destId="{1E8C3037-F8B9-481A-9425-66A4A2CAE162}" srcOrd="0" destOrd="0" presId="urn:microsoft.com/office/officeart/2008/layout/LinedList"/>
    <dgm:cxn modelId="{D8ED44AD-6F13-4EE7-880F-3EF0935FDFA0}" srcId="{744779C5-4F2C-46B2-A4D3-F3A701DC0F8A}" destId="{7FF26EE7-A8DC-4D9B-85BD-C4DB5DA5D043}" srcOrd="5" destOrd="0" parTransId="{D8E343EC-0368-4D0A-88A6-94FAB1D6BAA5}" sibTransId="{B6A01BF8-7319-4C6D-A888-52C0E94E11E2}"/>
    <dgm:cxn modelId="{E414C7FC-49E2-421E-91F6-AF7232BA7D5A}" srcId="{744779C5-4F2C-46B2-A4D3-F3A701DC0F8A}" destId="{8F2B5AA9-9DA6-4EBC-87AE-84C7E98DF225}" srcOrd="2" destOrd="0" parTransId="{6F66C0F3-D253-47B2-862E-D47D8C9C97AB}" sibTransId="{CA579032-9288-46B4-9A5C-D93E7668690A}"/>
    <dgm:cxn modelId="{3F87117B-3771-4479-B911-BF791C77AE3C}" srcId="{744779C5-4F2C-46B2-A4D3-F3A701DC0F8A}" destId="{3A92E5DE-BF61-4EE4-942A-1FEDEF30CEF9}" srcOrd="0" destOrd="0" parTransId="{E7991BAF-F2B1-4F0F-9A92-F53C6E778B1D}" sibTransId="{5D69C9E5-A3D4-418A-A901-369B0696190B}"/>
    <dgm:cxn modelId="{4B8208B9-6CCB-43FD-86B2-0D59AF5F186C}" srcId="{744779C5-4F2C-46B2-A4D3-F3A701DC0F8A}" destId="{B9A34A22-E7AF-4B45-85B9-416485C2C407}" srcOrd="6" destOrd="0" parTransId="{DADB37D7-2F8D-4B20-B67A-806C1E8815EF}" sibTransId="{2F486697-8162-4087-A0A1-765C3FEC4E0E}"/>
    <dgm:cxn modelId="{BBEDDB3E-0FCA-431A-A341-22DDB4C88A79}" type="presOf" srcId="{3A92E5DE-BF61-4EE4-942A-1FEDEF30CEF9}" destId="{A613B9CB-51F2-447E-8394-0AC589C976AD}" srcOrd="0" destOrd="0" presId="urn:microsoft.com/office/officeart/2008/layout/LinedList"/>
    <dgm:cxn modelId="{34C12E3B-471B-4C75-AD0D-B09396D39C19}" type="presOf" srcId="{43B2795A-9313-4B3D-948A-9D0768213C66}" destId="{C70B4BD4-4208-404F-9394-5D42515546B1}" srcOrd="0" destOrd="0" presId="urn:microsoft.com/office/officeart/2008/layout/LinedList"/>
    <dgm:cxn modelId="{9FD77E9B-00AE-4339-AD7B-AD4EA84CC757}" srcId="{744779C5-4F2C-46B2-A4D3-F3A701DC0F8A}" destId="{6B389F65-328C-4690-BE9E-1D81856E0754}" srcOrd="7" destOrd="0" parTransId="{519FDEAE-1CD2-40C5-A37F-1D7A68E4AD52}" sibTransId="{16A38E22-B695-47A3-B1AF-9763410D7C03}"/>
    <dgm:cxn modelId="{17BF4FC6-223D-4D48-ACEE-D9F9765A7E33}" type="presOf" srcId="{8E1FF9D2-AC7A-4947-A943-3A90EE36F208}" destId="{0D949D26-A996-4346-B717-5B7DCC3826E4}" srcOrd="0" destOrd="0" presId="urn:microsoft.com/office/officeart/2008/layout/LinedList"/>
    <dgm:cxn modelId="{76A54216-3957-461F-A742-5D3E8F17DA7E}" type="presOf" srcId="{0FCE1241-5CF9-423A-89BB-45FC3D7DB005}" destId="{D0CD8AEC-1015-42D4-A773-8AE1A35AF9F1}" srcOrd="0" destOrd="0" presId="urn:microsoft.com/office/officeart/2008/layout/LinedList"/>
    <dgm:cxn modelId="{20049BB2-E86B-419D-9C90-DCAEAFFD6A3F}" srcId="{744779C5-4F2C-46B2-A4D3-F3A701DC0F8A}" destId="{65C819A0-F4F7-4383-BD83-48C914F02C18}" srcOrd="4" destOrd="0" parTransId="{1C639A16-E652-45F0-98AF-6F2D88407AB1}" sibTransId="{521D3062-A393-4C75-AD4C-6B604D96208B}"/>
    <dgm:cxn modelId="{8DB4193A-18B1-4EAE-8D3E-7F0E23C0E32B}" type="presOf" srcId="{7FF26EE7-A8DC-4D9B-85BD-C4DB5DA5D043}" destId="{B7A56E40-D592-4754-A0A7-E6287893B027}" srcOrd="0" destOrd="0" presId="urn:microsoft.com/office/officeart/2008/layout/LinedList"/>
    <dgm:cxn modelId="{BA3BB4EE-E442-4447-945D-45BBABED2CED}" type="presOf" srcId="{744779C5-4F2C-46B2-A4D3-F3A701DC0F8A}" destId="{885FA714-A5E5-4C63-BB3D-2F86BB6D571B}" srcOrd="0" destOrd="0" presId="urn:microsoft.com/office/officeart/2008/layout/LinedList"/>
    <dgm:cxn modelId="{C1BF3163-4BAC-4BAA-AF80-33DC4C2BDB82}" type="presOf" srcId="{8F2B5AA9-9DA6-4EBC-87AE-84C7E98DF225}" destId="{8C14EBFE-D689-4472-BB45-002F74EFD5B6}" srcOrd="0" destOrd="0" presId="urn:microsoft.com/office/officeart/2008/layout/LinedList"/>
    <dgm:cxn modelId="{7EC5410E-CA97-4D38-AEDA-A1F13812CED5}" srcId="{744779C5-4F2C-46B2-A4D3-F3A701DC0F8A}" destId="{0FCE1241-5CF9-423A-89BB-45FC3D7DB005}" srcOrd="1" destOrd="0" parTransId="{A63205DF-C17E-45CD-B6E5-3BAF67C0AA80}" sibTransId="{F8893D3E-4DCD-497B-B89E-EC5A5FC94DBB}"/>
    <dgm:cxn modelId="{CC5F7A65-FD38-4D54-85A4-36E6277DC0D0}" srcId="{744779C5-4F2C-46B2-A4D3-F3A701DC0F8A}" destId="{43B2795A-9313-4B3D-948A-9D0768213C66}" srcOrd="8" destOrd="0" parTransId="{C1AD1F04-B7BE-4464-B9D7-E088496CEB20}" sibTransId="{236E94F5-5C62-4D41-94BA-6BF25D11FCA2}"/>
    <dgm:cxn modelId="{11977179-7F2F-4EFF-B674-0EC6B5E3B011}" type="presParOf" srcId="{885FA714-A5E5-4C63-BB3D-2F86BB6D571B}" destId="{5E408A3E-07C8-42E1-911E-23A31637A0CB}" srcOrd="0" destOrd="0" presId="urn:microsoft.com/office/officeart/2008/layout/LinedList"/>
    <dgm:cxn modelId="{6F906F69-25C0-4009-B613-C0A1DC21D90C}" type="presParOf" srcId="{885FA714-A5E5-4C63-BB3D-2F86BB6D571B}" destId="{FE8E58F7-F734-411F-AB0B-8C2A45096E9C}" srcOrd="1" destOrd="0" presId="urn:microsoft.com/office/officeart/2008/layout/LinedList"/>
    <dgm:cxn modelId="{F1156013-4CE3-4924-8AD7-67C36AEFE454}" type="presParOf" srcId="{FE8E58F7-F734-411F-AB0B-8C2A45096E9C}" destId="{A613B9CB-51F2-447E-8394-0AC589C976AD}" srcOrd="0" destOrd="0" presId="urn:microsoft.com/office/officeart/2008/layout/LinedList"/>
    <dgm:cxn modelId="{9193A6D5-60AC-4BDF-85BD-7398E4F62BBA}" type="presParOf" srcId="{FE8E58F7-F734-411F-AB0B-8C2A45096E9C}" destId="{5E851E6F-1CC9-4CCB-8507-866D44CF6E5E}" srcOrd="1" destOrd="0" presId="urn:microsoft.com/office/officeart/2008/layout/LinedList"/>
    <dgm:cxn modelId="{B76563E3-AA11-4B1A-A30C-AD0C8A468CC7}" type="presParOf" srcId="{885FA714-A5E5-4C63-BB3D-2F86BB6D571B}" destId="{9D78B5A7-EEA9-4A09-96D6-8FE2071E27A1}" srcOrd="2" destOrd="0" presId="urn:microsoft.com/office/officeart/2008/layout/LinedList"/>
    <dgm:cxn modelId="{F1A0FA33-156F-4D5D-93B1-13BFF2810400}" type="presParOf" srcId="{885FA714-A5E5-4C63-BB3D-2F86BB6D571B}" destId="{695DDFEB-E091-4A1D-8B8E-4D99A8E4B8CA}" srcOrd="3" destOrd="0" presId="urn:microsoft.com/office/officeart/2008/layout/LinedList"/>
    <dgm:cxn modelId="{252E411E-582D-4AD4-A14F-2BC9B912FCCC}" type="presParOf" srcId="{695DDFEB-E091-4A1D-8B8E-4D99A8E4B8CA}" destId="{D0CD8AEC-1015-42D4-A773-8AE1A35AF9F1}" srcOrd="0" destOrd="0" presId="urn:microsoft.com/office/officeart/2008/layout/LinedList"/>
    <dgm:cxn modelId="{C0BF7614-C215-48E2-94A4-D6B4F57F095C}" type="presParOf" srcId="{695DDFEB-E091-4A1D-8B8E-4D99A8E4B8CA}" destId="{C0C4EFCB-E52E-424F-8F19-3701FB14EE44}" srcOrd="1" destOrd="0" presId="urn:microsoft.com/office/officeart/2008/layout/LinedList"/>
    <dgm:cxn modelId="{D40AF1DF-BEE4-4D41-BB0A-906718C957FD}" type="presParOf" srcId="{885FA714-A5E5-4C63-BB3D-2F86BB6D571B}" destId="{8B4FE52E-23E5-459F-9072-C7E596A778BD}" srcOrd="4" destOrd="0" presId="urn:microsoft.com/office/officeart/2008/layout/LinedList"/>
    <dgm:cxn modelId="{2792E35A-AA45-45AF-A2BC-DA7B28667EF3}" type="presParOf" srcId="{885FA714-A5E5-4C63-BB3D-2F86BB6D571B}" destId="{587096A5-B87E-4D2C-A449-4A52732BACCB}" srcOrd="5" destOrd="0" presId="urn:microsoft.com/office/officeart/2008/layout/LinedList"/>
    <dgm:cxn modelId="{057FE963-7E6C-42A8-BB20-EF2A4CA21B36}" type="presParOf" srcId="{587096A5-B87E-4D2C-A449-4A52732BACCB}" destId="{8C14EBFE-D689-4472-BB45-002F74EFD5B6}" srcOrd="0" destOrd="0" presId="urn:microsoft.com/office/officeart/2008/layout/LinedList"/>
    <dgm:cxn modelId="{888AA24C-9912-4850-B418-CDED13B2C939}" type="presParOf" srcId="{587096A5-B87E-4D2C-A449-4A52732BACCB}" destId="{AE18D18E-DD01-4BBA-9888-76A4D8C7D19B}" srcOrd="1" destOrd="0" presId="urn:microsoft.com/office/officeart/2008/layout/LinedList"/>
    <dgm:cxn modelId="{50DE38A9-3CE8-40E7-90FF-1F87CB4DBA18}" type="presParOf" srcId="{885FA714-A5E5-4C63-BB3D-2F86BB6D571B}" destId="{1936751A-75C7-4C01-9D45-F40E420F0C08}" srcOrd="6" destOrd="0" presId="urn:microsoft.com/office/officeart/2008/layout/LinedList"/>
    <dgm:cxn modelId="{FFB1DC6F-7400-4AEE-A257-8B339A5BB774}" type="presParOf" srcId="{885FA714-A5E5-4C63-BB3D-2F86BB6D571B}" destId="{3ABE3925-3F3C-4849-8FD2-5CA34BA74BE2}" srcOrd="7" destOrd="0" presId="urn:microsoft.com/office/officeart/2008/layout/LinedList"/>
    <dgm:cxn modelId="{2E347EEE-88E1-4FEE-BB43-B95B57EF14F8}" type="presParOf" srcId="{3ABE3925-3F3C-4849-8FD2-5CA34BA74BE2}" destId="{0D949D26-A996-4346-B717-5B7DCC3826E4}" srcOrd="0" destOrd="0" presId="urn:microsoft.com/office/officeart/2008/layout/LinedList"/>
    <dgm:cxn modelId="{38DA4988-204E-40FD-8DC1-B0B3A91186DC}" type="presParOf" srcId="{3ABE3925-3F3C-4849-8FD2-5CA34BA74BE2}" destId="{F2F8A3F2-BBB8-43C6-8A78-972AC7BB2DF5}" srcOrd="1" destOrd="0" presId="urn:microsoft.com/office/officeart/2008/layout/LinedList"/>
    <dgm:cxn modelId="{C3BA3AD9-10E7-484C-ADFB-9D5E5D31DFE6}" type="presParOf" srcId="{885FA714-A5E5-4C63-BB3D-2F86BB6D571B}" destId="{8BB03E7F-DEE4-4528-B41C-1F4C58244236}" srcOrd="8" destOrd="0" presId="urn:microsoft.com/office/officeart/2008/layout/LinedList"/>
    <dgm:cxn modelId="{F93CDA8F-2550-4DD9-9B56-F6B28ABBB2F1}" type="presParOf" srcId="{885FA714-A5E5-4C63-BB3D-2F86BB6D571B}" destId="{59340176-C96F-4207-B2C5-20F1FC71AFCF}" srcOrd="9" destOrd="0" presId="urn:microsoft.com/office/officeart/2008/layout/LinedList"/>
    <dgm:cxn modelId="{26B6E4A7-AEDD-43F5-AC01-D92194FA9BD4}" type="presParOf" srcId="{59340176-C96F-4207-B2C5-20F1FC71AFCF}" destId="{0DFC1435-5139-4CB7-AF68-410707888E97}" srcOrd="0" destOrd="0" presId="urn:microsoft.com/office/officeart/2008/layout/LinedList"/>
    <dgm:cxn modelId="{910709CC-F3AF-4B91-A57E-E6F303CF8204}" type="presParOf" srcId="{59340176-C96F-4207-B2C5-20F1FC71AFCF}" destId="{BCA08FA3-F954-4023-9D2D-4046079599A2}" srcOrd="1" destOrd="0" presId="urn:microsoft.com/office/officeart/2008/layout/LinedList"/>
    <dgm:cxn modelId="{BD10A93C-78EB-4F3E-9BBE-607E909D29B3}" type="presParOf" srcId="{885FA714-A5E5-4C63-BB3D-2F86BB6D571B}" destId="{AD718796-77EF-4C35-A3CA-41D3084D3072}" srcOrd="10" destOrd="0" presId="urn:microsoft.com/office/officeart/2008/layout/LinedList"/>
    <dgm:cxn modelId="{12065F12-0572-43C8-B029-598F858B23C2}" type="presParOf" srcId="{885FA714-A5E5-4C63-BB3D-2F86BB6D571B}" destId="{C89E63F7-5281-4DA0-9FF1-E0A518E9D6DB}" srcOrd="11" destOrd="0" presId="urn:microsoft.com/office/officeart/2008/layout/LinedList"/>
    <dgm:cxn modelId="{61F50B1F-0CEF-41EF-B791-631AABE1B24A}" type="presParOf" srcId="{C89E63F7-5281-4DA0-9FF1-E0A518E9D6DB}" destId="{B7A56E40-D592-4754-A0A7-E6287893B027}" srcOrd="0" destOrd="0" presId="urn:microsoft.com/office/officeart/2008/layout/LinedList"/>
    <dgm:cxn modelId="{EB1D7BC6-E4A8-4B6E-A93D-60AB2FAD0056}" type="presParOf" srcId="{C89E63F7-5281-4DA0-9FF1-E0A518E9D6DB}" destId="{F7205DB5-FD6D-4517-B55D-AD6CCB5063F2}" srcOrd="1" destOrd="0" presId="urn:microsoft.com/office/officeart/2008/layout/LinedList"/>
    <dgm:cxn modelId="{34839811-29C5-4953-BDE1-7CC7BC9D61B5}" type="presParOf" srcId="{885FA714-A5E5-4C63-BB3D-2F86BB6D571B}" destId="{07C7E6CB-468C-4B33-B9EA-A8360236ED88}" srcOrd="12" destOrd="0" presId="urn:microsoft.com/office/officeart/2008/layout/LinedList"/>
    <dgm:cxn modelId="{F8B8B916-5B14-44ED-A8B2-4E9C58970D62}" type="presParOf" srcId="{885FA714-A5E5-4C63-BB3D-2F86BB6D571B}" destId="{222B1240-F614-43A9-B9B4-AD4FF9A8440D}" srcOrd="13" destOrd="0" presId="urn:microsoft.com/office/officeart/2008/layout/LinedList"/>
    <dgm:cxn modelId="{332ED4E0-E533-4747-A2D2-9EB5C08E8499}" type="presParOf" srcId="{222B1240-F614-43A9-B9B4-AD4FF9A8440D}" destId="{C1AF3187-5379-4289-9582-BCB10C2BAB3E}" srcOrd="0" destOrd="0" presId="urn:microsoft.com/office/officeart/2008/layout/LinedList"/>
    <dgm:cxn modelId="{AB435D4C-2948-4CC8-B724-908147310471}" type="presParOf" srcId="{222B1240-F614-43A9-B9B4-AD4FF9A8440D}" destId="{6DACF1B6-90B3-43E2-A343-44F963692FD3}" srcOrd="1" destOrd="0" presId="urn:microsoft.com/office/officeart/2008/layout/LinedList"/>
    <dgm:cxn modelId="{1F89A9A5-150C-468F-95FB-67E47B2E2CAF}" type="presParOf" srcId="{885FA714-A5E5-4C63-BB3D-2F86BB6D571B}" destId="{3073DC27-C5F3-4BB4-9530-3DF123B7BFC3}" srcOrd="14" destOrd="0" presId="urn:microsoft.com/office/officeart/2008/layout/LinedList"/>
    <dgm:cxn modelId="{9818FB65-FF21-46E8-AB8A-5A3B4CE6F5F3}" type="presParOf" srcId="{885FA714-A5E5-4C63-BB3D-2F86BB6D571B}" destId="{34932972-832F-4656-B01E-8E4254D52C21}" srcOrd="15" destOrd="0" presId="urn:microsoft.com/office/officeart/2008/layout/LinedList"/>
    <dgm:cxn modelId="{A103BD79-EF82-4499-B1AD-C8EDA89AD701}" type="presParOf" srcId="{34932972-832F-4656-B01E-8E4254D52C21}" destId="{1E8C3037-F8B9-481A-9425-66A4A2CAE162}" srcOrd="0" destOrd="0" presId="urn:microsoft.com/office/officeart/2008/layout/LinedList"/>
    <dgm:cxn modelId="{3894694E-2C7D-4C98-B794-DA9AEB0C3FC8}" type="presParOf" srcId="{34932972-832F-4656-B01E-8E4254D52C21}" destId="{01396C05-668E-4FC4-8D4F-983831DB397D}" srcOrd="1" destOrd="0" presId="urn:microsoft.com/office/officeart/2008/layout/LinedList"/>
    <dgm:cxn modelId="{BE898CA2-A568-4C7F-BFE1-A2F2AF10587B}" type="presParOf" srcId="{885FA714-A5E5-4C63-BB3D-2F86BB6D571B}" destId="{8BD0B77E-4198-4B48-B499-3D4B69893119}" srcOrd="16" destOrd="0" presId="urn:microsoft.com/office/officeart/2008/layout/LinedList"/>
    <dgm:cxn modelId="{542A7822-371D-4E32-AC0B-2D63397E2D36}" type="presParOf" srcId="{885FA714-A5E5-4C63-BB3D-2F86BB6D571B}" destId="{0C895EA5-B439-4FE5-9250-7D9C43B6BA43}" srcOrd="17" destOrd="0" presId="urn:microsoft.com/office/officeart/2008/layout/LinedList"/>
    <dgm:cxn modelId="{DD036D7F-486F-4171-B395-11A9462638B6}" type="presParOf" srcId="{0C895EA5-B439-4FE5-9250-7D9C43B6BA43}" destId="{C70B4BD4-4208-404F-9394-5D42515546B1}" srcOrd="0" destOrd="0" presId="urn:microsoft.com/office/officeart/2008/layout/LinedList"/>
    <dgm:cxn modelId="{47096440-1675-4736-AC0B-B1CBC9B5F143}" type="presParOf" srcId="{0C895EA5-B439-4FE5-9250-7D9C43B6BA43}" destId="{B8F30B52-A6E6-443A-89CE-2E2B8B21695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4779C5-4F2C-46B2-A4D3-F3A701DC0F8A}" type="doc">
      <dgm:prSet loTypeId="urn:microsoft.com/office/officeart/2008/layout/Lin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3A92E5DE-BF61-4EE4-942A-1FEDEF30CEF9}">
      <dgm:prSet phldrT="[Текст]" custT="1"/>
      <dgm:spPr/>
      <dgm:t>
        <a:bodyPr/>
        <a:lstStyle/>
        <a:p>
          <a:pPr algn="just"/>
          <a:r>
            <a: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Оценка профессионального риска </a:t>
          </a:r>
          <a:r>
            <a:rPr lang="ru-RU" sz="1100" dirty="0">
              <a:latin typeface="Arial Narrow" panose="020B0606020202030204" pitchFamily="34" charset="0"/>
              <a:cs typeface="Arial" panose="020B0604020202020204" pitchFamily="34" charset="0"/>
            </a:rPr>
            <a:t>– определение степени профессионального риска на основе анализа информации об идентификации рисков и статистических данных о заболеваемости и производственном травматизме в организации, обеспеченности средствами коллективной и индивидуальной защиты</a:t>
          </a:r>
          <a:r>
            <a:rPr lang="ru-RU" altLang="ru-RU" sz="1100" dirty="0">
              <a:latin typeface="Arial Narrow" panose="020B0606020202030204" pitchFamily="34" charset="0"/>
              <a:cs typeface="Arial" panose="020B0604020202020204" pitchFamily="34" charset="0"/>
            </a:rPr>
            <a:t>. </a:t>
          </a:r>
          <a:endParaRPr lang="ru-RU" sz="1100" dirty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E7991BAF-F2B1-4F0F-9A92-F53C6E778B1D}" type="parTrans" cxnId="{3F87117B-3771-4479-B911-BF791C77AE3C}">
      <dgm:prSet/>
      <dgm:spPr/>
      <dgm:t>
        <a:bodyPr/>
        <a:lstStyle/>
        <a:p>
          <a:endParaRPr lang="ru-RU" sz="110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5D69C9E5-A3D4-418A-A901-369B0696190B}" type="sibTrans" cxnId="{3F87117B-3771-4479-B911-BF791C77AE3C}">
      <dgm:prSet/>
      <dgm:spPr/>
      <dgm:t>
        <a:bodyPr/>
        <a:lstStyle/>
        <a:p>
          <a:endParaRPr lang="ru-RU" sz="110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65C819A0-F4F7-4383-BD83-48C914F02C18}">
      <dgm:prSet phldrT="[Текст]" custT="1"/>
      <dgm:spPr/>
      <dgm:t>
        <a:bodyPr/>
        <a:lstStyle/>
        <a:p>
          <a:r>
            <a:rPr lang="ru-RU" sz="1100" b="0" dirty="0">
              <a:latin typeface="Arial Narrow" panose="020B0606020202030204" pitchFamily="34" charset="0"/>
              <a:cs typeface="Arial" panose="020B0604020202020204" pitchFamily="34" charset="0"/>
            </a:rPr>
            <a:t>1) о</a:t>
          </a:r>
          <a:r>
            <a:rPr lang="ru-RU" sz="1100" b="0" dirty="0">
              <a:latin typeface="Arial Narrow" panose="020B0606020202030204" pitchFamily="34" charset="0"/>
            </a:rPr>
            <a:t>ценка вредности условий труда (воздействия вредных производственных факторов </a:t>
          </a:r>
          <a:r>
            <a:rPr lang="ru-RU" sz="1100" b="0" i="0" dirty="0">
              <a:latin typeface="Arial Narrow" panose="020B0606020202030204" pitchFamily="34" charset="0"/>
            </a:rPr>
            <a:t>физического, химического, биологического и психофизиологического воздействия на организм работника</a:t>
          </a:r>
          <a:r>
            <a:rPr lang="ru-RU" sz="1100" b="0" dirty="0">
              <a:latin typeface="Arial Narrow" panose="020B0606020202030204" pitchFamily="34" charset="0"/>
            </a:rPr>
            <a:t>) проводится на основе лабораторных и инструментальных измерений параметров</a:t>
          </a:r>
          <a:r>
            <a:rPr lang="ru-RU" sz="1100" b="0" dirty="0">
              <a:latin typeface="Arial Narrow" panose="020B0606020202030204" pitchFamily="34" charset="0"/>
              <a:cs typeface="Arial" panose="020B0604020202020204" pitchFamily="34" charset="0"/>
            </a:rPr>
            <a:t>.  </a:t>
          </a:r>
          <a:r>
            <a:rPr lang="ru-RU" sz="1100" b="0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rPr>
            <a:t>На рабочих местах в подземных угольных шахтах лабораторные и инструментальные измерения не проводятся.</a:t>
          </a:r>
        </a:p>
      </dgm:t>
    </dgm:pt>
    <dgm:pt modelId="{1C639A16-E652-45F0-98AF-6F2D88407AB1}" type="parTrans" cxnId="{20049BB2-E86B-419D-9C90-DCAEAFFD6A3F}">
      <dgm:prSet/>
      <dgm:spPr/>
      <dgm:t>
        <a:bodyPr/>
        <a:lstStyle/>
        <a:p>
          <a:endParaRPr lang="ru-RU" sz="110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521D3062-A393-4C75-AD4C-6B604D96208B}" type="sibTrans" cxnId="{20049BB2-E86B-419D-9C90-DCAEAFFD6A3F}">
      <dgm:prSet/>
      <dgm:spPr/>
      <dgm:t>
        <a:bodyPr/>
        <a:lstStyle/>
        <a:p>
          <a:endParaRPr lang="ru-RU" sz="110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7FF26EE7-A8DC-4D9B-85BD-C4DB5DA5D043}">
      <dgm:prSet phldrT="[Текст]" custT="1"/>
      <dgm:spPr/>
      <dgm:t>
        <a:bodyPr/>
        <a:lstStyle/>
        <a:p>
          <a:r>
            <a:rPr lang="ru-RU" sz="1100" b="0" dirty="0">
              <a:latin typeface="Arial Narrow" panose="020B0606020202030204" pitchFamily="34" charset="0"/>
              <a:cs typeface="Arial" panose="020B0604020202020204" pitchFamily="34" charset="0"/>
            </a:rPr>
            <a:t>2) о</a:t>
          </a:r>
          <a:r>
            <a:rPr lang="ru-RU" sz="1100" b="0" i="0" dirty="0">
              <a:latin typeface="Arial Narrow" panose="020B0606020202030204" pitchFamily="34" charset="0"/>
            </a:rPr>
            <a:t>ценка </a:t>
          </a:r>
          <a:r>
            <a:rPr lang="ru-RU" sz="1100" b="0" i="0" dirty="0" err="1">
              <a:latin typeface="Arial Narrow" panose="020B0606020202030204" pitchFamily="34" charset="0"/>
            </a:rPr>
            <a:t>травмоопасности</a:t>
          </a:r>
          <a:r>
            <a:rPr lang="ru-RU" sz="1100" b="0" i="0" dirty="0">
              <a:latin typeface="Arial Narrow" panose="020B0606020202030204" pitchFamily="34" charset="0"/>
            </a:rPr>
            <a:t> условий труда проводится по опасным производственным факторам (механического воздействия)</a:t>
          </a:r>
          <a:r>
            <a:rPr lang="ru-RU" sz="1100" b="0" dirty="0">
              <a:latin typeface="Arial Narrow" panose="020B0606020202030204" pitchFamily="34" charset="0"/>
              <a:cs typeface="Arial" panose="020B0604020202020204" pitchFamily="34" charset="0"/>
            </a:rPr>
            <a:t>. </a:t>
          </a:r>
          <a:endParaRPr lang="ru-RU" sz="1100" dirty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D8E343EC-0368-4D0A-88A6-94FAB1D6BAA5}" type="parTrans" cxnId="{D8ED44AD-6F13-4EE7-880F-3EF0935FDFA0}">
      <dgm:prSet/>
      <dgm:spPr/>
      <dgm:t>
        <a:bodyPr/>
        <a:lstStyle/>
        <a:p>
          <a:endParaRPr lang="ru-RU" sz="110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B6A01BF8-7319-4C6D-A888-52C0E94E11E2}" type="sibTrans" cxnId="{D8ED44AD-6F13-4EE7-880F-3EF0935FDFA0}">
      <dgm:prSet/>
      <dgm:spPr/>
      <dgm:t>
        <a:bodyPr/>
        <a:lstStyle/>
        <a:p>
          <a:endParaRPr lang="ru-RU" sz="110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B9A34A22-E7AF-4B45-85B9-416485C2C407}">
      <dgm:prSet phldrT="[Текст]" custT="1"/>
      <dgm:spPr/>
      <dgm:t>
        <a:bodyPr/>
        <a:lstStyle/>
        <a:p>
          <a:r>
            <a:rPr lang="ru-RU" sz="1100" b="0" dirty="0">
              <a:latin typeface="Arial Narrow" panose="020B0606020202030204" pitchFamily="34" charset="0"/>
              <a:cs typeface="Arial" panose="020B0604020202020204" pitchFamily="34" charset="0"/>
            </a:rPr>
            <a:t>3) о</a:t>
          </a:r>
          <a:r>
            <a:rPr lang="ru-RU" sz="1100" b="0" i="0" dirty="0">
              <a:latin typeface="Arial Narrow" panose="020B0606020202030204" pitchFamily="34" charset="0"/>
            </a:rPr>
            <a:t>ценка безопасности производственного оборудования</a:t>
          </a:r>
          <a:r>
            <a:rPr lang="ru-RU" sz="1100" b="0" dirty="0">
              <a:latin typeface="Arial Narrow" panose="020B0606020202030204" pitchFamily="34" charset="0"/>
              <a:cs typeface="Arial" panose="020B0604020202020204" pitchFamily="34" charset="0"/>
            </a:rPr>
            <a:t>. </a:t>
          </a:r>
          <a:endParaRPr lang="ru-RU" sz="1100" dirty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DADB37D7-2F8D-4B20-B67A-806C1E8815EF}" type="parTrans" cxnId="{4B8208B9-6CCB-43FD-86B2-0D59AF5F186C}">
      <dgm:prSet/>
      <dgm:spPr/>
      <dgm:t>
        <a:bodyPr/>
        <a:lstStyle/>
        <a:p>
          <a:endParaRPr lang="ru-RU" sz="110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2F486697-8162-4087-A0A1-765C3FEC4E0E}" type="sibTrans" cxnId="{4B8208B9-6CCB-43FD-86B2-0D59AF5F186C}">
      <dgm:prSet/>
      <dgm:spPr/>
      <dgm:t>
        <a:bodyPr/>
        <a:lstStyle/>
        <a:p>
          <a:endParaRPr lang="ru-RU" sz="110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6B389F65-328C-4690-BE9E-1D81856E0754}">
      <dgm:prSet phldrT="[Текст]" custT="1"/>
      <dgm:spPr/>
      <dgm:t>
        <a:bodyPr/>
        <a:lstStyle/>
        <a:p>
          <a:r>
            <a:rPr lang="ru-RU" sz="1100" b="0" dirty="0">
              <a:latin typeface="Arial Narrow" panose="020B0606020202030204" pitchFamily="34" charset="0"/>
              <a:cs typeface="Arial" panose="020B0604020202020204" pitchFamily="34" charset="0"/>
            </a:rPr>
            <a:t>4) о</a:t>
          </a:r>
          <a:r>
            <a:rPr lang="ru-RU" sz="1100" b="0" i="0" dirty="0">
              <a:latin typeface="Arial Narrow" panose="020B0606020202030204" pitchFamily="34" charset="0"/>
            </a:rPr>
            <a:t>ценка обеспеченности средствами индивидуальной защиты.</a:t>
          </a:r>
          <a:endParaRPr lang="ru-RU" sz="1100" dirty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519FDEAE-1CD2-40C5-A37F-1D7A68E4AD52}" type="parTrans" cxnId="{9FD77E9B-00AE-4339-AD7B-AD4EA84CC757}">
      <dgm:prSet/>
      <dgm:spPr/>
      <dgm:t>
        <a:bodyPr/>
        <a:lstStyle/>
        <a:p>
          <a:endParaRPr lang="ru-RU" sz="110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16A38E22-B695-47A3-B1AF-9763410D7C03}" type="sibTrans" cxnId="{9FD77E9B-00AE-4339-AD7B-AD4EA84CC757}">
      <dgm:prSet/>
      <dgm:spPr/>
      <dgm:t>
        <a:bodyPr/>
        <a:lstStyle/>
        <a:p>
          <a:endParaRPr lang="ru-RU" sz="110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0FCE1241-5CF9-423A-89BB-45FC3D7DB005}">
      <dgm:prSet phldrT="[Текст]" custT="1"/>
      <dgm:spPr/>
      <dgm:t>
        <a:bodyPr/>
        <a:lstStyle/>
        <a:p>
          <a:endParaRPr lang="ru-RU" sz="500" dirty="0">
            <a:latin typeface="Arial Narrow" panose="020B0606020202030204" pitchFamily="34" charset="0"/>
            <a:cs typeface="Arial" panose="020B0604020202020204" pitchFamily="34" charset="0"/>
          </a:endParaRPr>
        </a:p>
        <a:p>
          <a:r>
            <a:rPr lang="ru-RU" sz="1100" dirty="0">
              <a:latin typeface="Arial Narrow" panose="020B0606020202030204" pitchFamily="34" charset="0"/>
              <a:cs typeface="Arial" panose="020B0604020202020204" pitchFamily="34" charset="0"/>
            </a:rPr>
            <a:t>Правила управления профессиональными рисками, утв. Приказом МТСЗН РК от 11.09.20 № 363.</a:t>
          </a:r>
        </a:p>
      </dgm:t>
    </dgm:pt>
    <dgm:pt modelId="{A63205DF-C17E-45CD-B6E5-3BAF67C0AA80}" type="parTrans" cxnId="{7EC5410E-CA97-4D38-AEDA-A1F13812CED5}">
      <dgm:prSet/>
      <dgm:spPr/>
      <dgm:t>
        <a:bodyPr/>
        <a:lstStyle/>
        <a:p>
          <a:endParaRPr lang="ru-RU" sz="110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F8893D3E-4DCD-497B-B89E-EC5A5FC94DBB}" type="sibTrans" cxnId="{7EC5410E-CA97-4D38-AEDA-A1F13812CED5}">
      <dgm:prSet/>
      <dgm:spPr/>
      <dgm:t>
        <a:bodyPr/>
        <a:lstStyle/>
        <a:p>
          <a:endParaRPr lang="ru-RU" sz="110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8E1FF9D2-AC7A-4947-A943-3A90EE36F208}">
      <dgm:prSet phldrT="[Текст]" custT="1"/>
      <dgm:spPr/>
      <dgm:t>
        <a:bodyPr/>
        <a:lstStyle/>
        <a:p>
          <a:endParaRPr lang="ru-RU" altLang="ru-RU" sz="1100" dirty="0">
            <a:latin typeface="Arial Narrow" panose="020B0606020202030204" pitchFamily="34" charset="0"/>
            <a:cs typeface="Arial" panose="020B0604020202020204" pitchFamily="34" charset="0"/>
          </a:endParaRPr>
        </a:p>
        <a:p>
          <a:endParaRPr lang="ru-RU" altLang="ru-RU" sz="1100" dirty="0">
            <a:latin typeface="Arial Narrow" panose="020B0606020202030204" pitchFamily="34" charset="0"/>
            <a:cs typeface="Arial" panose="020B0604020202020204" pitchFamily="34" charset="0"/>
          </a:endParaRPr>
        </a:p>
        <a:p>
          <a:r>
            <a:rPr lang="ru-RU" altLang="ru-RU" sz="11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rPr>
            <a:t>Включает  5 этапов</a:t>
          </a:r>
          <a:r>
            <a:rPr lang="ru-RU" altLang="ru-RU" sz="1100" dirty="0">
              <a:latin typeface="Arial Narrow" panose="020B0606020202030204" pitchFamily="34" charset="0"/>
              <a:cs typeface="Arial" panose="020B0604020202020204" pitchFamily="34" charset="0"/>
            </a:rPr>
            <a:t>:</a:t>
          </a:r>
          <a:endParaRPr lang="ru-RU" sz="1100" dirty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69B8FC58-9C52-4978-9EE9-431DD0D50A29}" type="parTrans" cxnId="{9ADF3D88-9E59-4A52-9202-52B894CD6E83}">
      <dgm:prSet/>
      <dgm:spPr/>
      <dgm:t>
        <a:bodyPr/>
        <a:lstStyle/>
        <a:p>
          <a:endParaRPr lang="ru-RU" sz="110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73815EA6-BE85-4274-81F3-B6B600749A6D}" type="sibTrans" cxnId="{9ADF3D88-9E59-4A52-9202-52B894CD6E83}">
      <dgm:prSet/>
      <dgm:spPr/>
      <dgm:t>
        <a:bodyPr/>
        <a:lstStyle/>
        <a:p>
          <a:endParaRPr lang="ru-RU" sz="110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61B409AA-70E5-4371-BD68-3CADA377D62B}">
      <dgm:prSet phldrT="[Текст]" custT="1"/>
      <dgm:spPr/>
      <dgm:t>
        <a:bodyPr/>
        <a:lstStyle/>
        <a:p>
          <a:r>
            <a:rPr lang="ru-RU" sz="1100" dirty="0">
              <a:latin typeface="Arial Narrow" panose="020B0606020202030204" pitchFamily="34" charset="0"/>
              <a:cs typeface="Arial" panose="020B0604020202020204" pitchFamily="34" charset="0"/>
            </a:rPr>
            <a:t>Проводится в соответствии с законодательством РК, периодически, не реже чем один раз в 5 лет.</a:t>
          </a:r>
        </a:p>
      </dgm:t>
    </dgm:pt>
    <dgm:pt modelId="{A4D1AABC-7EE0-42F6-98AD-9D6682AE2ED3}" type="parTrans" cxnId="{7930CC8E-7843-4C2A-B92C-5C84B9D3D089}">
      <dgm:prSet/>
      <dgm:spPr/>
      <dgm:t>
        <a:bodyPr/>
        <a:lstStyle/>
        <a:p>
          <a:endParaRPr lang="ru-RU" sz="110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27E50F63-D578-4423-A430-147F3D1065F4}" type="sibTrans" cxnId="{7930CC8E-7843-4C2A-B92C-5C84B9D3D089}">
      <dgm:prSet/>
      <dgm:spPr/>
      <dgm:t>
        <a:bodyPr/>
        <a:lstStyle/>
        <a:p>
          <a:endParaRPr lang="ru-RU" sz="110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4DD5FBBE-7E31-4A3E-8344-33779288D2A8}">
      <dgm:prSet phldrT="[Текст]" custT="1"/>
      <dgm:spPr/>
      <dgm:t>
        <a:bodyPr/>
        <a:lstStyle/>
        <a:p>
          <a:r>
            <a:rPr lang="ru-RU" sz="1100" b="0" i="0" dirty="0">
              <a:latin typeface="Arial Narrow" panose="020B0606020202030204" pitchFamily="34" charset="0"/>
            </a:rPr>
            <a:t>5) оценка заболеваемости проводится на основании исходных данных по листам временной нетрудоспособности. </a:t>
          </a:r>
          <a:endParaRPr lang="ru-RU" sz="1100" dirty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C80BEB8C-C136-4D01-A094-10008415FA1F}" type="parTrans" cxnId="{E6CF0270-E94B-4CBA-9256-ECA6DB9C1939}">
      <dgm:prSet/>
      <dgm:spPr/>
      <dgm:t>
        <a:bodyPr/>
        <a:lstStyle/>
        <a:p>
          <a:endParaRPr lang="ru-RU" sz="1100">
            <a:latin typeface="Arial Narrow" panose="020B0606020202030204" pitchFamily="34" charset="0"/>
          </a:endParaRPr>
        </a:p>
      </dgm:t>
    </dgm:pt>
    <dgm:pt modelId="{06E2EE81-B746-466E-9232-C7501EBF1643}" type="sibTrans" cxnId="{E6CF0270-E94B-4CBA-9256-ECA6DB9C1939}">
      <dgm:prSet/>
      <dgm:spPr/>
      <dgm:t>
        <a:bodyPr/>
        <a:lstStyle/>
        <a:p>
          <a:endParaRPr lang="ru-RU" sz="1100">
            <a:latin typeface="Arial Narrow" panose="020B0606020202030204" pitchFamily="34" charset="0"/>
          </a:endParaRPr>
        </a:p>
      </dgm:t>
    </dgm:pt>
    <dgm:pt modelId="{885FA714-A5E5-4C63-BB3D-2F86BB6D571B}" type="pres">
      <dgm:prSet presAssocID="{744779C5-4F2C-46B2-A4D3-F3A701DC0F8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E408A3E-07C8-42E1-911E-23A31637A0CB}" type="pres">
      <dgm:prSet presAssocID="{3A92E5DE-BF61-4EE4-942A-1FEDEF30CEF9}" presName="thickLine" presStyleLbl="alignNode1" presStyleIdx="0" presStyleCnt="9"/>
      <dgm:spPr/>
    </dgm:pt>
    <dgm:pt modelId="{FE8E58F7-F734-411F-AB0B-8C2A45096E9C}" type="pres">
      <dgm:prSet presAssocID="{3A92E5DE-BF61-4EE4-942A-1FEDEF30CEF9}" presName="horz1" presStyleCnt="0"/>
      <dgm:spPr/>
    </dgm:pt>
    <dgm:pt modelId="{A613B9CB-51F2-447E-8394-0AC589C976AD}" type="pres">
      <dgm:prSet presAssocID="{3A92E5DE-BF61-4EE4-942A-1FEDEF30CEF9}" presName="tx1" presStyleLbl="revTx" presStyleIdx="0" presStyleCnt="9" custScaleY="119964"/>
      <dgm:spPr/>
      <dgm:t>
        <a:bodyPr/>
        <a:lstStyle/>
        <a:p>
          <a:endParaRPr lang="ru-RU"/>
        </a:p>
      </dgm:t>
    </dgm:pt>
    <dgm:pt modelId="{5E851E6F-1CC9-4CCB-8507-866D44CF6E5E}" type="pres">
      <dgm:prSet presAssocID="{3A92E5DE-BF61-4EE4-942A-1FEDEF30CEF9}" presName="vert1" presStyleCnt="0"/>
      <dgm:spPr/>
    </dgm:pt>
    <dgm:pt modelId="{9D78B5A7-EEA9-4A09-96D6-8FE2071E27A1}" type="pres">
      <dgm:prSet presAssocID="{0FCE1241-5CF9-423A-89BB-45FC3D7DB005}" presName="thickLine" presStyleLbl="alignNode1" presStyleIdx="1" presStyleCnt="9"/>
      <dgm:spPr/>
    </dgm:pt>
    <dgm:pt modelId="{695DDFEB-E091-4A1D-8B8E-4D99A8E4B8CA}" type="pres">
      <dgm:prSet presAssocID="{0FCE1241-5CF9-423A-89BB-45FC3D7DB005}" presName="horz1" presStyleCnt="0"/>
      <dgm:spPr/>
    </dgm:pt>
    <dgm:pt modelId="{D0CD8AEC-1015-42D4-A773-8AE1A35AF9F1}" type="pres">
      <dgm:prSet presAssocID="{0FCE1241-5CF9-423A-89BB-45FC3D7DB005}" presName="tx1" presStyleLbl="revTx" presStyleIdx="1" presStyleCnt="9" custScaleY="75131" custLinFactNeighborX="0" custLinFactNeighborY="8526"/>
      <dgm:spPr/>
      <dgm:t>
        <a:bodyPr/>
        <a:lstStyle/>
        <a:p>
          <a:endParaRPr lang="ru-RU"/>
        </a:p>
      </dgm:t>
    </dgm:pt>
    <dgm:pt modelId="{C0C4EFCB-E52E-424F-8F19-3701FB14EE44}" type="pres">
      <dgm:prSet presAssocID="{0FCE1241-5CF9-423A-89BB-45FC3D7DB005}" presName="vert1" presStyleCnt="0"/>
      <dgm:spPr/>
    </dgm:pt>
    <dgm:pt modelId="{42F75B2B-7BA9-4A57-B6ED-90104DA3666F}" type="pres">
      <dgm:prSet presAssocID="{61B409AA-70E5-4371-BD68-3CADA377D62B}" presName="thickLine" presStyleLbl="alignNode1" presStyleIdx="2" presStyleCnt="9" custLinFactNeighborX="0" custLinFactNeighborY="18794"/>
      <dgm:spPr/>
    </dgm:pt>
    <dgm:pt modelId="{B541D46D-F128-452B-8E5A-7FED37D7C87C}" type="pres">
      <dgm:prSet presAssocID="{61B409AA-70E5-4371-BD68-3CADA377D62B}" presName="horz1" presStyleCnt="0"/>
      <dgm:spPr/>
    </dgm:pt>
    <dgm:pt modelId="{98F06152-6AE3-4072-A78B-4A6B3445E7D1}" type="pres">
      <dgm:prSet presAssocID="{61B409AA-70E5-4371-BD68-3CADA377D62B}" presName="tx1" presStyleLbl="revTx" presStyleIdx="2" presStyleCnt="9" custScaleY="99481" custLinFactNeighborX="0" custLinFactNeighborY="17244"/>
      <dgm:spPr/>
      <dgm:t>
        <a:bodyPr/>
        <a:lstStyle/>
        <a:p>
          <a:endParaRPr lang="ru-RU"/>
        </a:p>
      </dgm:t>
    </dgm:pt>
    <dgm:pt modelId="{2FA29D4C-FDA7-49E9-836C-DE06A2CB67EC}" type="pres">
      <dgm:prSet presAssocID="{61B409AA-70E5-4371-BD68-3CADA377D62B}" presName="vert1" presStyleCnt="0"/>
      <dgm:spPr/>
    </dgm:pt>
    <dgm:pt modelId="{1936751A-75C7-4C01-9D45-F40E420F0C08}" type="pres">
      <dgm:prSet presAssocID="{8E1FF9D2-AC7A-4947-A943-3A90EE36F208}" presName="thickLine" presStyleLbl="alignNode1" presStyleIdx="3" presStyleCnt="9"/>
      <dgm:spPr/>
    </dgm:pt>
    <dgm:pt modelId="{3ABE3925-3F3C-4849-8FD2-5CA34BA74BE2}" type="pres">
      <dgm:prSet presAssocID="{8E1FF9D2-AC7A-4947-A943-3A90EE36F208}" presName="horz1" presStyleCnt="0"/>
      <dgm:spPr/>
    </dgm:pt>
    <dgm:pt modelId="{0D949D26-A996-4346-B717-5B7DCC3826E4}" type="pres">
      <dgm:prSet presAssocID="{8E1FF9D2-AC7A-4947-A943-3A90EE36F208}" presName="tx1" presStyleLbl="revTx" presStyleIdx="3" presStyleCnt="9"/>
      <dgm:spPr/>
      <dgm:t>
        <a:bodyPr/>
        <a:lstStyle/>
        <a:p>
          <a:endParaRPr lang="ru-RU"/>
        </a:p>
      </dgm:t>
    </dgm:pt>
    <dgm:pt modelId="{F2F8A3F2-BBB8-43C6-8A78-972AC7BB2DF5}" type="pres">
      <dgm:prSet presAssocID="{8E1FF9D2-AC7A-4947-A943-3A90EE36F208}" presName="vert1" presStyleCnt="0"/>
      <dgm:spPr/>
    </dgm:pt>
    <dgm:pt modelId="{8BB03E7F-DEE4-4528-B41C-1F4C58244236}" type="pres">
      <dgm:prSet presAssocID="{65C819A0-F4F7-4383-BD83-48C914F02C18}" presName="thickLine" presStyleLbl="alignNode1" presStyleIdx="4" presStyleCnt="9"/>
      <dgm:spPr/>
    </dgm:pt>
    <dgm:pt modelId="{59340176-C96F-4207-B2C5-20F1FC71AFCF}" type="pres">
      <dgm:prSet presAssocID="{65C819A0-F4F7-4383-BD83-48C914F02C18}" presName="horz1" presStyleCnt="0"/>
      <dgm:spPr/>
    </dgm:pt>
    <dgm:pt modelId="{0DFC1435-5139-4CB7-AF68-410707888E97}" type="pres">
      <dgm:prSet presAssocID="{65C819A0-F4F7-4383-BD83-48C914F02C18}" presName="tx1" presStyleLbl="revTx" presStyleIdx="4" presStyleCnt="9" custScaleY="118224"/>
      <dgm:spPr/>
      <dgm:t>
        <a:bodyPr/>
        <a:lstStyle/>
        <a:p>
          <a:endParaRPr lang="ru-RU"/>
        </a:p>
      </dgm:t>
    </dgm:pt>
    <dgm:pt modelId="{BCA08FA3-F954-4023-9D2D-4046079599A2}" type="pres">
      <dgm:prSet presAssocID="{65C819A0-F4F7-4383-BD83-48C914F02C18}" presName="vert1" presStyleCnt="0"/>
      <dgm:spPr/>
    </dgm:pt>
    <dgm:pt modelId="{AD718796-77EF-4C35-A3CA-41D3084D3072}" type="pres">
      <dgm:prSet presAssocID="{7FF26EE7-A8DC-4D9B-85BD-C4DB5DA5D043}" presName="thickLine" presStyleLbl="alignNode1" presStyleIdx="5" presStyleCnt="9"/>
      <dgm:spPr/>
    </dgm:pt>
    <dgm:pt modelId="{C89E63F7-5281-4DA0-9FF1-E0A518E9D6DB}" type="pres">
      <dgm:prSet presAssocID="{7FF26EE7-A8DC-4D9B-85BD-C4DB5DA5D043}" presName="horz1" presStyleCnt="0"/>
      <dgm:spPr/>
    </dgm:pt>
    <dgm:pt modelId="{B7A56E40-D592-4754-A0A7-E6287893B027}" type="pres">
      <dgm:prSet presAssocID="{7FF26EE7-A8DC-4D9B-85BD-C4DB5DA5D043}" presName="tx1" presStyleLbl="revTx" presStyleIdx="5" presStyleCnt="9" custScaleY="82669"/>
      <dgm:spPr/>
      <dgm:t>
        <a:bodyPr/>
        <a:lstStyle/>
        <a:p>
          <a:endParaRPr lang="ru-RU"/>
        </a:p>
      </dgm:t>
    </dgm:pt>
    <dgm:pt modelId="{F7205DB5-FD6D-4517-B55D-AD6CCB5063F2}" type="pres">
      <dgm:prSet presAssocID="{7FF26EE7-A8DC-4D9B-85BD-C4DB5DA5D043}" presName="vert1" presStyleCnt="0"/>
      <dgm:spPr/>
    </dgm:pt>
    <dgm:pt modelId="{07C7E6CB-468C-4B33-B9EA-A8360236ED88}" type="pres">
      <dgm:prSet presAssocID="{B9A34A22-E7AF-4B45-85B9-416485C2C407}" presName="thickLine" presStyleLbl="alignNode1" presStyleIdx="6" presStyleCnt="9"/>
      <dgm:spPr/>
    </dgm:pt>
    <dgm:pt modelId="{222B1240-F614-43A9-B9B4-AD4FF9A8440D}" type="pres">
      <dgm:prSet presAssocID="{B9A34A22-E7AF-4B45-85B9-416485C2C407}" presName="horz1" presStyleCnt="0"/>
      <dgm:spPr/>
    </dgm:pt>
    <dgm:pt modelId="{C1AF3187-5379-4289-9582-BCB10C2BAB3E}" type="pres">
      <dgm:prSet presAssocID="{B9A34A22-E7AF-4B45-85B9-416485C2C407}" presName="tx1" presStyleLbl="revTx" presStyleIdx="6" presStyleCnt="9"/>
      <dgm:spPr/>
      <dgm:t>
        <a:bodyPr/>
        <a:lstStyle/>
        <a:p>
          <a:endParaRPr lang="ru-RU"/>
        </a:p>
      </dgm:t>
    </dgm:pt>
    <dgm:pt modelId="{6DACF1B6-90B3-43E2-A343-44F963692FD3}" type="pres">
      <dgm:prSet presAssocID="{B9A34A22-E7AF-4B45-85B9-416485C2C407}" presName="vert1" presStyleCnt="0"/>
      <dgm:spPr/>
    </dgm:pt>
    <dgm:pt modelId="{3073DC27-C5F3-4BB4-9530-3DF123B7BFC3}" type="pres">
      <dgm:prSet presAssocID="{6B389F65-328C-4690-BE9E-1D81856E0754}" presName="thickLine" presStyleLbl="alignNode1" presStyleIdx="7" presStyleCnt="9" custLinFactNeighborY="-8935"/>
      <dgm:spPr/>
    </dgm:pt>
    <dgm:pt modelId="{34932972-832F-4656-B01E-8E4254D52C21}" type="pres">
      <dgm:prSet presAssocID="{6B389F65-328C-4690-BE9E-1D81856E0754}" presName="horz1" presStyleCnt="0"/>
      <dgm:spPr/>
    </dgm:pt>
    <dgm:pt modelId="{1E8C3037-F8B9-481A-9425-66A4A2CAE162}" type="pres">
      <dgm:prSet presAssocID="{6B389F65-328C-4690-BE9E-1D81856E0754}" presName="tx1" presStyleLbl="revTx" presStyleIdx="7" presStyleCnt="9"/>
      <dgm:spPr/>
      <dgm:t>
        <a:bodyPr/>
        <a:lstStyle/>
        <a:p>
          <a:endParaRPr lang="ru-RU"/>
        </a:p>
      </dgm:t>
    </dgm:pt>
    <dgm:pt modelId="{01396C05-668E-4FC4-8D4F-983831DB397D}" type="pres">
      <dgm:prSet presAssocID="{6B389F65-328C-4690-BE9E-1D81856E0754}" presName="vert1" presStyleCnt="0"/>
      <dgm:spPr/>
    </dgm:pt>
    <dgm:pt modelId="{4F545834-7C17-4F83-8166-FC96015F1E84}" type="pres">
      <dgm:prSet presAssocID="{4DD5FBBE-7E31-4A3E-8344-33779288D2A8}" presName="thickLine" presStyleLbl="alignNode1" presStyleIdx="8" presStyleCnt="9" custLinFactNeighborY="-10722"/>
      <dgm:spPr/>
    </dgm:pt>
    <dgm:pt modelId="{54CBE6D1-6F31-4BEB-8F0D-57FB4D673926}" type="pres">
      <dgm:prSet presAssocID="{4DD5FBBE-7E31-4A3E-8344-33779288D2A8}" presName="horz1" presStyleCnt="0"/>
      <dgm:spPr/>
    </dgm:pt>
    <dgm:pt modelId="{90464BB1-7EE0-4BFA-B759-13CCD27F62D5}" type="pres">
      <dgm:prSet presAssocID="{4DD5FBBE-7E31-4A3E-8344-33779288D2A8}" presName="tx1" presStyleLbl="revTx" presStyleIdx="8" presStyleCnt="9"/>
      <dgm:spPr/>
      <dgm:t>
        <a:bodyPr/>
        <a:lstStyle/>
        <a:p>
          <a:endParaRPr lang="ru-RU"/>
        </a:p>
      </dgm:t>
    </dgm:pt>
    <dgm:pt modelId="{63CDDB57-2C27-4E3E-B09A-1A9BB42DBA51}" type="pres">
      <dgm:prSet presAssocID="{4DD5FBBE-7E31-4A3E-8344-33779288D2A8}" presName="vert1" presStyleCnt="0"/>
      <dgm:spPr/>
    </dgm:pt>
  </dgm:ptLst>
  <dgm:cxnLst>
    <dgm:cxn modelId="{22F8D963-9DA1-4003-A5F2-1B1FED99D204}" type="presOf" srcId="{0FCE1241-5CF9-423A-89BB-45FC3D7DB005}" destId="{D0CD8AEC-1015-42D4-A773-8AE1A35AF9F1}" srcOrd="0" destOrd="0" presId="urn:microsoft.com/office/officeart/2008/layout/LinedList"/>
    <dgm:cxn modelId="{D8ED44AD-6F13-4EE7-880F-3EF0935FDFA0}" srcId="{744779C5-4F2C-46B2-A4D3-F3A701DC0F8A}" destId="{7FF26EE7-A8DC-4D9B-85BD-C4DB5DA5D043}" srcOrd="5" destOrd="0" parTransId="{D8E343EC-0368-4D0A-88A6-94FAB1D6BAA5}" sibTransId="{B6A01BF8-7319-4C6D-A888-52C0E94E11E2}"/>
    <dgm:cxn modelId="{9ADF3D88-9E59-4A52-9202-52B894CD6E83}" srcId="{744779C5-4F2C-46B2-A4D3-F3A701DC0F8A}" destId="{8E1FF9D2-AC7A-4947-A943-3A90EE36F208}" srcOrd="3" destOrd="0" parTransId="{69B8FC58-9C52-4978-9EE9-431DD0D50A29}" sibTransId="{73815EA6-BE85-4274-81F3-B6B600749A6D}"/>
    <dgm:cxn modelId="{E7D1DF24-60D3-4711-A26E-864F77108685}" type="presOf" srcId="{61B409AA-70E5-4371-BD68-3CADA377D62B}" destId="{98F06152-6AE3-4072-A78B-4A6B3445E7D1}" srcOrd="0" destOrd="0" presId="urn:microsoft.com/office/officeart/2008/layout/LinedList"/>
    <dgm:cxn modelId="{322B2856-32AC-4795-8946-403A39F79CE4}" type="presOf" srcId="{B9A34A22-E7AF-4B45-85B9-416485C2C407}" destId="{C1AF3187-5379-4289-9582-BCB10C2BAB3E}" srcOrd="0" destOrd="0" presId="urn:microsoft.com/office/officeart/2008/layout/LinedList"/>
    <dgm:cxn modelId="{A48037F9-89F4-4B2E-A36A-63B17F9BC622}" type="presOf" srcId="{6B389F65-328C-4690-BE9E-1D81856E0754}" destId="{1E8C3037-F8B9-481A-9425-66A4A2CAE162}" srcOrd="0" destOrd="0" presId="urn:microsoft.com/office/officeart/2008/layout/LinedList"/>
    <dgm:cxn modelId="{3F87117B-3771-4479-B911-BF791C77AE3C}" srcId="{744779C5-4F2C-46B2-A4D3-F3A701DC0F8A}" destId="{3A92E5DE-BF61-4EE4-942A-1FEDEF30CEF9}" srcOrd="0" destOrd="0" parTransId="{E7991BAF-F2B1-4F0F-9A92-F53C6E778B1D}" sibTransId="{5D69C9E5-A3D4-418A-A901-369B0696190B}"/>
    <dgm:cxn modelId="{4B8208B9-6CCB-43FD-86B2-0D59AF5F186C}" srcId="{744779C5-4F2C-46B2-A4D3-F3A701DC0F8A}" destId="{B9A34A22-E7AF-4B45-85B9-416485C2C407}" srcOrd="6" destOrd="0" parTransId="{DADB37D7-2F8D-4B20-B67A-806C1E8815EF}" sibTransId="{2F486697-8162-4087-A0A1-765C3FEC4E0E}"/>
    <dgm:cxn modelId="{ECEC9485-7C48-4D16-92FF-5B5690824BA3}" type="presOf" srcId="{744779C5-4F2C-46B2-A4D3-F3A701DC0F8A}" destId="{885FA714-A5E5-4C63-BB3D-2F86BB6D571B}" srcOrd="0" destOrd="0" presId="urn:microsoft.com/office/officeart/2008/layout/LinedList"/>
    <dgm:cxn modelId="{DACED523-BD0B-44B0-99D2-E618714424C5}" type="presOf" srcId="{7FF26EE7-A8DC-4D9B-85BD-C4DB5DA5D043}" destId="{B7A56E40-D592-4754-A0A7-E6287893B027}" srcOrd="0" destOrd="0" presId="urn:microsoft.com/office/officeart/2008/layout/LinedList"/>
    <dgm:cxn modelId="{7930CC8E-7843-4C2A-B92C-5C84B9D3D089}" srcId="{744779C5-4F2C-46B2-A4D3-F3A701DC0F8A}" destId="{61B409AA-70E5-4371-BD68-3CADA377D62B}" srcOrd="2" destOrd="0" parTransId="{A4D1AABC-7EE0-42F6-98AD-9D6682AE2ED3}" sibTransId="{27E50F63-D578-4423-A430-147F3D1065F4}"/>
    <dgm:cxn modelId="{E6CF0270-E94B-4CBA-9256-ECA6DB9C1939}" srcId="{744779C5-4F2C-46B2-A4D3-F3A701DC0F8A}" destId="{4DD5FBBE-7E31-4A3E-8344-33779288D2A8}" srcOrd="8" destOrd="0" parTransId="{C80BEB8C-C136-4D01-A094-10008415FA1F}" sibTransId="{06E2EE81-B746-466E-9232-C7501EBF1643}"/>
    <dgm:cxn modelId="{9FD77E9B-00AE-4339-AD7B-AD4EA84CC757}" srcId="{744779C5-4F2C-46B2-A4D3-F3A701DC0F8A}" destId="{6B389F65-328C-4690-BE9E-1D81856E0754}" srcOrd="7" destOrd="0" parTransId="{519FDEAE-1CD2-40C5-A37F-1D7A68E4AD52}" sibTransId="{16A38E22-B695-47A3-B1AF-9763410D7C03}"/>
    <dgm:cxn modelId="{774F9E13-6139-43B5-9D44-4FEDD28EF275}" type="presOf" srcId="{65C819A0-F4F7-4383-BD83-48C914F02C18}" destId="{0DFC1435-5139-4CB7-AF68-410707888E97}" srcOrd="0" destOrd="0" presId="urn:microsoft.com/office/officeart/2008/layout/LinedList"/>
    <dgm:cxn modelId="{F8A032CF-0275-4B5B-9372-CACDC0972683}" type="presOf" srcId="{3A92E5DE-BF61-4EE4-942A-1FEDEF30CEF9}" destId="{A613B9CB-51F2-447E-8394-0AC589C976AD}" srcOrd="0" destOrd="0" presId="urn:microsoft.com/office/officeart/2008/layout/LinedList"/>
    <dgm:cxn modelId="{20049BB2-E86B-419D-9C90-DCAEAFFD6A3F}" srcId="{744779C5-4F2C-46B2-A4D3-F3A701DC0F8A}" destId="{65C819A0-F4F7-4383-BD83-48C914F02C18}" srcOrd="4" destOrd="0" parTransId="{1C639A16-E652-45F0-98AF-6F2D88407AB1}" sibTransId="{521D3062-A393-4C75-AD4C-6B604D96208B}"/>
    <dgm:cxn modelId="{7EC5410E-CA97-4D38-AEDA-A1F13812CED5}" srcId="{744779C5-4F2C-46B2-A4D3-F3A701DC0F8A}" destId="{0FCE1241-5CF9-423A-89BB-45FC3D7DB005}" srcOrd="1" destOrd="0" parTransId="{A63205DF-C17E-45CD-B6E5-3BAF67C0AA80}" sibTransId="{F8893D3E-4DCD-497B-B89E-EC5A5FC94DBB}"/>
    <dgm:cxn modelId="{C4053C0D-30A9-4755-8FB6-E1ACDA9505E2}" type="presOf" srcId="{4DD5FBBE-7E31-4A3E-8344-33779288D2A8}" destId="{90464BB1-7EE0-4BFA-B759-13CCD27F62D5}" srcOrd="0" destOrd="0" presId="urn:microsoft.com/office/officeart/2008/layout/LinedList"/>
    <dgm:cxn modelId="{4531F552-3248-4E8C-9F1F-05ED7B0D982F}" type="presOf" srcId="{8E1FF9D2-AC7A-4947-A943-3A90EE36F208}" destId="{0D949D26-A996-4346-B717-5B7DCC3826E4}" srcOrd="0" destOrd="0" presId="urn:microsoft.com/office/officeart/2008/layout/LinedList"/>
    <dgm:cxn modelId="{8ACFB7F9-91BC-425E-ABC0-A7C8E1D0507E}" type="presParOf" srcId="{885FA714-A5E5-4C63-BB3D-2F86BB6D571B}" destId="{5E408A3E-07C8-42E1-911E-23A31637A0CB}" srcOrd="0" destOrd="0" presId="urn:microsoft.com/office/officeart/2008/layout/LinedList"/>
    <dgm:cxn modelId="{35E6492B-9262-48C5-9B5B-51F1FCD64073}" type="presParOf" srcId="{885FA714-A5E5-4C63-BB3D-2F86BB6D571B}" destId="{FE8E58F7-F734-411F-AB0B-8C2A45096E9C}" srcOrd="1" destOrd="0" presId="urn:microsoft.com/office/officeart/2008/layout/LinedList"/>
    <dgm:cxn modelId="{64DDA088-5660-4385-9793-16F63539A7B2}" type="presParOf" srcId="{FE8E58F7-F734-411F-AB0B-8C2A45096E9C}" destId="{A613B9CB-51F2-447E-8394-0AC589C976AD}" srcOrd="0" destOrd="0" presId="urn:microsoft.com/office/officeart/2008/layout/LinedList"/>
    <dgm:cxn modelId="{56023331-A1E6-429F-8536-4F43358E0DAB}" type="presParOf" srcId="{FE8E58F7-F734-411F-AB0B-8C2A45096E9C}" destId="{5E851E6F-1CC9-4CCB-8507-866D44CF6E5E}" srcOrd="1" destOrd="0" presId="urn:microsoft.com/office/officeart/2008/layout/LinedList"/>
    <dgm:cxn modelId="{8E1A69A8-F55A-4B1F-B137-4FD771506874}" type="presParOf" srcId="{885FA714-A5E5-4C63-BB3D-2F86BB6D571B}" destId="{9D78B5A7-EEA9-4A09-96D6-8FE2071E27A1}" srcOrd="2" destOrd="0" presId="urn:microsoft.com/office/officeart/2008/layout/LinedList"/>
    <dgm:cxn modelId="{5EA971DC-B13E-46A3-9E68-2D800845C148}" type="presParOf" srcId="{885FA714-A5E5-4C63-BB3D-2F86BB6D571B}" destId="{695DDFEB-E091-4A1D-8B8E-4D99A8E4B8CA}" srcOrd="3" destOrd="0" presId="urn:microsoft.com/office/officeart/2008/layout/LinedList"/>
    <dgm:cxn modelId="{6FBB6117-69C7-48FF-8DB1-2734BAB9431B}" type="presParOf" srcId="{695DDFEB-E091-4A1D-8B8E-4D99A8E4B8CA}" destId="{D0CD8AEC-1015-42D4-A773-8AE1A35AF9F1}" srcOrd="0" destOrd="0" presId="urn:microsoft.com/office/officeart/2008/layout/LinedList"/>
    <dgm:cxn modelId="{E97251A3-E4A8-42A0-ABCA-02CB8BE5ABC1}" type="presParOf" srcId="{695DDFEB-E091-4A1D-8B8E-4D99A8E4B8CA}" destId="{C0C4EFCB-E52E-424F-8F19-3701FB14EE44}" srcOrd="1" destOrd="0" presId="urn:microsoft.com/office/officeart/2008/layout/LinedList"/>
    <dgm:cxn modelId="{752383E6-FBF6-4F1C-A850-E6B2DB6E5D81}" type="presParOf" srcId="{885FA714-A5E5-4C63-BB3D-2F86BB6D571B}" destId="{42F75B2B-7BA9-4A57-B6ED-90104DA3666F}" srcOrd="4" destOrd="0" presId="urn:microsoft.com/office/officeart/2008/layout/LinedList"/>
    <dgm:cxn modelId="{4A44F340-85E0-45F5-BA73-9C73F626B33E}" type="presParOf" srcId="{885FA714-A5E5-4C63-BB3D-2F86BB6D571B}" destId="{B541D46D-F128-452B-8E5A-7FED37D7C87C}" srcOrd="5" destOrd="0" presId="urn:microsoft.com/office/officeart/2008/layout/LinedList"/>
    <dgm:cxn modelId="{D37D78A6-D15A-42FD-BF90-12FF9B6AF871}" type="presParOf" srcId="{B541D46D-F128-452B-8E5A-7FED37D7C87C}" destId="{98F06152-6AE3-4072-A78B-4A6B3445E7D1}" srcOrd="0" destOrd="0" presId="urn:microsoft.com/office/officeart/2008/layout/LinedList"/>
    <dgm:cxn modelId="{948F4D40-5062-472F-B532-997F9800DFE0}" type="presParOf" srcId="{B541D46D-F128-452B-8E5A-7FED37D7C87C}" destId="{2FA29D4C-FDA7-49E9-836C-DE06A2CB67EC}" srcOrd="1" destOrd="0" presId="urn:microsoft.com/office/officeart/2008/layout/LinedList"/>
    <dgm:cxn modelId="{A39B0063-67A9-49E7-958C-81F65FD0BE25}" type="presParOf" srcId="{885FA714-A5E5-4C63-BB3D-2F86BB6D571B}" destId="{1936751A-75C7-4C01-9D45-F40E420F0C08}" srcOrd="6" destOrd="0" presId="urn:microsoft.com/office/officeart/2008/layout/LinedList"/>
    <dgm:cxn modelId="{D9AC269C-CBDA-449A-8697-47F9EF639360}" type="presParOf" srcId="{885FA714-A5E5-4C63-BB3D-2F86BB6D571B}" destId="{3ABE3925-3F3C-4849-8FD2-5CA34BA74BE2}" srcOrd="7" destOrd="0" presId="urn:microsoft.com/office/officeart/2008/layout/LinedList"/>
    <dgm:cxn modelId="{AB49F479-9CD7-4D2E-87B5-5C024DF6F9AD}" type="presParOf" srcId="{3ABE3925-3F3C-4849-8FD2-5CA34BA74BE2}" destId="{0D949D26-A996-4346-B717-5B7DCC3826E4}" srcOrd="0" destOrd="0" presId="urn:microsoft.com/office/officeart/2008/layout/LinedList"/>
    <dgm:cxn modelId="{EE3AD14A-46CF-4DE7-9D2C-A6D7AA31E76C}" type="presParOf" srcId="{3ABE3925-3F3C-4849-8FD2-5CA34BA74BE2}" destId="{F2F8A3F2-BBB8-43C6-8A78-972AC7BB2DF5}" srcOrd="1" destOrd="0" presId="urn:microsoft.com/office/officeart/2008/layout/LinedList"/>
    <dgm:cxn modelId="{4F975BDD-F043-4AD5-94FB-C5BC6A885B3E}" type="presParOf" srcId="{885FA714-A5E5-4C63-BB3D-2F86BB6D571B}" destId="{8BB03E7F-DEE4-4528-B41C-1F4C58244236}" srcOrd="8" destOrd="0" presId="urn:microsoft.com/office/officeart/2008/layout/LinedList"/>
    <dgm:cxn modelId="{D01E6172-54ED-4A94-9F03-7A41964A1537}" type="presParOf" srcId="{885FA714-A5E5-4C63-BB3D-2F86BB6D571B}" destId="{59340176-C96F-4207-B2C5-20F1FC71AFCF}" srcOrd="9" destOrd="0" presId="urn:microsoft.com/office/officeart/2008/layout/LinedList"/>
    <dgm:cxn modelId="{3D6A71BC-894B-423E-B625-59C223505FC1}" type="presParOf" srcId="{59340176-C96F-4207-B2C5-20F1FC71AFCF}" destId="{0DFC1435-5139-4CB7-AF68-410707888E97}" srcOrd="0" destOrd="0" presId="urn:microsoft.com/office/officeart/2008/layout/LinedList"/>
    <dgm:cxn modelId="{CB07184E-798C-45F4-9002-ED7E94E3F626}" type="presParOf" srcId="{59340176-C96F-4207-B2C5-20F1FC71AFCF}" destId="{BCA08FA3-F954-4023-9D2D-4046079599A2}" srcOrd="1" destOrd="0" presId="urn:microsoft.com/office/officeart/2008/layout/LinedList"/>
    <dgm:cxn modelId="{D9C27BB2-DF3A-4CCF-A57E-9B1A0CDE6DE0}" type="presParOf" srcId="{885FA714-A5E5-4C63-BB3D-2F86BB6D571B}" destId="{AD718796-77EF-4C35-A3CA-41D3084D3072}" srcOrd="10" destOrd="0" presId="urn:microsoft.com/office/officeart/2008/layout/LinedList"/>
    <dgm:cxn modelId="{85E64080-1793-450A-B25B-BEE26A47607D}" type="presParOf" srcId="{885FA714-A5E5-4C63-BB3D-2F86BB6D571B}" destId="{C89E63F7-5281-4DA0-9FF1-E0A518E9D6DB}" srcOrd="11" destOrd="0" presId="urn:microsoft.com/office/officeart/2008/layout/LinedList"/>
    <dgm:cxn modelId="{3E7E5F3B-21C3-44FE-9353-4538451EB348}" type="presParOf" srcId="{C89E63F7-5281-4DA0-9FF1-E0A518E9D6DB}" destId="{B7A56E40-D592-4754-A0A7-E6287893B027}" srcOrd="0" destOrd="0" presId="urn:microsoft.com/office/officeart/2008/layout/LinedList"/>
    <dgm:cxn modelId="{DB159FB1-99CA-4E61-96AB-EC1A03983219}" type="presParOf" srcId="{C89E63F7-5281-4DA0-9FF1-E0A518E9D6DB}" destId="{F7205DB5-FD6D-4517-B55D-AD6CCB5063F2}" srcOrd="1" destOrd="0" presId="urn:microsoft.com/office/officeart/2008/layout/LinedList"/>
    <dgm:cxn modelId="{E3BEB73D-0F8C-4539-9C1C-9AB54C190EF6}" type="presParOf" srcId="{885FA714-A5E5-4C63-BB3D-2F86BB6D571B}" destId="{07C7E6CB-468C-4B33-B9EA-A8360236ED88}" srcOrd="12" destOrd="0" presId="urn:microsoft.com/office/officeart/2008/layout/LinedList"/>
    <dgm:cxn modelId="{B57DF2AC-FBA4-49CF-A4A8-3A483137656A}" type="presParOf" srcId="{885FA714-A5E5-4C63-BB3D-2F86BB6D571B}" destId="{222B1240-F614-43A9-B9B4-AD4FF9A8440D}" srcOrd="13" destOrd="0" presId="urn:microsoft.com/office/officeart/2008/layout/LinedList"/>
    <dgm:cxn modelId="{6B4156ED-9913-4775-B65D-37499911647D}" type="presParOf" srcId="{222B1240-F614-43A9-B9B4-AD4FF9A8440D}" destId="{C1AF3187-5379-4289-9582-BCB10C2BAB3E}" srcOrd="0" destOrd="0" presId="urn:microsoft.com/office/officeart/2008/layout/LinedList"/>
    <dgm:cxn modelId="{826A77A6-C357-4F24-AF21-4EC03B5F7FAF}" type="presParOf" srcId="{222B1240-F614-43A9-B9B4-AD4FF9A8440D}" destId="{6DACF1B6-90B3-43E2-A343-44F963692FD3}" srcOrd="1" destOrd="0" presId="urn:microsoft.com/office/officeart/2008/layout/LinedList"/>
    <dgm:cxn modelId="{62B1142D-DDB3-4919-A667-0F95C5B55DD0}" type="presParOf" srcId="{885FA714-A5E5-4C63-BB3D-2F86BB6D571B}" destId="{3073DC27-C5F3-4BB4-9530-3DF123B7BFC3}" srcOrd="14" destOrd="0" presId="urn:microsoft.com/office/officeart/2008/layout/LinedList"/>
    <dgm:cxn modelId="{291D7AB9-50F8-4A91-85C5-F22E462913A7}" type="presParOf" srcId="{885FA714-A5E5-4C63-BB3D-2F86BB6D571B}" destId="{34932972-832F-4656-B01E-8E4254D52C21}" srcOrd="15" destOrd="0" presId="urn:microsoft.com/office/officeart/2008/layout/LinedList"/>
    <dgm:cxn modelId="{C49AE6F9-0E56-4190-A7A1-BEC55AFE6B1D}" type="presParOf" srcId="{34932972-832F-4656-B01E-8E4254D52C21}" destId="{1E8C3037-F8B9-481A-9425-66A4A2CAE162}" srcOrd="0" destOrd="0" presId="urn:microsoft.com/office/officeart/2008/layout/LinedList"/>
    <dgm:cxn modelId="{82709A0F-DB3D-44A0-85DB-209BE747D5F0}" type="presParOf" srcId="{34932972-832F-4656-B01E-8E4254D52C21}" destId="{01396C05-668E-4FC4-8D4F-983831DB397D}" srcOrd="1" destOrd="0" presId="urn:microsoft.com/office/officeart/2008/layout/LinedList"/>
    <dgm:cxn modelId="{DF17048D-5215-45FB-875A-958127E97D88}" type="presParOf" srcId="{885FA714-A5E5-4C63-BB3D-2F86BB6D571B}" destId="{4F545834-7C17-4F83-8166-FC96015F1E84}" srcOrd="16" destOrd="0" presId="urn:microsoft.com/office/officeart/2008/layout/LinedList"/>
    <dgm:cxn modelId="{220B7B20-57D9-4B55-8DBA-5E626B9AD2F2}" type="presParOf" srcId="{885FA714-A5E5-4C63-BB3D-2F86BB6D571B}" destId="{54CBE6D1-6F31-4BEB-8F0D-57FB4D673926}" srcOrd="17" destOrd="0" presId="urn:microsoft.com/office/officeart/2008/layout/LinedList"/>
    <dgm:cxn modelId="{339C99A8-531A-4F6C-9352-7E19F8441074}" type="presParOf" srcId="{54CBE6D1-6F31-4BEB-8F0D-57FB4D673926}" destId="{90464BB1-7EE0-4BFA-B759-13CCD27F62D5}" srcOrd="0" destOrd="0" presId="urn:microsoft.com/office/officeart/2008/layout/LinedList"/>
    <dgm:cxn modelId="{404BE405-32D5-4CCA-9495-F242C8F6EDCE}" type="presParOf" srcId="{54CBE6D1-6F31-4BEB-8F0D-57FB4D673926}" destId="{63CDDB57-2C27-4E3E-B09A-1A9BB42DBA5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043A2D-AC0D-45DA-A430-4A2929065D5E}">
      <dsp:nvSpPr>
        <dsp:cNvPr id="0" name=""/>
        <dsp:cNvSpPr/>
      </dsp:nvSpPr>
      <dsp:spPr>
        <a:xfrm>
          <a:off x="0" y="232982"/>
          <a:ext cx="2899010" cy="5103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995" tIns="249936" rIns="224995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b="1" kern="1200" dirty="0">
              <a:latin typeface="Arial" panose="020B0604020202020204" pitchFamily="34" charset="0"/>
              <a:cs typeface="Arial" panose="020B0604020202020204" pitchFamily="34" charset="0"/>
            </a:rPr>
            <a:t>30</a:t>
          </a:r>
          <a:r>
            <a:rPr lang="ru-RU" sz="800" kern="1200" dirty="0">
              <a:latin typeface="Arial" panose="020B0604020202020204" pitchFamily="34" charset="0"/>
              <a:cs typeface="Arial" panose="020B0604020202020204" pitchFamily="34" charset="0"/>
            </a:rPr>
            <a:t> факторов (</a:t>
          </a:r>
          <a:r>
            <a:rPr lang="ru-RU" sz="700" kern="1200" dirty="0">
              <a:latin typeface="Arial" panose="020B0604020202020204" pitchFamily="34" charset="0"/>
              <a:cs typeface="Arial" panose="020B0604020202020204" pitchFamily="34" charset="0"/>
            </a:rPr>
            <a:t>химические, физические, биологические, психофизиологические)</a:t>
          </a:r>
          <a:endParaRPr lang="ru-RU" sz="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32982"/>
        <a:ext cx="2899010" cy="510300"/>
      </dsp:txXfrm>
    </dsp:sp>
    <dsp:sp modelId="{CA1661FE-6B6B-4FEB-94D1-EDEB54B44CEA}">
      <dsp:nvSpPr>
        <dsp:cNvPr id="0" name=""/>
        <dsp:cNvSpPr/>
      </dsp:nvSpPr>
      <dsp:spPr>
        <a:xfrm>
          <a:off x="144950" y="55862"/>
          <a:ext cx="2029307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703" tIns="0" rIns="76703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latin typeface="Arial" panose="020B0604020202020204" pitchFamily="34" charset="0"/>
              <a:cs typeface="Arial" panose="020B0604020202020204" pitchFamily="34" charset="0"/>
            </a:rPr>
            <a:t>В - </a:t>
          </a:r>
          <a:r>
            <a:rPr lang="ru-RU" sz="800" kern="1200" dirty="0">
              <a:latin typeface="Arial" panose="020B0604020202020204" pitchFamily="34" charset="0"/>
              <a:cs typeface="Arial" panose="020B0604020202020204" pitchFamily="34" charset="0"/>
            </a:rPr>
            <a:t>показатель </a:t>
          </a:r>
          <a:r>
            <a:rPr lang="ru-RU" sz="800" b="1" kern="1200" dirty="0">
              <a:latin typeface="Arial" panose="020B0604020202020204" pitchFamily="34" charset="0"/>
              <a:cs typeface="Arial" panose="020B0604020202020204" pitchFamily="34" charset="0"/>
            </a:rPr>
            <a:t>вредности</a:t>
          </a:r>
          <a:r>
            <a:rPr lang="ru-RU" sz="800" kern="1200" dirty="0">
              <a:latin typeface="Arial" panose="020B0604020202020204" pitchFamily="34" charset="0"/>
              <a:cs typeface="Arial" panose="020B0604020202020204" pitchFamily="34" charset="0"/>
            </a:rPr>
            <a:t> условий труда</a:t>
          </a:r>
          <a:endParaRPr lang="ru-RU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2243" y="73155"/>
        <a:ext cx="1994721" cy="319654"/>
      </dsp:txXfrm>
    </dsp:sp>
    <dsp:sp modelId="{04919FCD-F9A7-41FC-9364-5B44487C2098}">
      <dsp:nvSpPr>
        <dsp:cNvPr id="0" name=""/>
        <dsp:cNvSpPr/>
      </dsp:nvSpPr>
      <dsp:spPr>
        <a:xfrm>
          <a:off x="0" y="985202"/>
          <a:ext cx="2899010" cy="415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995" tIns="249936" rIns="224995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b="1" kern="1200" dirty="0">
              <a:latin typeface="Arial" panose="020B0604020202020204" pitchFamily="34" charset="0"/>
              <a:cs typeface="Arial" panose="020B0604020202020204" pitchFamily="34" charset="0"/>
            </a:rPr>
            <a:t>10</a:t>
          </a:r>
          <a:r>
            <a:rPr lang="ru-RU" sz="800" kern="1200" dirty="0">
              <a:latin typeface="Arial" panose="020B0604020202020204" pitchFamily="34" charset="0"/>
              <a:cs typeface="Arial" panose="020B0604020202020204" pitchFamily="34" charset="0"/>
            </a:rPr>
            <a:t> факторов (механические)</a:t>
          </a:r>
        </a:p>
      </dsp:txBody>
      <dsp:txXfrm>
        <a:off x="0" y="985202"/>
        <a:ext cx="2899010" cy="415800"/>
      </dsp:txXfrm>
    </dsp:sp>
    <dsp:sp modelId="{FC8D12F6-91BA-4E5C-ACE4-284BF996CFCA}">
      <dsp:nvSpPr>
        <dsp:cNvPr id="0" name=""/>
        <dsp:cNvSpPr/>
      </dsp:nvSpPr>
      <dsp:spPr>
        <a:xfrm>
          <a:off x="144950" y="808082"/>
          <a:ext cx="2029307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703" tIns="0" rIns="76703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latin typeface="Arial" panose="020B0604020202020204" pitchFamily="34" charset="0"/>
              <a:cs typeface="Arial" panose="020B0604020202020204" pitchFamily="34" charset="0"/>
            </a:rPr>
            <a:t>Т</a:t>
          </a:r>
          <a:r>
            <a:rPr lang="ru-RU" sz="900" kern="1200" dirty="0">
              <a:latin typeface="Arial" panose="020B0604020202020204" pitchFamily="34" charset="0"/>
              <a:cs typeface="Arial" panose="020B0604020202020204" pitchFamily="34" charset="0"/>
            </a:rPr>
            <a:t> - </a:t>
          </a:r>
          <a:r>
            <a:rPr lang="ru-RU" sz="800" kern="1200" dirty="0">
              <a:latin typeface="Arial" panose="020B0604020202020204" pitchFamily="34" charset="0"/>
              <a:cs typeface="Arial" panose="020B0604020202020204" pitchFamily="34" charset="0"/>
            </a:rPr>
            <a:t>показатель </a:t>
          </a:r>
          <a:r>
            <a:rPr lang="ru-RU" sz="800" b="1" kern="1200" dirty="0">
              <a:latin typeface="Arial" panose="020B0604020202020204" pitchFamily="34" charset="0"/>
              <a:cs typeface="Arial" panose="020B0604020202020204" pitchFamily="34" charset="0"/>
            </a:rPr>
            <a:t>травмоопасности</a:t>
          </a:r>
          <a:r>
            <a:rPr lang="ru-RU" sz="800" kern="1200" dirty="0">
              <a:latin typeface="Arial" panose="020B0604020202020204" pitchFamily="34" charset="0"/>
              <a:cs typeface="Arial" panose="020B0604020202020204" pitchFamily="34" charset="0"/>
            </a:rPr>
            <a:t> условий труда</a:t>
          </a:r>
          <a:endParaRPr lang="ru-RU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2243" y="825375"/>
        <a:ext cx="1994721" cy="319654"/>
      </dsp:txXfrm>
    </dsp:sp>
    <dsp:sp modelId="{D965B1B7-7894-4057-8B72-7020A88963AC}">
      <dsp:nvSpPr>
        <dsp:cNvPr id="0" name=""/>
        <dsp:cNvSpPr/>
      </dsp:nvSpPr>
      <dsp:spPr>
        <a:xfrm>
          <a:off x="0" y="1642922"/>
          <a:ext cx="2899010" cy="5197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995" tIns="249936" rIns="224995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b="1" kern="1200" dirty="0">
              <a:latin typeface="Arial" panose="020B0604020202020204" pitchFamily="34" charset="0"/>
              <a:cs typeface="Arial" panose="020B0604020202020204" pitchFamily="34" charset="0"/>
            </a:rPr>
            <a:t>10</a:t>
          </a:r>
          <a:r>
            <a:rPr lang="ru-RU" sz="800" kern="1200" dirty="0">
              <a:latin typeface="Arial" panose="020B0604020202020204" pitchFamily="34" charset="0"/>
              <a:cs typeface="Arial" panose="020B0604020202020204" pitchFamily="34" charset="0"/>
            </a:rPr>
            <a:t> факторов (документационная и визуальная оценка)</a:t>
          </a:r>
        </a:p>
      </dsp:txBody>
      <dsp:txXfrm>
        <a:off x="0" y="1642922"/>
        <a:ext cx="2899010" cy="519750"/>
      </dsp:txXfrm>
    </dsp:sp>
    <dsp:sp modelId="{437A16E6-9F9F-4F70-BC33-B45BCEE905BC}">
      <dsp:nvSpPr>
        <dsp:cNvPr id="0" name=""/>
        <dsp:cNvSpPr/>
      </dsp:nvSpPr>
      <dsp:spPr>
        <a:xfrm>
          <a:off x="144950" y="1465802"/>
          <a:ext cx="2029307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703" tIns="0" rIns="76703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latin typeface="Arial" panose="020B0604020202020204" pitchFamily="34" charset="0"/>
              <a:cs typeface="Arial" panose="020B0604020202020204" pitchFamily="34" charset="0"/>
            </a:rPr>
            <a:t>Об - </a:t>
          </a:r>
          <a:r>
            <a:rPr lang="ru-RU" sz="800" kern="1200" dirty="0">
              <a:latin typeface="Arial" panose="020B0604020202020204" pitchFamily="34" charset="0"/>
              <a:cs typeface="Arial" panose="020B0604020202020204" pitchFamily="34" charset="0"/>
            </a:rPr>
            <a:t>показатель </a:t>
          </a:r>
          <a:r>
            <a:rPr lang="ru-RU" sz="800" b="1" kern="1200" dirty="0">
              <a:latin typeface="Arial" panose="020B0604020202020204" pitchFamily="34" charset="0"/>
              <a:cs typeface="Arial" panose="020B0604020202020204" pitchFamily="34" charset="0"/>
            </a:rPr>
            <a:t>безопасности</a:t>
          </a:r>
          <a:r>
            <a:rPr lang="ru-RU" sz="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800" b="1" kern="1200" dirty="0">
              <a:latin typeface="Arial" panose="020B0604020202020204" pitchFamily="34" charset="0"/>
              <a:cs typeface="Arial" panose="020B0604020202020204" pitchFamily="34" charset="0"/>
            </a:rPr>
            <a:t>оборудования</a:t>
          </a:r>
          <a:endParaRPr lang="ru-RU" sz="9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2243" y="1483095"/>
        <a:ext cx="1994721" cy="319654"/>
      </dsp:txXfrm>
    </dsp:sp>
    <dsp:sp modelId="{23734018-6D38-4A6A-8D9D-5F5B1A618520}">
      <dsp:nvSpPr>
        <dsp:cNvPr id="0" name=""/>
        <dsp:cNvSpPr/>
      </dsp:nvSpPr>
      <dsp:spPr>
        <a:xfrm>
          <a:off x="0" y="2404592"/>
          <a:ext cx="2899010" cy="5103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995" tIns="249936" rIns="224995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b="1" kern="1200" dirty="0">
              <a:latin typeface="Arial" panose="020B0604020202020204" pitchFamily="34" charset="0"/>
              <a:cs typeface="Arial" panose="020B0604020202020204" pitchFamily="34" charset="0"/>
            </a:rPr>
            <a:t>3 </a:t>
          </a:r>
          <a:r>
            <a:rPr lang="ru-RU" sz="800" kern="1200" dirty="0">
              <a:latin typeface="Arial" panose="020B0604020202020204" pitchFamily="34" charset="0"/>
              <a:cs typeface="Arial" panose="020B0604020202020204" pitchFamily="34" charset="0"/>
            </a:rPr>
            <a:t>критерия (</a:t>
          </a:r>
          <a:r>
            <a:rPr lang="ru-RU" sz="700" kern="1200" dirty="0">
              <a:latin typeface="Arial" panose="020B0604020202020204" pitchFamily="34" charset="0"/>
              <a:cs typeface="Arial" panose="020B0604020202020204" pitchFamily="34" charset="0"/>
            </a:rPr>
            <a:t>сертификат качества, соответствие норме, наличие технической документации) </a:t>
          </a:r>
          <a:endParaRPr lang="ru-RU" sz="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404592"/>
        <a:ext cx="2899010" cy="510300"/>
      </dsp:txXfrm>
    </dsp:sp>
    <dsp:sp modelId="{03E9823F-CC22-453F-A0ED-E44531248454}">
      <dsp:nvSpPr>
        <dsp:cNvPr id="0" name=""/>
        <dsp:cNvSpPr/>
      </dsp:nvSpPr>
      <dsp:spPr>
        <a:xfrm>
          <a:off x="144950" y="2227471"/>
          <a:ext cx="2029307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703" tIns="0" rIns="76703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latin typeface="Arial" panose="020B0604020202020204" pitchFamily="34" charset="0"/>
              <a:cs typeface="Arial" panose="020B0604020202020204" pitchFamily="34" charset="0"/>
            </a:rPr>
            <a:t>СИЗ</a:t>
          </a:r>
          <a:r>
            <a:rPr lang="ru-RU" sz="900" kern="1200" dirty="0">
              <a:latin typeface="Arial" panose="020B0604020202020204" pitchFamily="34" charset="0"/>
              <a:cs typeface="Arial" panose="020B0604020202020204" pitchFamily="34" charset="0"/>
            </a:rPr>
            <a:t> - </a:t>
          </a:r>
          <a:r>
            <a:rPr lang="ru-RU" sz="800" kern="1200" dirty="0">
              <a:latin typeface="Arial" panose="020B0604020202020204" pitchFamily="34" charset="0"/>
              <a:cs typeface="Arial" panose="020B0604020202020204" pitchFamily="34" charset="0"/>
            </a:rPr>
            <a:t>показатель </a:t>
          </a:r>
          <a:r>
            <a:rPr lang="ru-RU" sz="800" b="1" kern="1200" dirty="0">
              <a:latin typeface="Arial" panose="020B0604020202020204" pitchFamily="34" charset="0"/>
              <a:cs typeface="Arial" panose="020B0604020202020204" pitchFamily="34" charset="0"/>
            </a:rPr>
            <a:t>обеспеченности</a:t>
          </a:r>
          <a:endParaRPr lang="ru-RU" sz="9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2243" y="2244764"/>
        <a:ext cx="1994721" cy="319654"/>
      </dsp:txXfrm>
    </dsp:sp>
    <dsp:sp modelId="{4606ABA5-9E96-4675-8373-B6BEE5D9A0F4}">
      <dsp:nvSpPr>
        <dsp:cNvPr id="0" name=""/>
        <dsp:cNvSpPr/>
      </dsp:nvSpPr>
      <dsp:spPr>
        <a:xfrm>
          <a:off x="0" y="3156811"/>
          <a:ext cx="2899010" cy="5103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995" tIns="249936" rIns="224995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>
              <a:latin typeface="Arial" panose="020B0604020202020204" pitchFamily="34" charset="0"/>
              <a:cs typeface="Arial" panose="020B0604020202020204" pitchFamily="34" charset="0"/>
            </a:rPr>
            <a:t>Критерии и медосмотр (п</a:t>
          </a:r>
          <a:r>
            <a:rPr lang="ru-RU" sz="700" kern="1200" dirty="0">
              <a:latin typeface="Arial" panose="020B0604020202020204" pitchFamily="34" charset="0"/>
              <a:cs typeface="Arial" panose="020B0604020202020204" pitchFamily="34" charset="0"/>
            </a:rPr>
            <a:t>родолжительность ВУТ, ОРВИ, хронические заболевания)</a:t>
          </a:r>
          <a:endParaRPr lang="ru-RU" sz="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156811"/>
        <a:ext cx="2899010" cy="510300"/>
      </dsp:txXfrm>
    </dsp:sp>
    <dsp:sp modelId="{17D90311-B1DD-4731-A186-C0F30C76B4D5}">
      <dsp:nvSpPr>
        <dsp:cNvPr id="0" name=""/>
        <dsp:cNvSpPr/>
      </dsp:nvSpPr>
      <dsp:spPr>
        <a:xfrm>
          <a:off x="144950" y="2979692"/>
          <a:ext cx="2029307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703" tIns="0" rIns="76703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latin typeface="Arial" panose="020B0604020202020204" pitchFamily="34" charset="0"/>
              <a:cs typeface="Arial" panose="020B0604020202020204" pitchFamily="34" charset="0"/>
            </a:rPr>
            <a:t>З</a:t>
          </a:r>
          <a:r>
            <a:rPr lang="ru-RU" sz="900" kern="1200" dirty="0">
              <a:latin typeface="Arial" panose="020B0604020202020204" pitchFamily="34" charset="0"/>
              <a:cs typeface="Arial" panose="020B0604020202020204" pitchFamily="34" charset="0"/>
            </a:rPr>
            <a:t> - </a:t>
          </a:r>
          <a:r>
            <a:rPr lang="ru-RU" sz="800" kern="1200" dirty="0">
              <a:latin typeface="Arial" panose="020B0604020202020204" pitchFamily="34" charset="0"/>
              <a:cs typeface="Arial" panose="020B0604020202020204" pitchFamily="34" charset="0"/>
            </a:rPr>
            <a:t>показатель </a:t>
          </a:r>
          <a:r>
            <a:rPr lang="ru-RU" sz="800" b="1" kern="1200" dirty="0">
              <a:latin typeface="Arial" panose="020B0604020202020204" pitchFamily="34" charset="0"/>
              <a:cs typeface="Arial" panose="020B0604020202020204" pitchFamily="34" charset="0"/>
            </a:rPr>
            <a:t>заболеваемости</a:t>
          </a:r>
        </a:p>
      </dsp:txBody>
      <dsp:txXfrm>
        <a:off x="162243" y="2996985"/>
        <a:ext cx="1994721" cy="319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EE26EA-5581-4CFF-A2C9-703F620A66CE}">
      <dsp:nvSpPr>
        <dsp:cNvPr id="0" name=""/>
        <dsp:cNvSpPr/>
      </dsp:nvSpPr>
      <dsp:spPr>
        <a:xfrm>
          <a:off x="1732" y="0"/>
          <a:ext cx="1514857" cy="39293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rgbClr val="FF0000"/>
              </a:solidFill>
              <a:latin typeface="Century Gothic" panose="020B0502020202020204" pitchFamily="34" charset="0"/>
            </a:rPr>
            <a:t>***</a:t>
          </a:r>
          <a:r>
            <a:rPr lang="ru-RU" sz="1000" kern="1200" dirty="0">
              <a:latin typeface="Century Gothic" panose="020B0502020202020204" pitchFamily="34" charset="0"/>
            </a:rPr>
            <a:t>1: 1989 -1992 г. переходный этап </a:t>
          </a:r>
        </a:p>
      </dsp:txBody>
      <dsp:txXfrm>
        <a:off x="1732" y="0"/>
        <a:ext cx="1416623" cy="392937"/>
      </dsp:txXfrm>
    </dsp:sp>
    <dsp:sp modelId="{545B37E7-F870-43CD-B80A-871B0B3B2668}">
      <dsp:nvSpPr>
        <dsp:cNvPr id="0" name=""/>
        <dsp:cNvSpPr/>
      </dsp:nvSpPr>
      <dsp:spPr>
        <a:xfrm>
          <a:off x="1213618" y="0"/>
          <a:ext cx="1514857" cy="39293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kern="1200" dirty="0">
              <a:latin typeface="Century Gothic" panose="020B0502020202020204" pitchFamily="34" charset="0"/>
            </a:rPr>
            <a:t>2: 1992-1997 г.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>
            <a:latin typeface="Century Gothic" panose="020B0502020202020204" pitchFamily="34" charset="0"/>
          </a:endParaRPr>
        </a:p>
      </dsp:txBody>
      <dsp:txXfrm>
        <a:off x="1410087" y="0"/>
        <a:ext cx="1121920" cy="392937"/>
      </dsp:txXfrm>
    </dsp:sp>
    <dsp:sp modelId="{14B3C108-E9C3-4B5F-B43B-250CF1ADCD8A}">
      <dsp:nvSpPr>
        <dsp:cNvPr id="0" name=""/>
        <dsp:cNvSpPr/>
      </dsp:nvSpPr>
      <dsp:spPr>
        <a:xfrm>
          <a:off x="2425504" y="0"/>
          <a:ext cx="1514857" cy="39293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000" kern="1200" dirty="0">
            <a:latin typeface="Century Gothic" panose="020B050202020202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kern="1200" dirty="0">
              <a:latin typeface="Century Gothic" panose="020B0502020202020204" pitchFamily="34" charset="0"/>
            </a:rPr>
            <a:t>3: 1998 г. анализ эффективности:</a:t>
          </a:r>
        </a:p>
      </dsp:txBody>
      <dsp:txXfrm>
        <a:off x="2621973" y="0"/>
        <a:ext cx="1121920" cy="3929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408A3E-07C8-42E1-911E-23A31637A0CB}">
      <dsp:nvSpPr>
        <dsp:cNvPr id="0" name=""/>
        <dsp:cNvSpPr/>
      </dsp:nvSpPr>
      <dsp:spPr>
        <a:xfrm>
          <a:off x="0" y="2535"/>
          <a:ext cx="524589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13B9CB-51F2-447E-8394-0AC589C976AD}">
      <dsp:nvSpPr>
        <dsp:cNvPr id="0" name=""/>
        <dsp:cNvSpPr/>
      </dsp:nvSpPr>
      <dsp:spPr>
        <a:xfrm>
          <a:off x="0" y="27125"/>
          <a:ext cx="5240767" cy="729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1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Аттестация производственных объектов  по условиям труда </a:t>
          </a:r>
          <a:r>
            <a:rPr lang="ru-RU" altLang="ru-RU" sz="1100" kern="1200" dirty="0">
              <a:latin typeface="Arial Narrow" panose="020B0606020202030204" pitchFamily="34" charset="0"/>
              <a:cs typeface="Arial" panose="020B0604020202020204" pitchFamily="34" charset="0"/>
            </a:rPr>
            <a:t>– деятельность по оценке производственных объектов в целях определения состояния безопасности, вредности, тяжести, напряженности выполняемых на них работ, гигиены труда и определения соответствия условий производственной среды нормативам в области </a:t>
          </a:r>
          <a:r>
            <a:rPr lang="ru-RU" altLang="ru-RU" sz="1100" kern="1200" dirty="0" err="1">
              <a:latin typeface="Arial Narrow" panose="020B0606020202030204" pitchFamily="34" charset="0"/>
              <a:cs typeface="Arial" panose="020B0604020202020204" pitchFamily="34" charset="0"/>
            </a:rPr>
            <a:t>БиОТ</a:t>
          </a:r>
          <a:r>
            <a:rPr lang="ru-RU" altLang="ru-RU" sz="1100" kern="1200" dirty="0">
              <a:latin typeface="Arial Narrow" panose="020B0606020202030204" pitchFamily="34" charset="0"/>
              <a:cs typeface="Arial" panose="020B0604020202020204" pitchFamily="34" charset="0"/>
            </a:rPr>
            <a:t>. </a:t>
          </a:r>
          <a:endParaRPr lang="ru-RU" sz="1100" kern="1200" dirty="0"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0" y="27125"/>
        <a:ext cx="5240767" cy="729210"/>
      </dsp:txXfrm>
    </dsp:sp>
    <dsp:sp modelId="{9D78B5A7-EEA9-4A09-96D6-8FE2071E27A1}">
      <dsp:nvSpPr>
        <dsp:cNvPr id="0" name=""/>
        <dsp:cNvSpPr/>
      </dsp:nvSpPr>
      <dsp:spPr>
        <a:xfrm>
          <a:off x="0" y="731745"/>
          <a:ext cx="524589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CD8AEC-1015-42D4-A773-8AE1A35AF9F1}">
      <dsp:nvSpPr>
        <dsp:cNvPr id="0" name=""/>
        <dsp:cNvSpPr/>
      </dsp:nvSpPr>
      <dsp:spPr>
        <a:xfrm>
          <a:off x="0" y="753968"/>
          <a:ext cx="5245890" cy="590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lvl="0" algn="l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" b="0" i="0" kern="1200" dirty="0">
            <a:latin typeface="Arial Narrow" panose="020B0606020202030204" pitchFamily="34" charset="0"/>
          </a:endParaRPr>
        </a:p>
        <a:p>
          <a:pPr lvl="0" algn="l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b="0" i="0" kern="1200" dirty="0">
            <a:latin typeface="Arial Narrow" panose="020B0606020202030204" pitchFamily="34" charset="0"/>
          </a:endParaRPr>
        </a:p>
        <a:p>
          <a:pPr lvl="0" algn="l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kern="1200" dirty="0">
              <a:latin typeface="Arial Narrow" panose="020B0606020202030204" pitchFamily="34" charset="0"/>
            </a:rPr>
            <a:t>Правила обязательной периодической аттестации производственных объектов по условиям труда, утв. п</a:t>
          </a:r>
          <a:r>
            <a:rPr lang="ru-RU" sz="1100" b="0" kern="1200" dirty="0">
              <a:latin typeface="Arial Narrow" panose="020B0606020202030204" pitchFamily="34" charset="0"/>
            </a:rPr>
            <a:t>риказом МЗСР РК от 28.12.15 № 1057.</a:t>
          </a:r>
          <a:endParaRPr lang="ru-RU" sz="1100" kern="1200" dirty="0"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0" y="753968"/>
        <a:ext cx="5245890" cy="590405"/>
      </dsp:txXfrm>
    </dsp:sp>
    <dsp:sp modelId="{8B4FE52E-23E5-459F-9072-C7E596A778BD}">
      <dsp:nvSpPr>
        <dsp:cNvPr id="0" name=""/>
        <dsp:cNvSpPr/>
      </dsp:nvSpPr>
      <dsp:spPr>
        <a:xfrm>
          <a:off x="0" y="1384406"/>
          <a:ext cx="524589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14EBFE-D689-4472-BB45-002F74EFD5B6}">
      <dsp:nvSpPr>
        <dsp:cNvPr id="0" name=""/>
        <dsp:cNvSpPr/>
      </dsp:nvSpPr>
      <dsp:spPr>
        <a:xfrm>
          <a:off x="0" y="1411030"/>
          <a:ext cx="5245890" cy="551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kern="1200" dirty="0">
              <a:solidFill>
                <a:srgbClr val="000000"/>
              </a:solidFill>
              <a:effectLst/>
              <a:latin typeface="Arial Narrow" panose="020B0606020202030204" pitchFamily="34" charset="0"/>
              <a:cs typeface="Arial" panose="020B0604020202020204" pitchFamily="34" charset="0"/>
            </a:rPr>
            <a:t>Проводится специализированными организациями, аккредитованными в соответствии с законодательством РК, периодически, не реже чем один раз в 5 лет.</a:t>
          </a:r>
          <a:endParaRPr lang="ru-RU" sz="1100" kern="1200" dirty="0"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0" y="1411030"/>
        <a:ext cx="5245890" cy="551421"/>
      </dsp:txXfrm>
    </dsp:sp>
    <dsp:sp modelId="{1936751A-75C7-4C01-9D45-F40E420F0C08}">
      <dsp:nvSpPr>
        <dsp:cNvPr id="0" name=""/>
        <dsp:cNvSpPr/>
      </dsp:nvSpPr>
      <dsp:spPr>
        <a:xfrm>
          <a:off x="0" y="1951145"/>
          <a:ext cx="524589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949D26-A996-4346-B717-5B7DCC3826E4}">
      <dsp:nvSpPr>
        <dsp:cNvPr id="0" name=""/>
        <dsp:cNvSpPr/>
      </dsp:nvSpPr>
      <dsp:spPr>
        <a:xfrm>
          <a:off x="0" y="1973557"/>
          <a:ext cx="5245890" cy="590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altLang="ru-RU" sz="800" kern="1200" dirty="0">
            <a:latin typeface="Arial Narrow" panose="020B0606020202030204" pitchFamily="34" charset="0"/>
            <a:cs typeface="Arial" panose="020B0604020202020204" pitchFamily="34" charset="0"/>
          </a:endParaRP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altLang="ru-RU" sz="1100" kern="1200" dirty="0">
            <a:latin typeface="Arial Narrow" panose="020B0606020202030204" pitchFamily="34" charset="0"/>
            <a:cs typeface="Arial" panose="020B0604020202020204" pitchFamily="34" charset="0"/>
          </a:endParaRP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100" kern="12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rPr>
            <a:t>Включает  4 этапа</a:t>
          </a:r>
          <a:r>
            <a:rPr lang="ru-RU" altLang="ru-RU" sz="1100" kern="1200" dirty="0">
              <a:latin typeface="Arial Narrow" panose="020B0606020202030204" pitchFamily="34" charset="0"/>
              <a:cs typeface="Arial" panose="020B0604020202020204" pitchFamily="34" charset="0"/>
            </a:rPr>
            <a:t>:</a:t>
          </a:r>
          <a:endParaRPr lang="ru-RU" sz="1100" kern="1200" dirty="0"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0" y="1973557"/>
        <a:ext cx="5245890" cy="590405"/>
      </dsp:txXfrm>
    </dsp:sp>
    <dsp:sp modelId="{8BB03E7F-DEE4-4528-B41C-1F4C58244236}">
      <dsp:nvSpPr>
        <dsp:cNvPr id="0" name=""/>
        <dsp:cNvSpPr/>
      </dsp:nvSpPr>
      <dsp:spPr>
        <a:xfrm>
          <a:off x="0" y="2545400"/>
          <a:ext cx="524589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FC1435-5139-4CB7-AF68-410707888E97}">
      <dsp:nvSpPr>
        <dsp:cNvPr id="0" name=""/>
        <dsp:cNvSpPr/>
      </dsp:nvSpPr>
      <dsp:spPr>
        <a:xfrm>
          <a:off x="0" y="2583682"/>
          <a:ext cx="5240767" cy="743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>
              <a:latin typeface="Arial Narrow" panose="020B0606020202030204" pitchFamily="34" charset="0"/>
              <a:cs typeface="Arial" panose="020B0604020202020204" pitchFamily="34" charset="0"/>
            </a:rPr>
            <a:t>1) оценка степени вредности и опасности труда, гигиены труда. Определяется на основе лабораторных и инструментальных измерений. </a:t>
          </a:r>
          <a:r>
            <a:rPr lang="ru-RU" sz="1100" b="0" kern="1200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rPr>
            <a:t>На рабочих местах в подземных угольных шахтах лабораторные и инструментальные измерения не проводятся.</a:t>
          </a:r>
        </a:p>
      </dsp:txBody>
      <dsp:txXfrm>
        <a:off x="0" y="2583682"/>
        <a:ext cx="5240767" cy="743987"/>
      </dsp:txXfrm>
    </dsp:sp>
    <dsp:sp modelId="{AD718796-77EF-4C35-A3CA-41D3084D3072}">
      <dsp:nvSpPr>
        <dsp:cNvPr id="0" name=""/>
        <dsp:cNvSpPr/>
      </dsp:nvSpPr>
      <dsp:spPr>
        <a:xfrm>
          <a:off x="0" y="3272579"/>
          <a:ext cx="524589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A56E40-D592-4754-A0A7-E6287893B027}">
      <dsp:nvSpPr>
        <dsp:cNvPr id="0" name=""/>
        <dsp:cNvSpPr/>
      </dsp:nvSpPr>
      <dsp:spPr>
        <a:xfrm>
          <a:off x="0" y="3207965"/>
          <a:ext cx="5245890" cy="590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>
              <a:latin typeface="Arial Narrow" panose="020B0606020202030204" pitchFamily="34" charset="0"/>
              <a:cs typeface="Arial" panose="020B0604020202020204" pitchFamily="34" charset="0"/>
            </a:rPr>
            <a:t>2) оценка тяжести и напряженности трудового процесса. </a:t>
          </a:r>
          <a:endParaRPr lang="ru-RU" sz="1100" kern="1200" dirty="0"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0" y="3207965"/>
        <a:ext cx="5245890" cy="590405"/>
      </dsp:txXfrm>
    </dsp:sp>
    <dsp:sp modelId="{07C7E6CB-468C-4B33-B9EA-A8360236ED88}">
      <dsp:nvSpPr>
        <dsp:cNvPr id="0" name=""/>
        <dsp:cNvSpPr/>
      </dsp:nvSpPr>
      <dsp:spPr>
        <a:xfrm>
          <a:off x="0" y="3798371"/>
          <a:ext cx="524589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AF3187-5379-4289-9582-BCB10C2BAB3E}">
      <dsp:nvSpPr>
        <dsp:cNvPr id="0" name=""/>
        <dsp:cNvSpPr/>
      </dsp:nvSpPr>
      <dsp:spPr>
        <a:xfrm>
          <a:off x="0" y="3798371"/>
          <a:ext cx="5245890" cy="590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>
              <a:latin typeface="Arial Narrow" panose="020B0606020202030204" pitchFamily="34" charset="0"/>
              <a:cs typeface="Arial" panose="020B0604020202020204" pitchFamily="34" charset="0"/>
            </a:rPr>
            <a:t>3) оценка степени </a:t>
          </a:r>
          <a:r>
            <a:rPr lang="ru-RU" sz="1100" b="0" kern="1200" dirty="0" err="1">
              <a:latin typeface="Arial Narrow" panose="020B0606020202030204" pitchFamily="34" charset="0"/>
              <a:cs typeface="Arial" panose="020B0604020202020204" pitchFamily="34" charset="0"/>
            </a:rPr>
            <a:t>травмобезопасности</a:t>
          </a:r>
          <a:r>
            <a:rPr lang="ru-RU" sz="1100" b="0" kern="1200" dirty="0">
              <a:latin typeface="Arial Narrow" panose="020B0606020202030204" pitchFamily="34" charset="0"/>
              <a:cs typeface="Arial" panose="020B0604020202020204" pitchFamily="34" charset="0"/>
            </a:rPr>
            <a:t>. </a:t>
          </a:r>
          <a:endParaRPr lang="ru-RU" sz="1100" kern="1200" dirty="0"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0" y="3798371"/>
        <a:ext cx="5245890" cy="590405"/>
      </dsp:txXfrm>
    </dsp:sp>
    <dsp:sp modelId="{3073DC27-C5F3-4BB4-9530-3DF123B7BFC3}">
      <dsp:nvSpPr>
        <dsp:cNvPr id="0" name=""/>
        <dsp:cNvSpPr/>
      </dsp:nvSpPr>
      <dsp:spPr>
        <a:xfrm>
          <a:off x="0" y="4388777"/>
          <a:ext cx="524589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8C3037-F8B9-481A-9425-66A4A2CAE162}">
      <dsp:nvSpPr>
        <dsp:cNvPr id="0" name=""/>
        <dsp:cNvSpPr/>
      </dsp:nvSpPr>
      <dsp:spPr>
        <a:xfrm>
          <a:off x="0" y="4388777"/>
          <a:ext cx="5245890" cy="590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>
              <a:latin typeface="Arial Narrow" panose="020B0606020202030204" pitchFamily="34" charset="0"/>
              <a:cs typeface="Arial" panose="020B0604020202020204" pitchFamily="34" charset="0"/>
            </a:rPr>
            <a:t>4) оценка обеспеченности работников средствами индивидуальной и коллективной защиты. </a:t>
          </a:r>
          <a:endParaRPr lang="ru-RU" sz="1100" kern="1200" dirty="0"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0" y="4388777"/>
        <a:ext cx="5245890" cy="590405"/>
      </dsp:txXfrm>
    </dsp:sp>
    <dsp:sp modelId="{8BD0B77E-4198-4B48-B499-3D4B69893119}">
      <dsp:nvSpPr>
        <dsp:cNvPr id="0" name=""/>
        <dsp:cNvSpPr/>
      </dsp:nvSpPr>
      <dsp:spPr>
        <a:xfrm>
          <a:off x="0" y="4979183"/>
          <a:ext cx="524589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0B4BD4-4208-404F-9394-5D42515546B1}">
      <dsp:nvSpPr>
        <dsp:cNvPr id="0" name=""/>
        <dsp:cNvSpPr/>
      </dsp:nvSpPr>
      <dsp:spPr>
        <a:xfrm>
          <a:off x="0" y="4979183"/>
          <a:ext cx="5245890" cy="590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0" y="4979183"/>
        <a:ext cx="5245890" cy="5904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408A3E-07C8-42E1-911E-23A31637A0CB}">
      <dsp:nvSpPr>
        <dsp:cNvPr id="0" name=""/>
        <dsp:cNvSpPr/>
      </dsp:nvSpPr>
      <dsp:spPr>
        <a:xfrm>
          <a:off x="0" y="2576"/>
          <a:ext cx="6581774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13B9CB-51F2-447E-8394-0AC589C976AD}">
      <dsp:nvSpPr>
        <dsp:cNvPr id="0" name=""/>
        <dsp:cNvSpPr/>
      </dsp:nvSpPr>
      <dsp:spPr>
        <a:xfrm>
          <a:off x="0" y="2576"/>
          <a:ext cx="6575346" cy="762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Оценка профессионального риска </a:t>
          </a:r>
          <a:r>
            <a:rPr lang="ru-RU" sz="1100" kern="1200" dirty="0">
              <a:latin typeface="Arial Narrow" panose="020B0606020202030204" pitchFamily="34" charset="0"/>
              <a:cs typeface="Arial" panose="020B0604020202020204" pitchFamily="34" charset="0"/>
            </a:rPr>
            <a:t>– определение степени профессионального риска на основе анализа информации об идентификации рисков и статистических данных о заболеваемости и производственном травматизме в организации, обеспеченности средствами коллективной и индивидуальной защиты</a:t>
          </a:r>
          <a:r>
            <a:rPr lang="ru-RU" altLang="ru-RU" sz="1100" kern="1200" dirty="0">
              <a:latin typeface="Arial Narrow" panose="020B0606020202030204" pitchFamily="34" charset="0"/>
              <a:cs typeface="Arial" panose="020B0604020202020204" pitchFamily="34" charset="0"/>
            </a:rPr>
            <a:t>. </a:t>
          </a:r>
          <a:endParaRPr lang="ru-RU" sz="1100" kern="1200" dirty="0"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0" y="2576"/>
        <a:ext cx="6575346" cy="762029"/>
      </dsp:txXfrm>
    </dsp:sp>
    <dsp:sp modelId="{9D78B5A7-EEA9-4A09-96D6-8FE2071E27A1}">
      <dsp:nvSpPr>
        <dsp:cNvPr id="0" name=""/>
        <dsp:cNvSpPr/>
      </dsp:nvSpPr>
      <dsp:spPr>
        <a:xfrm>
          <a:off x="0" y="764605"/>
          <a:ext cx="6581774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CD8AEC-1015-42D4-A773-8AE1A35AF9F1}">
      <dsp:nvSpPr>
        <dsp:cNvPr id="0" name=""/>
        <dsp:cNvSpPr/>
      </dsp:nvSpPr>
      <dsp:spPr>
        <a:xfrm>
          <a:off x="0" y="818764"/>
          <a:ext cx="6581774" cy="477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Arial Narrow" panose="020B0606020202030204" pitchFamily="34" charset="0"/>
            <a:cs typeface="Arial" panose="020B0604020202020204" pitchFamily="34" charset="0"/>
          </a:endParaRP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Arial Narrow" panose="020B0606020202030204" pitchFamily="34" charset="0"/>
              <a:cs typeface="Arial" panose="020B0604020202020204" pitchFamily="34" charset="0"/>
            </a:rPr>
            <a:t>Правила управления профессиональными рисками, утв. Приказом МТСЗН РК от 11.09.20 № 363.</a:t>
          </a:r>
        </a:p>
      </dsp:txBody>
      <dsp:txXfrm>
        <a:off x="0" y="818764"/>
        <a:ext cx="6581774" cy="477243"/>
      </dsp:txXfrm>
    </dsp:sp>
    <dsp:sp modelId="{42F75B2B-7BA9-4A57-B6ED-90104DA3666F}">
      <dsp:nvSpPr>
        <dsp:cNvPr id="0" name=""/>
        <dsp:cNvSpPr/>
      </dsp:nvSpPr>
      <dsp:spPr>
        <a:xfrm>
          <a:off x="0" y="1360612"/>
          <a:ext cx="6581774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F06152-6AE3-4072-A78B-4A6B3445E7D1}">
      <dsp:nvSpPr>
        <dsp:cNvPr id="0" name=""/>
        <dsp:cNvSpPr/>
      </dsp:nvSpPr>
      <dsp:spPr>
        <a:xfrm>
          <a:off x="0" y="1351386"/>
          <a:ext cx="6581774" cy="631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Arial Narrow" panose="020B0606020202030204" pitchFamily="34" charset="0"/>
              <a:cs typeface="Arial" panose="020B0604020202020204" pitchFamily="34" charset="0"/>
            </a:rPr>
            <a:t>Проводится в соответствии с законодательством РК, периодически, не реже чем один раз в 5 лет.</a:t>
          </a:r>
        </a:p>
      </dsp:txBody>
      <dsp:txXfrm>
        <a:off x="0" y="1351386"/>
        <a:ext cx="6581774" cy="631918"/>
      </dsp:txXfrm>
    </dsp:sp>
    <dsp:sp modelId="{1936751A-75C7-4C01-9D45-F40E420F0C08}">
      <dsp:nvSpPr>
        <dsp:cNvPr id="0" name=""/>
        <dsp:cNvSpPr/>
      </dsp:nvSpPr>
      <dsp:spPr>
        <a:xfrm>
          <a:off x="0" y="1873768"/>
          <a:ext cx="6581774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949D26-A996-4346-B717-5B7DCC3826E4}">
      <dsp:nvSpPr>
        <dsp:cNvPr id="0" name=""/>
        <dsp:cNvSpPr/>
      </dsp:nvSpPr>
      <dsp:spPr>
        <a:xfrm>
          <a:off x="0" y="1873768"/>
          <a:ext cx="6581774" cy="635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altLang="ru-RU" sz="1100" kern="1200" dirty="0">
            <a:latin typeface="Arial Narrow" panose="020B0606020202030204" pitchFamily="34" charset="0"/>
            <a:cs typeface="Arial" panose="020B0604020202020204" pitchFamily="34" charset="0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altLang="ru-RU" sz="1100" kern="1200" dirty="0">
            <a:latin typeface="Arial Narrow" panose="020B0606020202030204" pitchFamily="34" charset="0"/>
            <a:cs typeface="Arial" panose="020B0604020202020204" pitchFamily="34" charset="0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100" kern="12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rPr>
            <a:t>Включает  5 этапов</a:t>
          </a:r>
          <a:r>
            <a:rPr lang="ru-RU" altLang="ru-RU" sz="1100" kern="1200" dirty="0">
              <a:latin typeface="Arial Narrow" panose="020B0606020202030204" pitchFamily="34" charset="0"/>
              <a:cs typeface="Arial" panose="020B0604020202020204" pitchFamily="34" charset="0"/>
            </a:rPr>
            <a:t>:</a:t>
          </a:r>
          <a:endParaRPr lang="ru-RU" sz="1100" kern="1200" dirty="0"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0" y="1873768"/>
        <a:ext cx="6581774" cy="635215"/>
      </dsp:txXfrm>
    </dsp:sp>
    <dsp:sp modelId="{8BB03E7F-DEE4-4528-B41C-1F4C58244236}">
      <dsp:nvSpPr>
        <dsp:cNvPr id="0" name=""/>
        <dsp:cNvSpPr/>
      </dsp:nvSpPr>
      <dsp:spPr>
        <a:xfrm>
          <a:off x="0" y="2508983"/>
          <a:ext cx="6581774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FC1435-5139-4CB7-AF68-410707888E97}">
      <dsp:nvSpPr>
        <dsp:cNvPr id="0" name=""/>
        <dsp:cNvSpPr/>
      </dsp:nvSpPr>
      <dsp:spPr>
        <a:xfrm>
          <a:off x="0" y="2508983"/>
          <a:ext cx="6575346" cy="750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>
              <a:latin typeface="Arial Narrow" panose="020B0606020202030204" pitchFamily="34" charset="0"/>
              <a:cs typeface="Arial" panose="020B0604020202020204" pitchFamily="34" charset="0"/>
            </a:rPr>
            <a:t>1) о</a:t>
          </a:r>
          <a:r>
            <a:rPr lang="ru-RU" sz="1100" b="0" kern="1200" dirty="0">
              <a:latin typeface="Arial Narrow" panose="020B0606020202030204" pitchFamily="34" charset="0"/>
            </a:rPr>
            <a:t>ценка вредности условий труда (воздействия вредных производственных факторов </a:t>
          </a:r>
          <a:r>
            <a:rPr lang="ru-RU" sz="1100" b="0" i="0" kern="1200" dirty="0">
              <a:latin typeface="Arial Narrow" panose="020B0606020202030204" pitchFamily="34" charset="0"/>
            </a:rPr>
            <a:t>физического, химического, биологического и психофизиологического воздействия на организм работника</a:t>
          </a:r>
          <a:r>
            <a:rPr lang="ru-RU" sz="1100" b="0" kern="1200" dirty="0">
              <a:latin typeface="Arial Narrow" panose="020B0606020202030204" pitchFamily="34" charset="0"/>
            </a:rPr>
            <a:t>) проводится на основе лабораторных и инструментальных измерений параметров</a:t>
          </a:r>
          <a:r>
            <a:rPr lang="ru-RU" sz="1100" b="0" kern="1200" dirty="0">
              <a:latin typeface="Arial Narrow" panose="020B0606020202030204" pitchFamily="34" charset="0"/>
              <a:cs typeface="Arial" panose="020B0604020202020204" pitchFamily="34" charset="0"/>
            </a:rPr>
            <a:t>.  </a:t>
          </a:r>
          <a:r>
            <a:rPr lang="ru-RU" sz="1100" b="0" kern="1200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rPr>
            <a:t>На рабочих местах в подземных угольных шахтах лабораторные и инструментальные измерения не проводятся.</a:t>
          </a:r>
        </a:p>
      </dsp:txBody>
      <dsp:txXfrm>
        <a:off x="0" y="2508983"/>
        <a:ext cx="6575346" cy="750977"/>
      </dsp:txXfrm>
    </dsp:sp>
    <dsp:sp modelId="{AD718796-77EF-4C35-A3CA-41D3084D3072}">
      <dsp:nvSpPr>
        <dsp:cNvPr id="0" name=""/>
        <dsp:cNvSpPr/>
      </dsp:nvSpPr>
      <dsp:spPr>
        <a:xfrm>
          <a:off x="0" y="3259961"/>
          <a:ext cx="6581774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A56E40-D592-4754-A0A7-E6287893B027}">
      <dsp:nvSpPr>
        <dsp:cNvPr id="0" name=""/>
        <dsp:cNvSpPr/>
      </dsp:nvSpPr>
      <dsp:spPr>
        <a:xfrm>
          <a:off x="0" y="3259961"/>
          <a:ext cx="6581774" cy="525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>
              <a:latin typeface="Arial Narrow" panose="020B0606020202030204" pitchFamily="34" charset="0"/>
              <a:cs typeface="Arial" panose="020B0604020202020204" pitchFamily="34" charset="0"/>
            </a:rPr>
            <a:t>2) о</a:t>
          </a:r>
          <a:r>
            <a:rPr lang="ru-RU" sz="1100" b="0" i="0" kern="1200" dirty="0">
              <a:latin typeface="Arial Narrow" panose="020B0606020202030204" pitchFamily="34" charset="0"/>
            </a:rPr>
            <a:t>ценка </a:t>
          </a:r>
          <a:r>
            <a:rPr lang="ru-RU" sz="1100" b="0" i="0" kern="1200" dirty="0" err="1">
              <a:latin typeface="Arial Narrow" panose="020B0606020202030204" pitchFamily="34" charset="0"/>
            </a:rPr>
            <a:t>травмоопасности</a:t>
          </a:r>
          <a:r>
            <a:rPr lang="ru-RU" sz="1100" b="0" i="0" kern="1200" dirty="0">
              <a:latin typeface="Arial Narrow" panose="020B0606020202030204" pitchFamily="34" charset="0"/>
            </a:rPr>
            <a:t> условий труда проводится по опасным производственным факторам (механического воздействия)</a:t>
          </a:r>
          <a:r>
            <a:rPr lang="ru-RU" sz="1100" b="0" kern="1200" dirty="0">
              <a:latin typeface="Arial Narrow" panose="020B0606020202030204" pitchFamily="34" charset="0"/>
              <a:cs typeface="Arial" panose="020B0604020202020204" pitchFamily="34" charset="0"/>
            </a:rPr>
            <a:t>. </a:t>
          </a:r>
          <a:endParaRPr lang="ru-RU" sz="1100" kern="1200" dirty="0"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0" y="3259961"/>
        <a:ext cx="6581774" cy="525126"/>
      </dsp:txXfrm>
    </dsp:sp>
    <dsp:sp modelId="{07C7E6CB-468C-4B33-B9EA-A8360236ED88}">
      <dsp:nvSpPr>
        <dsp:cNvPr id="0" name=""/>
        <dsp:cNvSpPr/>
      </dsp:nvSpPr>
      <dsp:spPr>
        <a:xfrm>
          <a:off x="0" y="3785087"/>
          <a:ext cx="6581774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AF3187-5379-4289-9582-BCB10C2BAB3E}">
      <dsp:nvSpPr>
        <dsp:cNvPr id="0" name=""/>
        <dsp:cNvSpPr/>
      </dsp:nvSpPr>
      <dsp:spPr>
        <a:xfrm>
          <a:off x="0" y="3785087"/>
          <a:ext cx="6581774" cy="635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>
              <a:latin typeface="Arial Narrow" panose="020B0606020202030204" pitchFamily="34" charset="0"/>
              <a:cs typeface="Arial" panose="020B0604020202020204" pitchFamily="34" charset="0"/>
            </a:rPr>
            <a:t>3) о</a:t>
          </a:r>
          <a:r>
            <a:rPr lang="ru-RU" sz="1100" b="0" i="0" kern="1200" dirty="0">
              <a:latin typeface="Arial Narrow" panose="020B0606020202030204" pitchFamily="34" charset="0"/>
            </a:rPr>
            <a:t>ценка безопасности производственного оборудования</a:t>
          </a:r>
          <a:r>
            <a:rPr lang="ru-RU" sz="1100" b="0" kern="1200" dirty="0">
              <a:latin typeface="Arial Narrow" panose="020B0606020202030204" pitchFamily="34" charset="0"/>
              <a:cs typeface="Arial" panose="020B0604020202020204" pitchFamily="34" charset="0"/>
            </a:rPr>
            <a:t>. </a:t>
          </a:r>
          <a:endParaRPr lang="ru-RU" sz="1100" kern="1200" dirty="0"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0" y="3785087"/>
        <a:ext cx="6581774" cy="635215"/>
      </dsp:txXfrm>
    </dsp:sp>
    <dsp:sp modelId="{3073DC27-C5F3-4BB4-9530-3DF123B7BFC3}">
      <dsp:nvSpPr>
        <dsp:cNvPr id="0" name=""/>
        <dsp:cNvSpPr/>
      </dsp:nvSpPr>
      <dsp:spPr>
        <a:xfrm>
          <a:off x="0" y="4363546"/>
          <a:ext cx="6581774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8C3037-F8B9-481A-9425-66A4A2CAE162}">
      <dsp:nvSpPr>
        <dsp:cNvPr id="0" name=""/>
        <dsp:cNvSpPr/>
      </dsp:nvSpPr>
      <dsp:spPr>
        <a:xfrm>
          <a:off x="0" y="4420302"/>
          <a:ext cx="6581774" cy="635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>
              <a:latin typeface="Arial Narrow" panose="020B0606020202030204" pitchFamily="34" charset="0"/>
              <a:cs typeface="Arial" panose="020B0604020202020204" pitchFamily="34" charset="0"/>
            </a:rPr>
            <a:t>4) о</a:t>
          </a:r>
          <a:r>
            <a:rPr lang="ru-RU" sz="1100" b="0" i="0" kern="1200" dirty="0">
              <a:latin typeface="Arial Narrow" panose="020B0606020202030204" pitchFamily="34" charset="0"/>
            </a:rPr>
            <a:t>ценка обеспеченности средствами индивидуальной защиты.</a:t>
          </a:r>
          <a:endParaRPr lang="ru-RU" sz="1100" kern="1200" dirty="0"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0" y="4420302"/>
        <a:ext cx="6581774" cy="635215"/>
      </dsp:txXfrm>
    </dsp:sp>
    <dsp:sp modelId="{4F545834-7C17-4F83-8166-FC96015F1E84}">
      <dsp:nvSpPr>
        <dsp:cNvPr id="0" name=""/>
        <dsp:cNvSpPr/>
      </dsp:nvSpPr>
      <dsp:spPr>
        <a:xfrm>
          <a:off x="0" y="4987410"/>
          <a:ext cx="6581774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464BB1-7EE0-4BFA-B759-13CCD27F62D5}">
      <dsp:nvSpPr>
        <dsp:cNvPr id="0" name=""/>
        <dsp:cNvSpPr/>
      </dsp:nvSpPr>
      <dsp:spPr>
        <a:xfrm>
          <a:off x="0" y="5055518"/>
          <a:ext cx="6581774" cy="635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kern="1200" dirty="0">
              <a:latin typeface="Arial Narrow" panose="020B0606020202030204" pitchFamily="34" charset="0"/>
            </a:rPr>
            <a:t>5) оценка заболеваемости проводится на основании исходных данных по листам временной нетрудоспособности. </a:t>
          </a:r>
          <a:endParaRPr lang="ru-RU" sz="1100" kern="1200" dirty="0"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0" y="5055518"/>
        <a:ext cx="6581774" cy="6352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4465A4E-886A-8BF7-E4ED-51ADBCA583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2"/>
            <a:ext cx="2929627" cy="498634"/>
          </a:xfrm>
          <a:prstGeom prst="rect">
            <a:avLst/>
          </a:prstGeom>
        </p:spPr>
        <p:txBody>
          <a:bodyPr vert="horz" lIns="90855" tIns="45427" rIns="90855" bIns="45427" rtlCol="0"/>
          <a:lstStyle>
            <a:lvl1pPr algn="l">
              <a:defRPr sz="1200"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86F179-B137-1BA2-31C5-C557B720050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29961" y="2"/>
            <a:ext cx="2929627" cy="498634"/>
          </a:xfrm>
          <a:prstGeom prst="rect">
            <a:avLst/>
          </a:prstGeom>
        </p:spPr>
        <p:txBody>
          <a:bodyPr vert="horz" lIns="90855" tIns="45427" rIns="90855" bIns="45427" rtlCol="0"/>
          <a:lstStyle>
            <a:lvl1pPr algn="r">
              <a:defRPr sz="1200"/>
            </a:lvl1pPr>
          </a:lstStyle>
          <a:p>
            <a:pPr>
              <a:defRPr/>
            </a:pPr>
            <a:fld id="{5526A75D-7F04-4FC6-A463-C54D2B378BBB}" type="datetimeFigureOut">
              <a:rPr lang="ru-RU"/>
              <a:pPr>
                <a:defRPr/>
              </a:pPr>
              <a:t>18.07.2023</a:t>
            </a:fld>
            <a:endParaRPr lang="x-none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E12756D6-1882-9113-A33C-7804EB722D8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55" tIns="45427" rIns="90855" bIns="45427" rtlCol="0" anchor="ctr"/>
          <a:lstStyle/>
          <a:p>
            <a:pPr lvl="0"/>
            <a:endParaRPr lang="x-none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C93E8169-EA00-07DD-4CD1-0AF9EC0261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432" y="4784666"/>
            <a:ext cx="5408301" cy="3914437"/>
          </a:xfrm>
          <a:prstGeom prst="rect">
            <a:avLst/>
          </a:prstGeom>
        </p:spPr>
        <p:txBody>
          <a:bodyPr vert="horz" lIns="90855" tIns="45427" rIns="90855" bIns="45427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x-none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DBE394-0F24-BA6D-3FBB-6995BD67DA4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2" y="9443881"/>
            <a:ext cx="2929627" cy="498634"/>
          </a:xfrm>
          <a:prstGeom prst="rect">
            <a:avLst/>
          </a:prstGeom>
        </p:spPr>
        <p:txBody>
          <a:bodyPr vert="horz" lIns="90855" tIns="45427" rIns="90855" bIns="4542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11D865-9778-C06F-AC8B-034FB97DE7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29961" y="9443881"/>
            <a:ext cx="2929627" cy="498634"/>
          </a:xfrm>
          <a:prstGeom prst="rect">
            <a:avLst/>
          </a:prstGeom>
        </p:spPr>
        <p:txBody>
          <a:bodyPr vert="horz" wrap="square" lIns="90855" tIns="45427" rIns="90855" bIns="4542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773F067-3DD6-4462-B968-B57FFDC84DA3}" type="slidenum">
              <a:rPr lang="x-none" altLang="ru-RU"/>
              <a:pPr>
                <a:defRPr/>
              </a:pPr>
              <a:t>‹#›</a:t>
            </a:fld>
            <a:endParaRPr lang="x-none" altLang="ru-RU"/>
          </a:p>
        </p:txBody>
      </p:sp>
    </p:spTree>
    <p:extLst>
      <p:ext uri="{BB962C8B-B14F-4D97-AF65-F5344CB8AC3E}">
        <p14:creationId xmlns:p14="http://schemas.microsoft.com/office/powerpoint/2010/main" val="11151011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40E87-2209-4891-8A7E-4A7CFA3B2BA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556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40E87-2209-4891-8A7E-4A7CFA3B2BA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057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40E87-2209-4891-8A7E-4A7CFA3B2BA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325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336bb6ee05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7388"/>
            <a:ext cx="6103937" cy="3433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336bb6ee05_0_76:notes"/>
          <p:cNvSpPr txBox="1">
            <a:spLocks noGrp="1"/>
          </p:cNvSpPr>
          <p:nvPr>
            <p:ph type="body" idx="1"/>
          </p:nvPr>
        </p:nvSpPr>
        <p:spPr>
          <a:xfrm>
            <a:off x="686921" y="4349651"/>
            <a:ext cx="5495369" cy="4120722"/>
          </a:xfrm>
          <a:prstGeom prst="rect">
            <a:avLst/>
          </a:prstGeom>
        </p:spPr>
        <p:txBody>
          <a:bodyPr spcFirstLastPara="1" wrap="square" lIns="91562" tIns="91562" rIns="91562" bIns="91562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7806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1B6C6C-C58D-C43C-D621-7C2A04298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FD4E4-4340-4887-8D6D-8EB110BD92B4}" type="datetime1">
              <a:rPr lang="ru-RU"/>
              <a:pPr>
                <a:defRPr/>
              </a:pPr>
              <a:t>18.07.2023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78BA2C-05E2-E438-A131-C9FD8BE4D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B2B87F-63F3-022F-FEF7-7875F712F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D539C-7F70-4196-AA59-1A51AA669F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4930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DA8A79-4748-256C-E0E5-AC8F29421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9C73D-C009-4F32-9847-0FBB60C5567C}" type="datetime1">
              <a:rPr lang="ru-RU"/>
              <a:pPr>
                <a:defRPr/>
              </a:pPr>
              <a:t>18.07.2023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DCC346-539D-4B22-81E9-6ED5FE452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E72333-B403-0B0C-B101-C85CC7120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5EE59-9447-4E13-BB2C-F63A7BE128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8068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C2B2ED-12ED-E192-3FC9-2D6278C1F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B1453-878C-47CE-BBB7-077725982CD6}" type="datetime1">
              <a:rPr lang="ru-RU"/>
              <a:pPr>
                <a:defRPr/>
              </a:pPr>
              <a:t>18.07.2023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2832AE-D0BA-7249-BFC9-951598F5E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085606-22DF-44DB-A65D-9DC2CA78E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7F15E-AD75-4CFF-A961-77FC8201D2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6853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6" hidden="1">
            <a:extLst>
              <a:ext uri="{FF2B5EF4-FFF2-40B4-BE49-F238E27FC236}">
                <a16:creationId xmlns:a16="http://schemas.microsoft.com/office/drawing/2014/main" id="{08F35850-3898-EB87-E1F0-5F8E0C2354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2" name="Объект 6" hidden="1">
                        <a:extLst>
                          <a:ext uri="{FF2B5EF4-FFF2-40B4-BE49-F238E27FC236}">
                            <a16:creationId xmlns:a16="http://schemas.microsoft.com/office/drawing/2014/main" id="{08F35850-3898-EB87-E1F0-5F8E0C2354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12B0340-5073-24CE-1B07-F7C52180591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47938" y="1701800"/>
            <a:ext cx="4006850" cy="755650"/>
          </a:xfrm>
          <a:prstGeom prst="rect">
            <a:avLst/>
          </a:prstGeom>
          <a:noFill/>
          <a:ln>
            <a:noFill/>
          </a:ln>
          <a:effectLst>
            <a:outerShdw sx="0" sy="0" rotWithShape="0">
              <a:srgbClr val="000000"/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ru-RU" altLang="ru-RU" sz="1400" b="1">
                <a:solidFill>
                  <a:srgbClr val="FFFFFF"/>
                </a:solidFill>
              </a:rPr>
              <a:t>Министерство труда и</a:t>
            </a:r>
          </a:p>
          <a:p>
            <a:pPr>
              <a:defRPr/>
            </a:pPr>
            <a:r>
              <a:rPr lang="ru-RU" altLang="ru-RU" sz="1400" b="1">
                <a:solidFill>
                  <a:srgbClr val="FFFFFF"/>
                </a:solidFill>
              </a:rPr>
              <a:t>социальной защиты населения</a:t>
            </a:r>
          </a:p>
          <a:p>
            <a:pPr>
              <a:defRPr/>
            </a:pPr>
            <a:r>
              <a:rPr lang="ru-RU" altLang="ru-RU" sz="1400" b="1">
                <a:solidFill>
                  <a:srgbClr val="FFFFFF"/>
                </a:solidFill>
              </a:rPr>
              <a:t>Республики Казахстан</a:t>
            </a:r>
            <a:endParaRPr lang="en-US" altLang="ru-RU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66380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826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1C51F2-7CEE-4865-B98E-6BC5CD4C0ED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18.07.2023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84E01-1027-4459-9DB8-97C669A4C3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653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1C51F2-7CEE-4865-B98E-6BC5CD4C0ED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18.07.2023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84E01-1027-4459-9DB8-97C669A4C3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487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1C51F2-7CEE-4865-B98E-6BC5CD4C0ED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18.07.2023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84E01-1027-4459-9DB8-97C669A4C3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6057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1C51F2-7CEE-4865-B98E-6BC5CD4C0ED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18.07.2023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84E01-1027-4459-9DB8-97C669A4C3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52696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1C51F2-7CEE-4865-B98E-6BC5CD4C0ED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18.07.2023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84E01-1027-4459-9DB8-97C669A4C3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476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1C51F2-7CEE-4865-B98E-6BC5CD4C0ED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18.07.2023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84E01-1027-4459-9DB8-97C669A4C3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64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CFA2FD-839F-EF28-1F55-DC07C376A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E00CF-439C-41EC-8C1C-658D0E2C4C7B}" type="datetime1">
              <a:rPr lang="ru-RU"/>
              <a:pPr>
                <a:defRPr/>
              </a:pPr>
              <a:t>18.07.2023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E5AB08-F66E-E181-291A-6468F0DDE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9D39C0-58B4-1A28-D9E1-D430B59F4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1DF2A-8BD9-453C-8C94-FFF427476C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58484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1C51F2-7CEE-4865-B98E-6BC5CD4C0ED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18.07.2023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84E01-1027-4459-9DB8-97C669A4C3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725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1C51F2-7CEE-4865-B98E-6BC5CD4C0ED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18.07.2023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84E01-1027-4459-9DB8-97C669A4C3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1255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1C51F2-7CEE-4865-B98E-6BC5CD4C0ED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18.07.2023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84E01-1027-4459-9DB8-97C669A4C3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53970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1C51F2-7CEE-4865-B98E-6BC5CD4C0ED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18.07.2023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84E01-1027-4459-9DB8-97C669A4C3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7629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1C51F2-7CEE-4865-B98E-6BC5CD4C0ED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18.07.2023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84E01-1027-4459-9DB8-97C669A4C3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03500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26F8C-E453-472F-88B7-29311E41744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18.07.2023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2F578E-0720-443B-807F-93C96467B60A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54864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5F6635-4B9D-47F5-A062-E384B131AD61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18.07.2023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1AEE59-7C5E-44F6-8A19-B6504B7E3A80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76801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B931AC-365C-4706-9DEC-DD5EBF21AB56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18.07.2023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95D3FE-4484-4B52-8DAE-1606746C9215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3173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354A7B-533C-4DA4-8747-21BC5A89A16F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18.07.2023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FA1AF-86C4-4A4F-A100-AFCF85367E80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5652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445B7-225A-48B3-9741-07F99AACC591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18.07.2023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B42B65-94CF-44FE-9F54-01E137D2F503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726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2F3AC7-F71F-DA35-B765-2A8947685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FC38A-C94D-4BC5-9536-673E6CE1C912}" type="datetime1">
              <a:rPr lang="ru-RU"/>
              <a:pPr>
                <a:defRPr/>
              </a:pPr>
              <a:t>18.07.2023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468F09-0C42-6A78-103B-45D84594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422045-F21B-129F-0D30-49D5CF9C9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38619-9B71-4170-8536-76463D59B1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09238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6F59F1-C8FF-4DEE-A418-46F2F15365E9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18.07.2023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7FEE5-D142-4B8F-8DB6-0C831A2DDE2B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35938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A79B0-82AD-422C-BE0C-712AAC652466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18.07.2023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1D2A60-E420-4F8F-9895-B6D7CA34E282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1806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233D2B-9859-4BAA-AF9D-FE4B8DF25AA4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18.07.2023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8D1FAC-AAB6-47AE-8DBB-AF3DFC696EC2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2154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31E61A-0841-4EDB-8826-22A3A0498C9B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18.07.2023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CBDC69-B47E-4760-8EDE-25CA1A90BB95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4004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42D966-E1D9-49E4-9BFF-FA42B68123F4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18.07.2023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18666A-B44A-4F35-A549-58BBEB7682B7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4919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33041-62A9-4F46-9542-9FAE36CA799D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18.07.2023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0A5AF-5D30-47F4-8ABB-F1B1AF8C1E55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25978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2" name="Объект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2547938" y="1701800"/>
            <a:ext cx="4006850" cy="755650"/>
          </a:xfrm>
          <a:prstGeom prst="rect">
            <a:avLst/>
          </a:prstGeom>
          <a:noFill/>
          <a:ln>
            <a:noFill/>
          </a:ln>
          <a:effectLst>
            <a:outerShdw sx="0" sy="0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A9A9A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Министерство труда 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социальной защиты населения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Республики Казахстан</a:t>
            </a:r>
            <a:endParaRPr kumimoji="0" lang="en-US" alt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598382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ый треугольник 1"/>
          <p:cNvSpPr/>
          <p:nvPr userDrawn="1"/>
        </p:nvSpPr>
        <p:spPr>
          <a:xfrm rot="10800000">
            <a:off x="11456988" y="0"/>
            <a:ext cx="735012" cy="663575"/>
          </a:xfrm>
          <a:prstGeom prst="rtTriangle">
            <a:avLst/>
          </a:prstGeom>
          <a:solidFill>
            <a:srgbClr val="295E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11726863" y="74613"/>
            <a:ext cx="495300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2070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959877-7968-45FB-81B0-239982DC7941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207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Straight Connector 284"/>
          <p:cNvCxnSpPr/>
          <p:nvPr userDrawn="1"/>
        </p:nvCxnSpPr>
        <p:spPr>
          <a:xfrm>
            <a:off x="0" y="663575"/>
            <a:ext cx="12192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426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26F8C-E453-472F-88B7-29311E41744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18.07.2023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2F578E-0720-443B-807F-93C96467B60A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4214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5F6635-4B9D-47F5-A062-E384B131AD61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18.07.2023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1AEE59-7C5E-44F6-8A19-B6504B7E3A80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295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3B062AFB-790F-7ED5-C6E5-B1DF36C50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84425-E554-4913-8A45-49A82C576DBF}" type="datetime1">
              <a:rPr lang="ru-RU"/>
              <a:pPr>
                <a:defRPr/>
              </a:pPr>
              <a:t>18.07.2023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8979DA35-D7BA-828F-0EF9-65284A956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7F10A5B-3FEF-5388-10A0-F58CD9B40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F3372-04EF-4582-B84F-FF923902A9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26510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B931AC-365C-4706-9DEC-DD5EBF21AB56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18.07.2023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95D3FE-4484-4B52-8DAE-1606746C9215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6971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354A7B-533C-4DA4-8747-21BC5A89A16F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18.07.2023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FA1AF-86C4-4A4F-A100-AFCF85367E80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71872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445B7-225A-48B3-9741-07F99AACC591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18.07.2023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B42B65-94CF-44FE-9F54-01E137D2F503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7801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6F59F1-C8FF-4DEE-A418-46F2F15365E9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18.07.2023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7FEE5-D142-4B8F-8DB6-0C831A2DDE2B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63421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A79B0-82AD-422C-BE0C-712AAC652466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18.07.2023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1D2A60-E420-4F8F-9895-B6D7CA34E282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81375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233D2B-9859-4BAA-AF9D-FE4B8DF25AA4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18.07.2023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8D1FAC-AAB6-47AE-8DBB-AF3DFC696EC2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4572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31E61A-0841-4EDB-8826-22A3A0498C9B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18.07.2023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CBDC69-B47E-4760-8EDE-25CA1A90BB95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881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42D966-E1D9-49E4-9BFF-FA42B68123F4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18.07.2023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18666A-B44A-4F35-A549-58BBEB7682B7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1617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33041-62A9-4F46-9542-9FAE36CA799D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18.07.2023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0A5AF-5D30-47F4-8ABB-F1B1AF8C1E55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2713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2" name="Объект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2547938" y="1701800"/>
            <a:ext cx="4006850" cy="755650"/>
          </a:xfrm>
          <a:prstGeom prst="rect">
            <a:avLst/>
          </a:prstGeom>
          <a:noFill/>
          <a:ln>
            <a:noFill/>
          </a:ln>
          <a:effectLst>
            <a:outerShdw sx="0" sy="0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A9A9A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Министерство труда 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социальной защиты населения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Республики Казахстан</a:t>
            </a:r>
            <a:endParaRPr kumimoji="0" lang="en-US" alt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00999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B73FAAF9-CCF1-8A46-CAE0-42FB16F21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0EBE1-748D-4118-98B5-097979911D60}" type="datetime1">
              <a:rPr lang="ru-RU"/>
              <a:pPr>
                <a:defRPr/>
              </a:pPr>
              <a:t>18.07.2023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969A089D-D5C1-039E-5551-C81D5502D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F58F25E1-D62A-3AF4-32CB-3B1C5C5E0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0BD5E-6522-4A0E-B1A0-EDE5081FDD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89756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ый треугольник 1"/>
          <p:cNvSpPr/>
          <p:nvPr userDrawn="1"/>
        </p:nvSpPr>
        <p:spPr>
          <a:xfrm rot="10800000">
            <a:off x="11456988" y="0"/>
            <a:ext cx="735012" cy="663575"/>
          </a:xfrm>
          <a:prstGeom prst="rtTriangle">
            <a:avLst/>
          </a:prstGeom>
          <a:solidFill>
            <a:srgbClr val="295E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11726863" y="74613"/>
            <a:ext cx="495300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2070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959877-7968-45FB-81B0-239982DC7941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207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Straight Connector 284"/>
          <p:cNvCxnSpPr/>
          <p:nvPr userDrawn="1"/>
        </p:nvCxnSpPr>
        <p:spPr>
          <a:xfrm>
            <a:off x="0" y="663575"/>
            <a:ext cx="12192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076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2D008DCD-8313-A378-B108-F13E76E9A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F215B-5897-4712-87A2-F298150AB9D9}" type="datetime1">
              <a:rPr lang="ru-RU"/>
              <a:pPr>
                <a:defRPr/>
              </a:pPr>
              <a:t>18.07.2023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CD61814E-9B19-84AE-A326-25B890C00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74F1B36D-5DB9-BD56-5650-4641E4F83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69003-79C3-4F6F-ACA6-E28906D510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8577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93825EE6-7509-23FF-0458-60A072740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1BA92-5750-488B-BD11-2C820E336C2C}" type="datetime1">
              <a:rPr lang="ru-RU"/>
              <a:pPr>
                <a:defRPr/>
              </a:pPr>
              <a:t>18.07.2023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F8A4CDC6-77B9-C0D7-2175-62698C063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93DB616D-F146-4820-4A5E-216297DB2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0DA86-CB47-4D89-BB70-F1253B8DB5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0189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A7EBF45C-CDAA-BB0B-1ECD-4ECED292A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43979-A02C-40B0-8615-929E5F923D54}" type="datetime1">
              <a:rPr lang="ru-RU"/>
              <a:pPr>
                <a:defRPr/>
              </a:pPr>
              <a:t>18.07.2023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25FB8058-242F-C412-E530-939ED7BA1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5A7E5D08-27B5-DF96-6015-3F8699968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BA134-E339-4831-9561-D6237D23CE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8697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352A0E48-CDC2-EF9E-0E65-93E5AAE2F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06674-55A2-46A9-99B1-BCC8AE34BD02}" type="datetime1">
              <a:rPr lang="ru-RU"/>
              <a:pPr>
                <a:defRPr/>
              </a:pPr>
              <a:t>18.07.2023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1CC8ED27-0DFA-7F70-ED4E-D27D00317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B8A32F33-3374-C0DA-09BC-ACD7CCCC0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7D076-5366-4A7B-A9F9-20B6553BB5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8193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C5B12651-C2CA-470B-4672-748BDBFC0B8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9AE11B5F-91E5-AC2F-7C66-2CAE195FF7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7C4FF6-571A-B68E-AA29-4810F58D14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4C0049-1DA3-4621-81E5-4933E008AA23}" type="datetime1">
              <a:rPr lang="ru-RU"/>
              <a:pPr>
                <a:defRPr/>
              </a:pPr>
              <a:t>18.07.2023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74CA2C-F633-918A-6063-7217420830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AF3528-FF7B-493D-59E3-9F1561D622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FD9E689-6A79-4DE0-B70E-10AEC38B96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1C51F2-7CEE-4865-B98E-6BC5CD4C0ED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18.07.2023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84E01-1027-4459-9DB8-97C669A4C3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5974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F4F30-B0B9-4CE7-920C-3447FAC93859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18.07.2023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DAD739-8703-4E20-940B-EC8A78CD9A2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93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F4F30-B0B9-4CE7-920C-3447FAC93859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18.07.2023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DAD739-8703-4E20-940B-EC8A78CD9A2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4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4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jpeg"/><Relationship Id="rId7" Type="http://schemas.openxmlformats.org/officeDocument/2006/relationships/image" Target="../media/image15.png"/><Relationship Id="rId12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2.svg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hyperlink" Target="http://eur-lex.europa.eu/legal-content/EN/TXT/HTML/?uri=CELEX:31989L0391&amp;from=EN" TargetMode="External"/><Relationship Id="rId7" Type="http://schemas.openxmlformats.org/officeDocument/2006/relationships/diagramLayout" Target="../diagrams/layout2.xm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microsoft.com/office/2007/relationships/diagramDrawing" Target="../diagrams/drawing2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pa-cogeca.eu/about-geopa" TargetMode="External"/><Relationship Id="rId5" Type="http://schemas.openxmlformats.org/officeDocument/2006/relationships/hyperlink" Target="https://effat.org/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0.png"/><Relationship Id="rId5" Type="http://schemas.openxmlformats.org/officeDocument/2006/relationships/image" Target="../media/image13.jpeg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Объект 5" hidden="1">
            <a:extLst>
              <a:ext uri="{FF2B5EF4-FFF2-40B4-BE49-F238E27FC236}">
                <a16:creationId xmlns:a16="http://schemas.microsoft.com/office/drawing/2014/main" id="{1FE90555-94BF-27CF-B5A0-088686EA482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5122" name="Объект 5" hidden="1">
                        <a:extLst>
                          <a:ext uri="{FF2B5EF4-FFF2-40B4-BE49-F238E27FC236}">
                            <a16:creationId xmlns:a16="http://schemas.microsoft.com/office/drawing/2014/main" id="{1FE90555-94BF-27CF-B5A0-088686EA48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2E77713E-4817-9FD8-3EE6-6869E5AB7FDD}"/>
              </a:ext>
            </a:extLst>
          </p:cNvPr>
          <p:cNvCxnSpPr/>
          <p:nvPr/>
        </p:nvCxnSpPr>
        <p:spPr>
          <a:xfrm flipV="1">
            <a:off x="667039" y="3686561"/>
            <a:ext cx="9216000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3C6087F-5B77-E319-29E0-7EBF2D14A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195" y="2613921"/>
            <a:ext cx="106838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ДИФФЕРЕНЦИАЦИЯ  РАБОЧЕГО МЕСТА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СТЕПЕНИ ПРОФЕССИОНАЛЬНОГО РИСКА</a:t>
            </a:r>
            <a:endParaRPr lang="ru-RU" altLang="ru-RU" b="1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69" y="306008"/>
            <a:ext cx="592139" cy="6806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35149" y="423511"/>
            <a:ext cx="906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Проектный офис по разработке Концепции безопасного труда</a:t>
            </a:r>
            <a:endParaRPr lang="ru-RU" altLang="ru-RU" b="1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5093721"/>
            <a:ext cx="12192000" cy="123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719138"/>
            <a:r>
              <a:rPr lang="ru-RU" b="1" dirty="0"/>
              <a:t>2023 июль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Прямая соединительная линия 24"/>
          <p:cNvCxnSpPr/>
          <p:nvPr/>
        </p:nvCxnSpPr>
        <p:spPr>
          <a:xfrm>
            <a:off x="4615037" y="178648"/>
            <a:ext cx="0" cy="288000"/>
          </a:xfrm>
          <a:prstGeom prst="line">
            <a:avLst/>
          </a:prstGeom>
          <a:noFill/>
          <a:ln w="9525" cap="flat" cmpd="sng" algn="ctr">
            <a:solidFill>
              <a:srgbClr val="C66606"/>
            </a:solidFill>
            <a:prstDash val="solid"/>
          </a:ln>
          <a:effectLst/>
        </p:spPr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2312" y="9678733"/>
            <a:ext cx="2696498" cy="196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484408" y="704132"/>
            <a:ext cx="7921625" cy="246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ОПРЕДЕЛЕНИЕ </a:t>
            </a:r>
            <a:r>
              <a:rPr kumimoji="0" lang="ru-RU" alt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ПОКАЗАТЕЛЕЙ ОЦЕНКИ ПР</a:t>
            </a:r>
          </a:p>
        </p:txBody>
      </p:sp>
      <p:sp>
        <p:nvSpPr>
          <p:cNvPr id="21" name="Полилиния 25"/>
          <p:cNvSpPr/>
          <p:nvPr/>
        </p:nvSpPr>
        <p:spPr bwMode="auto">
          <a:xfrm>
            <a:off x="863272" y="1236831"/>
            <a:ext cx="1223963" cy="1211262"/>
          </a:xfrm>
          <a:custGeom>
            <a:avLst/>
            <a:gdLst>
              <a:gd name="connsiteX0" fmla="*/ 0 w 1123824"/>
              <a:gd name="connsiteY0" fmla="*/ 58830 h 588300"/>
              <a:gd name="connsiteX1" fmla="*/ 58830 w 1123824"/>
              <a:gd name="connsiteY1" fmla="*/ 0 h 588300"/>
              <a:gd name="connsiteX2" fmla="*/ 1064994 w 1123824"/>
              <a:gd name="connsiteY2" fmla="*/ 0 h 588300"/>
              <a:gd name="connsiteX3" fmla="*/ 1123824 w 1123824"/>
              <a:gd name="connsiteY3" fmla="*/ 58830 h 588300"/>
              <a:gd name="connsiteX4" fmla="*/ 1123824 w 1123824"/>
              <a:gd name="connsiteY4" fmla="*/ 529470 h 588300"/>
              <a:gd name="connsiteX5" fmla="*/ 1064994 w 1123824"/>
              <a:gd name="connsiteY5" fmla="*/ 588300 h 588300"/>
              <a:gd name="connsiteX6" fmla="*/ 58830 w 1123824"/>
              <a:gd name="connsiteY6" fmla="*/ 588300 h 588300"/>
              <a:gd name="connsiteX7" fmla="*/ 0 w 1123824"/>
              <a:gd name="connsiteY7" fmla="*/ 529470 h 588300"/>
              <a:gd name="connsiteX8" fmla="*/ 0 w 1123824"/>
              <a:gd name="connsiteY8" fmla="*/ 58830 h 58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3824" h="588300">
                <a:moveTo>
                  <a:pt x="0" y="58830"/>
                </a:moveTo>
                <a:cubicBezTo>
                  <a:pt x="0" y="26339"/>
                  <a:pt x="26339" y="0"/>
                  <a:pt x="58830" y="0"/>
                </a:cubicBezTo>
                <a:lnTo>
                  <a:pt x="1064994" y="0"/>
                </a:lnTo>
                <a:cubicBezTo>
                  <a:pt x="1097485" y="0"/>
                  <a:pt x="1123824" y="26339"/>
                  <a:pt x="1123824" y="58830"/>
                </a:cubicBezTo>
                <a:lnTo>
                  <a:pt x="1123824" y="529470"/>
                </a:lnTo>
                <a:cubicBezTo>
                  <a:pt x="1123824" y="561961"/>
                  <a:pt x="1097485" y="588300"/>
                  <a:pt x="1064994" y="588300"/>
                </a:cubicBezTo>
                <a:lnTo>
                  <a:pt x="58830" y="588300"/>
                </a:lnTo>
                <a:cubicBezTo>
                  <a:pt x="26339" y="588300"/>
                  <a:pt x="0" y="561961"/>
                  <a:pt x="0" y="529470"/>
                </a:cubicBezTo>
                <a:lnTo>
                  <a:pt x="0" y="58830"/>
                </a:lnTo>
                <a:close/>
              </a:path>
            </a:pathLst>
          </a:cu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5783" tIns="35783" rIns="35783" bIns="35783" spcCol="1270" anchor="ctr"/>
          <a:lstStyle/>
          <a:p>
            <a:pPr marL="0" marR="0" lvl="0" indent="0" algn="ctr" defTabSz="2667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/>
                <a:ea typeface="+mn-ea"/>
                <a:cs typeface="Times New Roman" pitchFamily="18" charset="0"/>
              </a:rPr>
              <a:t>оценка вредности условий труда</a:t>
            </a:r>
          </a:p>
          <a:p>
            <a:pPr marL="0" marR="0" lvl="0" indent="0" algn="ctr" defTabSz="2667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/>
                <a:ea typeface="+mn-ea"/>
                <a:cs typeface="Times New Roman" pitchFamily="18" charset="0"/>
              </a:rPr>
              <a:t>В</a:t>
            </a:r>
          </a:p>
        </p:txBody>
      </p:sp>
      <p:sp>
        <p:nvSpPr>
          <p:cNvPr id="23" name="Полилиния 30"/>
          <p:cNvSpPr/>
          <p:nvPr/>
        </p:nvSpPr>
        <p:spPr bwMode="auto">
          <a:xfrm>
            <a:off x="3097561" y="1204198"/>
            <a:ext cx="1250950" cy="1220787"/>
          </a:xfrm>
          <a:custGeom>
            <a:avLst/>
            <a:gdLst>
              <a:gd name="connsiteX0" fmla="*/ 0 w 1123824"/>
              <a:gd name="connsiteY0" fmla="*/ 58830 h 588300"/>
              <a:gd name="connsiteX1" fmla="*/ 58830 w 1123824"/>
              <a:gd name="connsiteY1" fmla="*/ 0 h 588300"/>
              <a:gd name="connsiteX2" fmla="*/ 1064994 w 1123824"/>
              <a:gd name="connsiteY2" fmla="*/ 0 h 588300"/>
              <a:gd name="connsiteX3" fmla="*/ 1123824 w 1123824"/>
              <a:gd name="connsiteY3" fmla="*/ 58830 h 588300"/>
              <a:gd name="connsiteX4" fmla="*/ 1123824 w 1123824"/>
              <a:gd name="connsiteY4" fmla="*/ 529470 h 588300"/>
              <a:gd name="connsiteX5" fmla="*/ 1064994 w 1123824"/>
              <a:gd name="connsiteY5" fmla="*/ 588300 h 588300"/>
              <a:gd name="connsiteX6" fmla="*/ 58830 w 1123824"/>
              <a:gd name="connsiteY6" fmla="*/ 588300 h 588300"/>
              <a:gd name="connsiteX7" fmla="*/ 0 w 1123824"/>
              <a:gd name="connsiteY7" fmla="*/ 529470 h 588300"/>
              <a:gd name="connsiteX8" fmla="*/ 0 w 1123824"/>
              <a:gd name="connsiteY8" fmla="*/ 58830 h 58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3824" h="588300">
                <a:moveTo>
                  <a:pt x="0" y="58830"/>
                </a:moveTo>
                <a:cubicBezTo>
                  <a:pt x="0" y="26339"/>
                  <a:pt x="26339" y="0"/>
                  <a:pt x="58830" y="0"/>
                </a:cubicBezTo>
                <a:lnTo>
                  <a:pt x="1064994" y="0"/>
                </a:lnTo>
                <a:cubicBezTo>
                  <a:pt x="1097485" y="0"/>
                  <a:pt x="1123824" y="26339"/>
                  <a:pt x="1123824" y="58830"/>
                </a:cubicBezTo>
                <a:lnTo>
                  <a:pt x="1123824" y="529470"/>
                </a:lnTo>
                <a:cubicBezTo>
                  <a:pt x="1123824" y="561961"/>
                  <a:pt x="1097485" y="588300"/>
                  <a:pt x="1064994" y="588300"/>
                </a:cubicBezTo>
                <a:lnTo>
                  <a:pt x="58830" y="588300"/>
                </a:lnTo>
                <a:cubicBezTo>
                  <a:pt x="26339" y="588300"/>
                  <a:pt x="0" y="561961"/>
                  <a:pt x="0" y="529470"/>
                </a:cubicBezTo>
                <a:lnTo>
                  <a:pt x="0" y="58830"/>
                </a:lnTo>
                <a:close/>
              </a:path>
            </a:pathLst>
          </a:cu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5783" tIns="35783" rIns="35783" bIns="35783" spcCol="1270" anchor="ctr"/>
          <a:lstStyle/>
          <a:p>
            <a:pPr marL="0" marR="0" lvl="0" indent="0" algn="ctr" defTabSz="2667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/>
                <a:ea typeface="+mn-ea"/>
                <a:cs typeface="Times New Roman" pitchFamily="18" charset="0"/>
              </a:rPr>
              <a:t>оценка травмоопасности условий труда</a:t>
            </a:r>
          </a:p>
          <a:p>
            <a:pPr marL="0" marR="0" lvl="0" indent="0" algn="ctr" defTabSz="2667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/>
                <a:ea typeface="+mn-ea"/>
                <a:cs typeface="Times New Roman" pitchFamily="18" charset="0"/>
              </a:rPr>
              <a:t>Т</a:t>
            </a:r>
          </a:p>
        </p:txBody>
      </p:sp>
      <p:sp>
        <p:nvSpPr>
          <p:cNvPr id="24" name="Полилиния 32"/>
          <p:cNvSpPr/>
          <p:nvPr/>
        </p:nvSpPr>
        <p:spPr bwMode="auto">
          <a:xfrm>
            <a:off x="5487473" y="1185260"/>
            <a:ext cx="1223962" cy="1198562"/>
          </a:xfrm>
          <a:custGeom>
            <a:avLst/>
            <a:gdLst>
              <a:gd name="connsiteX0" fmla="*/ 0 w 1123824"/>
              <a:gd name="connsiteY0" fmla="*/ 58830 h 588300"/>
              <a:gd name="connsiteX1" fmla="*/ 58830 w 1123824"/>
              <a:gd name="connsiteY1" fmla="*/ 0 h 588300"/>
              <a:gd name="connsiteX2" fmla="*/ 1064994 w 1123824"/>
              <a:gd name="connsiteY2" fmla="*/ 0 h 588300"/>
              <a:gd name="connsiteX3" fmla="*/ 1123824 w 1123824"/>
              <a:gd name="connsiteY3" fmla="*/ 58830 h 588300"/>
              <a:gd name="connsiteX4" fmla="*/ 1123824 w 1123824"/>
              <a:gd name="connsiteY4" fmla="*/ 529470 h 588300"/>
              <a:gd name="connsiteX5" fmla="*/ 1064994 w 1123824"/>
              <a:gd name="connsiteY5" fmla="*/ 588300 h 588300"/>
              <a:gd name="connsiteX6" fmla="*/ 58830 w 1123824"/>
              <a:gd name="connsiteY6" fmla="*/ 588300 h 588300"/>
              <a:gd name="connsiteX7" fmla="*/ 0 w 1123824"/>
              <a:gd name="connsiteY7" fmla="*/ 529470 h 588300"/>
              <a:gd name="connsiteX8" fmla="*/ 0 w 1123824"/>
              <a:gd name="connsiteY8" fmla="*/ 58830 h 58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3824" h="588300">
                <a:moveTo>
                  <a:pt x="0" y="58830"/>
                </a:moveTo>
                <a:cubicBezTo>
                  <a:pt x="0" y="26339"/>
                  <a:pt x="26339" y="0"/>
                  <a:pt x="58830" y="0"/>
                </a:cubicBezTo>
                <a:lnTo>
                  <a:pt x="1064994" y="0"/>
                </a:lnTo>
                <a:cubicBezTo>
                  <a:pt x="1097485" y="0"/>
                  <a:pt x="1123824" y="26339"/>
                  <a:pt x="1123824" y="58830"/>
                </a:cubicBezTo>
                <a:lnTo>
                  <a:pt x="1123824" y="529470"/>
                </a:lnTo>
                <a:cubicBezTo>
                  <a:pt x="1123824" y="561961"/>
                  <a:pt x="1097485" y="588300"/>
                  <a:pt x="1064994" y="588300"/>
                </a:cubicBezTo>
                <a:lnTo>
                  <a:pt x="58830" y="588300"/>
                </a:lnTo>
                <a:cubicBezTo>
                  <a:pt x="26339" y="588300"/>
                  <a:pt x="0" y="561961"/>
                  <a:pt x="0" y="529470"/>
                </a:cubicBezTo>
                <a:lnTo>
                  <a:pt x="0" y="58830"/>
                </a:lnTo>
                <a:close/>
              </a:path>
            </a:pathLst>
          </a:cu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5783" tIns="35783" rIns="35783" bIns="35783" spcCol="1270" anchor="ctr"/>
          <a:lstStyle/>
          <a:p>
            <a:pPr marL="0" marR="0" lvl="0" indent="0" algn="ctr" defTabSz="2667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/>
                <a:ea typeface="+mn-ea"/>
                <a:cs typeface="Times New Roman" pitchFamily="18" charset="0"/>
              </a:rPr>
              <a:t>оценка безопасности производственного оборудования</a:t>
            </a:r>
          </a:p>
          <a:p>
            <a:pPr marL="0" marR="0" lvl="0" indent="0" algn="ctr" defTabSz="2667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/>
                <a:ea typeface="+mn-ea"/>
                <a:cs typeface="Times New Roman" pitchFamily="18" charset="0"/>
              </a:rPr>
              <a:t>Об</a:t>
            </a:r>
          </a:p>
        </p:txBody>
      </p:sp>
      <p:sp>
        <p:nvSpPr>
          <p:cNvPr id="28" name="Полилиния 36"/>
          <p:cNvSpPr/>
          <p:nvPr/>
        </p:nvSpPr>
        <p:spPr bwMode="auto">
          <a:xfrm>
            <a:off x="7752021" y="1126008"/>
            <a:ext cx="1477962" cy="1222375"/>
          </a:xfrm>
          <a:custGeom>
            <a:avLst/>
            <a:gdLst>
              <a:gd name="connsiteX0" fmla="*/ 0 w 1123824"/>
              <a:gd name="connsiteY0" fmla="*/ 58830 h 588300"/>
              <a:gd name="connsiteX1" fmla="*/ 58830 w 1123824"/>
              <a:gd name="connsiteY1" fmla="*/ 0 h 588300"/>
              <a:gd name="connsiteX2" fmla="*/ 1064994 w 1123824"/>
              <a:gd name="connsiteY2" fmla="*/ 0 h 588300"/>
              <a:gd name="connsiteX3" fmla="*/ 1123824 w 1123824"/>
              <a:gd name="connsiteY3" fmla="*/ 58830 h 588300"/>
              <a:gd name="connsiteX4" fmla="*/ 1123824 w 1123824"/>
              <a:gd name="connsiteY4" fmla="*/ 529470 h 588300"/>
              <a:gd name="connsiteX5" fmla="*/ 1064994 w 1123824"/>
              <a:gd name="connsiteY5" fmla="*/ 588300 h 588300"/>
              <a:gd name="connsiteX6" fmla="*/ 58830 w 1123824"/>
              <a:gd name="connsiteY6" fmla="*/ 588300 h 588300"/>
              <a:gd name="connsiteX7" fmla="*/ 0 w 1123824"/>
              <a:gd name="connsiteY7" fmla="*/ 529470 h 588300"/>
              <a:gd name="connsiteX8" fmla="*/ 0 w 1123824"/>
              <a:gd name="connsiteY8" fmla="*/ 58830 h 58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3824" h="588300">
                <a:moveTo>
                  <a:pt x="0" y="58830"/>
                </a:moveTo>
                <a:cubicBezTo>
                  <a:pt x="0" y="26339"/>
                  <a:pt x="26339" y="0"/>
                  <a:pt x="58830" y="0"/>
                </a:cubicBezTo>
                <a:lnTo>
                  <a:pt x="1064994" y="0"/>
                </a:lnTo>
                <a:cubicBezTo>
                  <a:pt x="1097485" y="0"/>
                  <a:pt x="1123824" y="26339"/>
                  <a:pt x="1123824" y="58830"/>
                </a:cubicBezTo>
                <a:lnTo>
                  <a:pt x="1123824" y="529470"/>
                </a:lnTo>
                <a:cubicBezTo>
                  <a:pt x="1123824" y="561961"/>
                  <a:pt x="1097485" y="588300"/>
                  <a:pt x="1064994" y="588300"/>
                </a:cubicBezTo>
                <a:lnTo>
                  <a:pt x="58830" y="588300"/>
                </a:lnTo>
                <a:cubicBezTo>
                  <a:pt x="26339" y="588300"/>
                  <a:pt x="0" y="561961"/>
                  <a:pt x="0" y="529470"/>
                </a:cubicBezTo>
                <a:lnTo>
                  <a:pt x="0" y="58830"/>
                </a:lnTo>
                <a:close/>
              </a:path>
            </a:pathLst>
          </a:cu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5783" tIns="35783" rIns="35783" bIns="3578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/>
                <a:ea typeface="+mn-ea"/>
                <a:cs typeface="Times New Roman" panose="02020603050405020304" pitchFamily="18" charset="0"/>
              </a:rPr>
              <a:t>оценка обеспеченности средствами индивидуальной защиты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/>
                <a:ea typeface="+mn-ea"/>
                <a:cs typeface="Times New Roman" panose="02020603050405020304" pitchFamily="18" charset="0"/>
              </a:rPr>
              <a:t>Сиз</a:t>
            </a:r>
          </a:p>
        </p:txBody>
      </p:sp>
      <p:sp>
        <p:nvSpPr>
          <p:cNvPr id="31" name="Полилиния 37"/>
          <p:cNvSpPr/>
          <p:nvPr/>
        </p:nvSpPr>
        <p:spPr bwMode="auto">
          <a:xfrm>
            <a:off x="10240309" y="1147960"/>
            <a:ext cx="1584325" cy="1220788"/>
          </a:xfrm>
          <a:custGeom>
            <a:avLst/>
            <a:gdLst>
              <a:gd name="connsiteX0" fmla="*/ 0 w 1123824"/>
              <a:gd name="connsiteY0" fmla="*/ 58830 h 588300"/>
              <a:gd name="connsiteX1" fmla="*/ 58830 w 1123824"/>
              <a:gd name="connsiteY1" fmla="*/ 0 h 588300"/>
              <a:gd name="connsiteX2" fmla="*/ 1064994 w 1123824"/>
              <a:gd name="connsiteY2" fmla="*/ 0 h 588300"/>
              <a:gd name="connsiteX3" fmla="*/ 1123824 w 1123824"/>
              <a:gd name="connsiteY3" fmla="*/ 58830 h 588300"/>
              <a:gd name="connsiteX4" fmla="*/ 1123824 w 1123824"/>
              <a:gd name="connsiteY4" fmla="*/ 529470 h 588300"/>
              <a:gd name="connsiteX5" fmla="*/ 1064994 w 1123824"/>
              <a:gd name="connsiteY5" fmla="*/ 588300 h 588300"/>
              <a:gd name="connsiteX6" fmla="*/ 58830 w 1123824"/>
              <a:gd name="connsiteY6" fmla="*/ 588300 h 588300"/>
              <a:gd name="connsiteX7" fmla="*/ 0 w 1123824"/>
              <a:gd name="connsiteY7" fmla="*/ 529470 h 588300"/>
              <a:gd name="connsiteX8" fmla="*/ 0 w 1123824"/>
              <a:gd name="connsiteY8" fmla="*/ 58830 h 58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3824" h="588300">
                <a:moveTo>
                  <a:pt x="0" y="58830"/>
                </a:moveTo>
                <a:cubicBezTo>
                  <a:pt x="0" y="26339"/>
                  <a:pt x="26339" y="0"/>
                  <a:pt x="58830" y="0"/>
                </a:cubicBezTo>
                <a:lnTo>
                  <a:pt x="1064994" y="0"/>
                </a:lnTo>
                <a:cubicBezTo>
                  <a:pt x="1097485" y="0"/>
                  <a:pt x="1123824" y="26339"/>
                  <a:pt x="1123824" y="58830"/>
                </a:cubicBezTo>
                <a:lnTo>
                  <a:pt x="1123824" y="529470"/>
                </a:lnTo>
                <a:cubicBezTo>
                  <a:pt x="1123824" y="561961"/>
                  <a:pt x="1097485" y="588300"/>
                  <a:pt x="1064994" y="588300"/>
                </a:cubicBezTo>
                <a:lnTo>
                  <a:pt x="58830" y="588300"/>
                </a:lnTo>
                <a:cubicBezTo>
                  <a:pt x="26339" y="588300"/>
                  <a:pt x="0" y="561961"/>
                  <a:pt x="0" y="529470"/>
                </a:cubicBezTo>
                <a:lnTo>
                  <a:pt x="0" y="58830"/>
                </a:lnTo>
                <a:close/>
              </a:path>
            </a:pathLst>
          </a:cu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5783" tIns="35783" rIns="35783" bIns="35783" spcCol="127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/>
                <a:ea typeface="+mn-ea"/>
                <a:cs typeface="Times New Roman" pitchFamily="18" charset="0"/>
              </a:rPr>
              <a:t>оценка заболеваемости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/>
                <a:ea typeface="+mn-ea"/>
                <a:cs typeface="Times New Roman" pitchFamily="18" charset="0"/>
              </a:rPr>
              <a:t>З</a:t>
            </a:r>
          </a:p>
        </p:txBody>
      </p:sp>
      <p:sp>
        <p:nvSpPr>
          <p:cNvPr id="34" name="Прямоугольник 17"/>
          <p:cNvSpPr>
            <a:spLocks noChangeArrowheads="1"/>
          </p:cNvSpPr>
          <p:nvPr/>
        </p:nvSpPr>
        <p:spPr bwMode="auto">
          <a:xfrm>
            <a:off x="484408" y="2831512"/>
            <a:ext cx="7546929" cy="269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alt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Arial" panose="020B0604020202020204" pitchFamily="34" charset="0"/>
              </a:rPr>
              <a:t>В</a:t>
            </a:r>
            <a:r>
              <a:rPr kumimoji="0" lang="kk-KZ" altLang="ru-RU" sz="1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Arial" panose="020B0604020202020204" pitchFamily="34" charset="0"/>
              </a:rPr>
              <a:t> – показатель вредности </a:t>
            </a:r>
            <a:r>
              <a:rPr kumimoji="0" lang="ru-RU" altLang="ru-RU" sz="1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Arial" panose="020B0604020202020204" pitchFamily="34" charset="0"/>
              </a:rPr>
              <a:t>условий труда, характеризует вероятность воздействия производственных (вредных) факторов на трудоспособность работника данной профессии (профессиональной группы)на его рабочем месте;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Arial" panose="020B0604020202020204" pitchFamily="34" charset="0"/>
              </a:rPr>
              <a:t>Т</a:t>
            </a:r>
            <a:r>
              <a:rPr kumimoji="0" lang="ru-RU" altLang="ru-RU" sz="1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Arial" panose="020B0604020202020204" pitchFamily="34" charset="0"/>
              </a:rPr>
              <a:t> – показатель травмоопасности условий труда, характеризует вероятность воздействия производственных (опасных) факторов на трудоспособность работника данной профессии (профессиональной группы) на его рабочем месте;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Arial" panose="020B0604020202020204" pitchFamily="34" charset="0"/>
              </a:rPr>
              <a:t>Об</a:t>
            </a:r>
            <a:r>
              <a:rPr kumimoji="0" lang="ru-RU" altLang="ru-RU" sz="1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Arial" panose="020B0604020202020204" pitchFamily="34" charset="0"/>
              </a:rPr>
              <a:t> – показатель безопасности производственного оборудования, используемого в трудовом процессе работником данной профессии (профессиональной группы) на его рабочем месте;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Arial" panose="020B0604020202020204" pitchFamily="34" charset="0"/>
              </a:rPr>
              <a:t>СИЗ</a:t>
            </a:r>
            <a:r>
              <a:rPr kumimoji="0" lang="ru-RU" altLang="ru-RU" sz="130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 Light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Arial" panose="020B0604020202020204" pitchFamily="34" charset="0"/>
              </a:rPr>
              <a:t>– показатель обеспеченности средствами индивидуальной защиты, используемых в трудовом процессе работником данной профессии (профессиональной группы);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Arial" panose="020B0604020202020204" pitchFamily="34" charset="0"/>
              </a:rPr>
              <a:t>З</a:t>
            </a:r>
            <a:r>
              <a:rPr kumimoji="0" lang="ru-RU" altLang="ru-RU" sz="1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Arial" panose="020B0604020202020204" pitchFamily="34" charset="0"/>
              </a:rPr>
              <a:t> – показатель заболеваемости работников данной профессии (профессиональной группы).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005485"/>
              </p:ext>
            </p:extLst>
          </p:nvPr>
        </p:nvGraphicFramePr>
        <p:xfrm>
          <a:off x="8532229" y="3239911"/>
          <a:ext cx="3416159" cy="2118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3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2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645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+mj-lt"/>
                        </a:rPr>
                        <a:t> Степень риска</a:t>
                      </a:r>
                    </a:p>
                  </a:txBody>
                  <a:tcPr marL="91448" marR="91448" marT="34308" marB="34308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+mj-lt"/>
                        </a:rPr>
                        <a:t>Значение </a:t>
                      </a:r>
                    </a:p>
                  </a:txBody>
                  <a:tcPr marL="91448" marR="91448" marT="34308" marB="34308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50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1448" marR="91448" marT="34308" marB="34308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+mj-lt"/>
                        </a:rPr>
                        <a:t> Допустимый </a:t>
                      </a:r>
                    </a:p>
                  </a:txBody>
                  <a:tcPr marL="91448" marR="91448" marT="34308" marB="3430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50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91448" marR="91448" marT="34308" marB="34308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+mj-lt"/>
                        </a:rPr>
                        <a:t>Низкий</a:t>
                      </a:r>
                    </a:p>
                  </a:txBody>
                  <a:tcPr marL="91448" marR="91448" marT="34308" marB="3430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50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91448" marR="91448" marT="34308" marB="34308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+mj-lt"/>
                        </a:rPr>
                        <a:t>Средний</a:t>
                      </a:r>
                    </a:p>
                  </a:txBody>
                  <a:tcPr marL="91448" marR="91448" marT="34308" marB="3430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50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91448" marR="91448" marT="34308" marB="34308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+mj-lt"/>
                        </a:rPr>
                        <a:t>Высокий</a:t>
                      </a:r>
                    </a:p>
                  </a:txBody>
                  <a:tcPr marL="91448" marR="91448" marT="34308" marB="3430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50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91448" marR="91448" marT="34308" marB="34308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+mj-lt"/>
                        </a:rPr>
                        <a:t>  Очень</a:t>
                      </a:r>
                      <a:r>
                        <a:rPr lang="ru-RU" sz="1600" b="1" baseline="0" dirty="0">
                          <a:solidFill>
                            <a:schemeClr val="tx2"/>
                          </a:solidFill>
                          <a:latin typeface="+mj-lt"/>
                        </a:rPr>
                        <a:t> высокий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91448" marR="91448" marT="34308" marB="3430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97D7F4E7-971D-3B3F-02CD-4AE4BE42F27E}"/>
              </a:ext>
            </a:extLst>
          </p:cNvPr>
          <p:cNvCxnSpPr>
            <a:cxnSpLocks/>
          </p:cNvCxnSpPr>
          <p:nvPr/>
        </p:nvCxnSpPr>
        <p:spPr>
          <a:xfrm>
            <a:off x="305817" y="466648"/>
            <a:ext cx="11561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3"/>
          <p:cNvSpPr txBox="1">
            <a:spLocks noChangeArrowheads="1"/>
          </p:cNvSpPr>
          <p:nvPr/>
        </p:nvSpPr>
        <p:spPr bwMode="auto">
          <a:xfrm>
            <a:off x="11401425" y="2120"/>
            <a:ext cx="790575" cy="369888"/>
          </a:xfrm>
          <a:prstGeom prst="rect">
            <a:avLst/>
          </a:prstGeom>
          <a:solidFill>
            <a:srgbClr val="3C4388"/>
          </a:soli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0851" y="79447"/>
            <a:ext cx="9294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Критерии и показатели  оценки индивидуального профессионального риска</a:t>
            </a:r>
            <a:endParaRPr lang="ru-RU" dirty="0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671758" y="5294593"/>
            <a:ext cx="756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569377" y="5424847"/>
            <a:ext cx="7921625" cy="246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ОПРЕДЕЛЕНИЕ </a:t>
            </a:r>
            <a:r>
              <a:rPr kumimoji="0" lang="ru-RU" alt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ПР:</a:t>
            </a:r>
          </a:p>
        </p:txBody>
      </p:sp>
      <p:pic>
        <p:nvPicPr>
          <p:cNvPr id="22" name="Рисунок 19">
            <a:extLst>
              <a:ext uri="{FF2B5EF4-FFF2-40B4-BE49-F238E27FC236}">
                <a16:creationId xmlns:a16="http://schemas.microsoft.com/office/drawing/2014/main" id="{A03238A4-A384-04FC-448D-DB4167F0CC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207" y="5644503"/>
            <a:ext cx="6396503" cy="63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5733" y="6488668"/>
            <a:ext cx="6835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0,7; 0,2; 0,1 </a:t>
            </a:r>
            <a:r>
              <a:rPr lang="ru-RU" dirty="0"/>
              <a:t>– </a:t>
            </a:r>
            <a:r>
              <a:rPr lang="ru-RU" sz="1200" dirty="0"/>
              <a:t>удельные веса, определены вероятностным подходом и апробированы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665221" y="6372682"/>
            <a:ext cx="756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A1ADB39-5001-3812-92B1-5D108C03F808}"/>
              </a:ext>
            </a:extLst>
          </p:cNvPr>
          <p:cNvSpPr txBox="1"/>
          <p:nvPr/>
        </p:nvSpPr>
        <p:spPr>
          <a:xfrm>
            <a:off x="8718157" y="2911559"/>
            <a:ext cx="31494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Градация индивидуального  риска </a:t>
            </a:r>
          </a:p>
        </p:txBody>
      </p:sp>
    </p:spTree>
    <p:extLst>
      <p:ext uri="{BB962C8B-B14F-4D97-AF65-F5344CB8AC3E}">
        <p14:creationId xmlns:p14="http://schemas.microsoft.com/office/powerpoint/2010/main" val="1435374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5"/>
          <p:cNvSpPr txBox="1">
            <a:spLocks noChangeArrowheads="1"/>
          </p:cNvSpPr>
          <p:nvPr/>
        </p:nvSpPr>
        <p:spPr bwMode="auto">
          <a:xfrm>
            <a:off x="192393" y="86518"/>
            <a:ext cx="6657975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 pitchFamily="34" charset="0"/>
              </a:rPr>
              <a:t>ОЦЕНКА ПРОФЕССИОНАЛЬНОГО РИСКА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76530" y="508196"/>
            <a:ext cx="4176712" cy="474663"/>
          </a:xfrm>
          <a:prstGeom prst="rect">
            <a:avLst/>
          </a:prstGeom>
          <a:solidFill>
            <a:srgbClr val="0E70B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1. Оценка вредности условий труда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13" y="1027113"/>
            <a:ext cx="7883525" cy="233910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Определяется путем суммирования баллов по всем</a:t>
            </a:r>
            <a:r>
              <a:rPr kumimoji="0" lang="kk-K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идентифицированным по профессии производственным (вредным) факторам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указанным в Реестре производственных факторов </a:t>
            </a:r>
            <a:r>
              <a:rPr kumimoji="0" lang="kk-K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химический, физический, биологический, психофизиологический) и отнесения суммы баллов к одному из диапазонов.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Баллы по идентифицированным</a:t>
            </a:r>
            <a:r>
              <a:rPr kumimoji="0" lang="kk-KZ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по профессии производственным (вредным) факторам присваиваются на основании сопоставления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фактических инструментальных замеров (ПДК/ПДУ).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8360295" y="882454"/>
            <a:ext cx="3831705" cy="862805"/>
          </a:xfrm>
          <a:prstGeom prst="flowChartProcess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27" name="Прямоугольник 8"/>
          <p:cNvSpPr>
            <a:spLocks noChangeArrowheads="1"/>
          </p:cNvSpPr>
          <p:nvPr/>
        </p:nvSpPr>
        <p:spPr bwMode="auto">
          <a:xfrm>
            <a:off x="8366125" y="846138"/>
            <a:ext cx="382587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Сейчас</a:t>
            </a:r>
            <a:r>
              <a:rPr kumimoji="0" lang="ru-RU" altLang="ru-RU" sz="11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оценка производится с помощью документа «</a:t>
            </a:r>
            <a:r>
              <a:rPr kumimoji="0" lang="ru-RU" alt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Методические рекомендации «Гигиенические критерии оценки и классификация условий труда по показателям вредности и опасности факторов производственной среды,</a:t>
            </a:r>
            <a:br>
              <a:rPr kumimoji="0" lang="ru-RU" alt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ru-RU" alt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тяжести и напряженности трудового процесса»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 </a:t>
            </a:r>
            <a:endParaRPr kumimoji="0" lang="ru-RU" alt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3" name="Блок-схема: процесс 32"/>
          <p:cNvSpPr/>
          <p:nvPr/>
        </p:nvSpPr>
        <p:spPr>
          <a:xfrm>
            <a:off x="8375650" y="2006600"/>
            <a:ext cx="3816350" cy="615950"/>
          </a:xfrm>
          <a:prstGeom prst="flowChartProcess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29" name="Прямоугольник 33"/>
          <p:cNvSpPr>
            <a:spLocks noChangeArrowheads="1"/>
          </p:cNvSpPr>
          <p:nvPr/>
        </p:nvSpPr>
        <p:spPr bwMode="auto">
          <a:xfrm>
            <a:off x="8423275" y="1968500"/>
            <a:ext cx="3768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Данные получаются из материалов аттестации производственных объектов по условиям труда, либо дополнительных замеров вредных факторов</a:t>
            </a:r>
          </a:p>
        </p:txBody>
      </p:sp>
      <p:sp>
        <p:nvSpPr>
          <p:cNvPr id="9288" name="Прямоугольник 18"/>
          <p:cNvSpPr>
            <a:spLocks noChangeArrowheads="1"/>
          </p:cNvSpPr>
          <p:nvPr/>
        </p:nvSpPr>
        <p:spPr bwMode="auto">
          <a:xfrm>
            <a:off x="36513" y="3825600"/>
            <a:ext cx="310515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 баллов    - 1 степень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1-5 баллов - 2 степень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6-15 баллов  - 3 степень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16-25 баллов  - 4 степень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более 25 баллов  - 5 степень</a:t>
            </a:r>
          </a:p>
        </p:txBody>
      </p:sp>
      <p:sp>
        <p:nvSpPr>
          <p:cNvPr id="9289" name="Прямоугольник 3"/>
          <p:cNvSpPr>
            <a:spLocks noChangeArrowheads="1"/>
          </p:cNvSpPr>
          <p:nvPr/>
        </p:nvSpPr>
        <p:spPr bwMode="auto">
          <a:xfrm>
            <a:off x="36513" y="2995338"/>
            <a:ext cx="35988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В зависимости от суммы баллов присваивается степень вредности условий труда:</a:t>
            </a:r>
          </a:p>
        </p:txBody>
      </p:sp>
      <p:sp>
        <p:nvSpPr>
          <p:cNvPr id="18" name="TextBox 33"/>
          <p:cNvSpPr txBox="1">
            <a:spLocks noChangeArrowheads="1"/>
          </p:cNvSpPr>
          <p:nvPr/>
        </p:nvSpPr>
        <p:spPr bwMode="auto">
          <a:xfrm>
            <a:off x="11401425" y="2120"/>
            <a:ext cx="790575" cy="369888"/>
          </a:xfrm>
          <a:prstGeom prst="rect">
            <a:avLst/>
          </a:prstGeom>
          <a:solidFill>
            <a:srgbClr val="3C4388"/>
          </a:soli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9C60E92F-719D-0943-76E0-EB3CAB3637C2}"/>
              </a:ext>
            </a:extLst>
          </p:cNvPr>
          <p:cNvCxnSpPr>
            <a:cxnSpLocks/>
          </p:cNvCxnSpPr>
          <p:nvPr/>
        </p:nvCxnSpPr>
        <p:spPr>
          <a:xfrm flipV="1">
            <a:off x="129396" y="399926"/>
            <a:ext cx="11853369" cy="78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0EE297E-A55A-D069-7860-8D749A1073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707127"/>
              </p:ext>
            </p:extLst>
          </p:nvPr>
        </p:nvGraphicFramePr>
        <p:xfrm>
          <a:off x="3857308" y="3672484"/>
          <a:ext cx="7813760" cy="2570541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735307">
                  <a:extLst>
                    <a:ext uri="{9D8B030D-6E8A-4147-A177-3AD203B41FA5}">
                      <a16:colId xmlns:a16="http://schemas.microsoft.com/office/drawing/2014/main" val="3333722596"/>
                    </a:ext>
                  </a:extLst>
                </a:gridCol>
                <a:gridCol w="1151960">
                  <a:extLst>
                    <a:ext uri="{9D8B030D-6E8A-4147-A177-3AD203B41FA5}">
                      <a16:colId xmlns:a16="http://schemas.microsoft.com/office/drawing/2014/main" val="395824065"/>
                    </a:ext>
                  </a:extLst>
                </a:gridCol>
                <a:gridCol w="1898116">
                  <a:extLst>
                    <a:ext uri="{9D8B030D-6E8A-4147-A177-3AD203B41FA5}">
                      <a16:colId xmlns:a16="http://schemas.microsoft.com/office/drawing/2014/main" val="590645384"/>
                    </a:ext>
                  </a:extLst>
                </a:gridCol>
                <a:gridCol w="1391323">
                  <a:extLst>
                    <a:ext uri="{9D8B030D-6E8A-4147-A177-3AD203B41FA5}">
                      <a16:colId xmlns:a16="http://schemas.microsoft.com/office/drawing/2014/main" val="2275974434"/>
                    </a:ext>
                  </a:extLst>
                </a:gridCol>
                <a:gridCol w="819754">
                  <a:extLst>
                    <a:ext uri="{9D8B030D-6E8A-4147-A177-3AD203B41FA5}">
                      <a16:colId xmlns:a16="http://schemas.microsoft.com/office/drawing/2014/main" val="863685350"/>
                    </a:ext>
                  </a:extLst>
                </a:gridCol>
                <a:gridCol w="837574">
                  <a:extLst>
                    <a:ext uri="{9D8B030D-6E8A-4147-A177-3AD203B41FA5}">
                      <a16:colId xmlns:a16="http://schemas.microsoft.com/office/drawing/2014/main" val="3989321328"/>
                    </a:ext>
                  </a:extLst>
                </a:gridCol>
                <a:gridCol w="979726">
                  <a:extLst>
                    <a:ext uri="{9D8B030D-6E8A-4147-A177-3AD203B41FA5}">
                      <a16:colId xmlns:a16="http://schemas.microsoft.com/office/drawing/2014/main" val="3709784466"/>
                    </a:ext>
                  </a:extLst>
                </a:gridCol>
              </a:tblGrid>
              <a:tr h="39555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12700" algn="ctr">
                        <a:lnSpc>
                          <a:spcPct val="107000"/>
                        </a:lnSpc>
                      </a:pP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</a:txBody>
                  <a:tcPr marL="66564" marR="66564" marT="0" marB="0" anchor="ctr"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12700" algn="ctr">
                        <a:lnSpc>
                          <a:spcPct val="107000"/>
                        </a:lnSpc>
                      </a:pP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Код фактора</a:t>
                      </a:r>
                    </a:p>
                  </a:txBody>
                  <a:tcPr marL="66564" marR="66564" marT="0" marB="0" anchor="ctr"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12700" algn="ctr">
                        <a:lnSpc>
                          <a:spcPct val="107000"/>
                        </a:lnSpc>
                      </a:pPr>
                      <a:r>
                        <a:rPr lang="en-US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вредного производственного фактора</a:t>
                      </a:r>
                      <a:endParaRPr lang="ru-RU" sz="1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564" marR="66564" marT="0" marB="0" anchor="ctr"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Показание фактора</a:t>
                      </a:r>
                    </a:p>
                  </a:txBody>
                  <a:tcPr marL="66564" marR="6656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1270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Степень</a:t>
                      </a:r>
                      <a:r>
                        <a:rPr lang="ru-RU" sz="1500" b="1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риска</a:t>
                      </a: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2700" algn="ctr">
                        <a:lnSpc>
                          <a:spcPct val="107000"/>
                        </a:lnSpc>
                      </a:pPr>
                      <a:endParaRPr lang="ru-RU" sz="1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564" marR="66564" marT="0" marB="0" anchor="ctr"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12700" algn="ctr">
                        <a:lnSpc>
                          <a:spcPct val="107000"/>
                        </a:lnSpc>
                      </a:pP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Примечание</a:t>
                      </a:r>
                    </a:p>
                  </a:txBody>
                  <a:tcPr marL="66564" marR="66564" marT="0" marB="0" anchor="ctr"/>
                </a:tc>
                <a:extLst>
                  <a:ext uri="{0D108BD9-81ED-4DB2-BD59-A6C34878D82A}">
                    <a16:rowId xmlns:a16="http://schemas.microsoft.com/office/drawing/2014/main" val="1948357962"/>
                  </a:ext>
                </a:extLst>
              </a:tr>
              <a:tr h="5983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2700" algn="ctr">
                        <a:lnSpc>
                          <a:spcPct val="107000"/>
                        </a:lnSpc>
                      </a:pP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норма (ПДК/ ПДУ)</a:t>
                      </a:r>
                    </a:p>
                  </a:txBody>
                  <a:tcPr marL="66564" marR="66564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Факт.</a:t>
                      </a:r>
                    </a:p>
                  </a:txBody>
                  <a:tcPr marL="66564" marR="66564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219921"/>
                  </a:ext>
                </a:extLst>
              </a:tr>
              <a:tr h="2438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6564" marR="66564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6564" marR="66564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2700" algn="ctr">
                        <a:lnSpc>
                          <a:spcPct val="107000"/>
                        </a:lnSpc>
                      </a:pP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6564" marR="66564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6564" marR="66564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6564" marR="66564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6564" marR="66564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6564" marR="66564" marT="0" marB="0" anchor="ctr"/>
                </a:tc>
                <a:extLst>
                  <a:ext uri="{0D108BD9-81ED-4DB2-BD59-A6C34878D82A}">
                    <a16:rowId xmlns:a16="http://schemas.microsoft.com/office/drawing/2014/main" val="3850994061"/>
                  </a:ext>
                </a:extLst>
              </a:tr>
              <a:tr h="2660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6564" marR="66564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6564" marR="66564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2700" algn="ctr">
                        <a:lnSpc>
                          <a:spcPct val="107000"/>
                        </a:lnSpc>
                      </a:pP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6564" marR="66564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5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6564" marR="66564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6564" marR="66564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6564" marR="66564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6564" marR="66564" marT="0" marB="0" anchor="ctr"/>
                </a:tc>
                <a:extLst>
                  <a:ext uri="{0D108BD9-81ED-4DB2-BD59-A6C34878D82A}">
                    <a16:rowId xmlns:a16="http://schemas.microsoft.com/office/drawing/2014/main" val="1149503579"/>
                  </a:ext>
                </a:extLst>
              </a:tr>
              <a:tr h="2660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6564" marR="66564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5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6564" marR="66564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2700" algn="ctr">
                        <a:lnSpc>
                          <a:spcPct val="107000"/>
                        </a:lnSpc>
                      </a:pP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6564" marR="66564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5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6564" marR="66564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5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6564" marR="66564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6564" marR="66564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5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6564" marR="66564" marT="0" marB="0" anchor="ctr"/>
                </a:tc>
                <a:extLst>
                  <a:ext uri="{0D108BD9-81ED-4DB2-BD59-A6C34878D82A}">
                    <a16:rowId xmlns:a16="http://schemas.microsoft.com/office/drawing/2014/main" val="1140889175"/>
                  </a:ext>
                </a:extLst>
              </a:tr>
              <a:tr h="2660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6564" marR="66564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5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6564" marR="66564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2700" algn="ctr">
                        <a:lnSpc>
                          <a:spcPct val="107000"/>
                        </a:lnSpc>
                      </a:pP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6564" marR="66564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564" marR="66564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5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6564" marR="66564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6564" marR="66564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5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6564" marR="66564" marT="0" marB="0" anchor="ctr"/>
                </a:tc>
                <a:extLst>
                  <a:ext uri="{0D108BD9-81ED-4DB2-BD59-A6C34878D82A}">
                    <a16:rowId xmlns:a16="http://schemas.microsoft.com/office/drawing/2014/main" val="2885271651"/>
                  </a:ext>
                </a:extLst>
              </a:tr>
              <a:tr h="272997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Сумма баллов, итого</a:t>
                      </a:r>
                    </a:p>
                  </a:txBody>
                  <a:tcPr marL="66564" marR="6656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endParaRPr lang="ru-RU" sz="1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564" marR="66564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5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6564" marR="66564" marT="0" marB="0" anchor="ctr"/>
                </a:tc>
                <a:extLst>
                  <a:ext uri="{0D108BD9-81ED-4DB2-BD59-A6C34878D82A}">
                    <a16:rowId xmlns:a16="http://schemas.microsoft.com/office/drawing/2014/main" val="3445611732"/>
                  </a:ext>
                </a:extLst>
              </a:tr>
              <a:tr h="260885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Показатель вредности производственных факторов (В)</a:t>
                      </a:r>
                    </a:p>
                  </a:txBody>
                  <a:tcPr marL="66564" marR="6656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endParaRPr lang="ru-RU" sz="1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564" marR="66564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endParaRPr lang="ru-RU" sz="1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564" marR="66564" marT="0" marB="0" anchor="ctr"/>
                </a:tc>
                <a:extLst>
                  <a:ext uri="{0D108BD9-81ED-4DB2-BD59-A6C34878D82A}">
                    <a16:rowId xmlns:a16="http://schemas.microsoft.com/office/drawing/2014/main" val="281228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2768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68EBB90E-3D4C-6CD2-7477-401B0D61270D}"/>
              </a:ext>
            </a:extLst>
          </p:cNvPr>
          <p:cNvSpPr txBox="1"/>
          <p:nvPr/>
        </p:nvSpPr>
        <p:spPr>
          <a:xfrm>
            <a:off x="554380" y="713676"/>
            <a:ext cx="11054943" cy="3693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ГРУППЫ ФАКТОРОВ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58094" y="1422327"/>
            <a:ext cx="1760745" cy="523221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ХИМИЧЕСКОЙ ПРИРОДЫ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24154" y="1410192"/>
            <a:ext cx="1760743" cy="523221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МЕХАНИЧЕСКОЙ ПРИРОДЫ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958825" y="1409397"/>
            <a:ext cx="2149375" cy="738664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ОБЩИЕ ПРОИЗВОДСТВЕННЫЕ ЗАГРЯЗНЕНИЯ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714" y="1423195"/>
            <a:ext cx="1811122" cy="523221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ФИЗИЧЕСКОЙ ПРИРОДЫ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00097" y="1423990"/>
            <a:ext cx="1860331" cy="523221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БИОЛОГИЧЕСКОЙ ПРИРОДЫ</a:t>
            </a:r>
          </a:p>
        </p:txBody>
      </p:sp>
      <p:cxnSp>
        <p:nvCxnSpPr>
          <p:cNvPr id="21" name="Соединительная линия уступом 20"/>
          <p:cNvCxnSpPr>
            <a:stCxn id="24" idx="0"/>
            <a:endCxn id="23" idx="0"/>
          </p:cNvCxnSpPr>
          <p:nvPr/>
        </p:nvCxnSpPr>
        <p:spPr>
          <a:xfrm rot="5400000" flipH="1" flipV="1">
            <a:off x="5995495" y="-3614823"/>
            <a:ext cx="13798" cy="10062238"/>
          </a:xfrm>
          <a:prstGeom prst="bentConnector3">
            <a:avLst>
              <a:gd name="adj1" fmla="val 1756762"/>
            </a:avLst>
          </a:prstGeom>
          <a:ln>
            <a:solidFill>
              <a:srgbClr val="0070C0"/>
            </a:solidFill>
            <a:headEnd type="triangle"/>
            <a:tailEnd type="triangl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2885323" y="1179000"/>
            <a:ext cx="2" cy="230397"/>
          </a:xfrm>
          <a:prstGeom prst="straightConnector1">
            <a:avLst/>
          </a:prstGeom>
          <a:ln w="95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473653" y="1934128"/>
            <a:ext cx="6096000" cy="49654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01 ПРОИЗВОДСТВЕННЫЕ ФАКТОРЫ ФИЗИЧЕСКОЙ ПРИРОДЫ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01.1 Виброакустические факторы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01.1.1 Производственный шум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01.1.1.1 Шум постоянный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01.1.1.2 Шум импульсный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01.1.2 Вибрация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01.1.2.1 Вибрация общая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01.1.2.2 Вибрация локальная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01.1.3 Инфразвук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01.1.4 Ультразвук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01.2 Излучения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01.2.1 Оптические (неионизирующие излучения)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01.2.1.1 Световое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01.2.1.2 Инфракрасное излучение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01.2.1.3 Ультрафиолетовое излучение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01.2.1.4 Лазерное излучение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01.2.2 Ионизирующие излучения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01.2.2.1 Альфа – излучение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01.2.2.2 Бета – излучение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01.2.2.3 Гамма - излучение (экспозиционное)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01.2.2.4 Рентгеновское излучение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01.2.2.5 Электрически заряженные частицы воздуха – аэроионы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и так далее.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4877991" y="1179000"/>
            <a:ext cx="2" cy="230397"/>
          </a:xfrm>
          <a:prstGeom prst="straightConnector1">
            <a:avLst/>
          </a:prstGeom>
          <a:ln w="95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6904523" y="1179000"/>
            <a:ext cx="2" cy="230397"/>
          </a:xfrm>
          <a:prstGeom prst="straightConnector1">
            <a:avLst/>
          </a:prstGeom>
          <a:ln w="95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238208" y="57567"/>
            <a:ext cx="12675536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Классификатор производственных факторов для оценки  профессионального риска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638236" y="3832083"/>
            <a:ext cx="5327986" cy="1169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Дифференциация рабочего места по степеням профессиональных рисков производиться на основании </a:t>
            </a:r>
            <a:r>
              <a:rPr lang="ru-RU" sz="14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83 наименований</a:t>
            </a:r>
            <a:r>
              <a:rPr lang="ru-RU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вредных и опасных производственных факторов согласно </a:t>
            </a:r>
            <a:r>
              <a:rPr lang="ru-RU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Классификатора</a:t>
            </a:r>
            <a:r>
              <a:rPr lang="ru-RU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kumimoji="0" lang="ru-RU" sz="14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97D7F4E7-971D-3B3F-02CD-4AE4BE42F27E}"/>
              </a:ext>
            </a:extLst>
          </p:cNvPr>
          <p:cNvCxnSpPr>
            <a:cxnSpLocks/>
          </p:cNvCxnSpPr>
          <p:nvPr/>
        </p:nvCxnSpPr>
        <p:spPr>
          <a:xfrm>
            <a:off x="315118" y="500773"/>
            <a:ext cx="11561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авая фигурная скобка 2"/>
          <p:cNvSpPr/>
          <p:nvPr/>
        </p:nvSpPr>
        <p:spPr>
          <a:xfrm>
            <a:off x="6207252" y="2130704"/>
            <a:ext cx="362401" cy="4489552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33"/>
          <p:cNvSpPr txBox="1">
            <a:spLocks noChangeArrowheads="1"/>
          </p:cNvSpPr>
          <p:nvPr/>
        </p:nvSpPr>
        <p:spPr bwMode="auto">
          <a:xfrm>
            <a:off x="11401425" y="2120"/>
            <a:ext cx="790575" cy="369888"/>
          </a:xfrm>
          <a:prstGeom prst="rect">
            <a:avLst/>
          </a:prstGeom>
          <a:solidFill>
            <a:srgbClr val="3C4388"/>
          </a:soli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966157" y="1409395"/>
            <a:ext cx="1785930" cy="738664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prstClr val="white"/>
                </a:solidFill>
                <a:latin typeface="Calibri" panose="020F0502020204030204"/>
              </a:rPr>
              <a:t>ПСИХО-ФИЗИОЛОГИЧЕСКОЙ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ПРИРОДЫ</a:t>
            </a: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8846526" y="1178203"/>
            <a:ext cx="2" cy="230397"/>
          </a:xfrm>
          <a:prstGeom prst="straightConnector1">
            <a:avLst/>
          </a:prstGeom>
          <a:ln w="95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258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5"/>
          <p:cNvSpPr txBox="1">
            <a:spLocks noChangeArrowheads="1"/>
          </p:cNvSpPr>
          <p:nvPr/>
        </p:nvSpPr>
        <p:spPr bwMode="auto">
          <a:xfrm>
            <a:off x="133229" y="130175"/>
            <a:ext cx="5924672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 pitchFamily="34" charset="0"/>
              </a:rPr>
              <a:t>ОЦЕНКА ПРОФЕССИОНАЛЬНОГО РИСКА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38736" y="508334"/>
            <a:ext cx="4749800" cy="474663"/>
          </a:xfrm>
          <a:prstGeom prst="rect">
            <a:avLst/>
          </a:prstGeom>
          <a:solidFill>
            <a:srgbClr val="0E70B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2. Оценка травмоопасности условий труда</a:t>
            </a:r>
          </a:p>
        </p:txBody>
      </p:sp>
      <p:sp>
        <p:nvSpPr>
          <p:cNvPr id="10248" name="TextBox 4"/>
          <p:cNvSpPr txBox="1">
            <a:spLocks noChangeArrowheads="1"/>
          </p:cNvSpPr>
          <p:nvPr/>
        </p:nvSpPr>
        <p:spPr bwMode="auto">
          <a:xfrm>
            <a:off x="36513" y="1027113"/>
            <a:ext cx="7883525" cy="40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Проводится в соответствии с требованиями нормативных документов, определяющих содержание трудового процесса, функциональные обязанности, виды выполняемых работ.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Оценивается по 10-ти видам опасностей механического воздействия (с соответствующим кодированием)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Бальная оценка каждого вида опасности определяется на основании экспертной оценки тяжести последствий возможного воздействия. При этом баллы присваиваются  с учетом тяжести возможного воздействия и частоты возникновения данной опасности  в пределах от 1 до 5.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8104188" y="665778"/>
            <a:ext cx="3995738" cy="506412"/>
          </a:xfrm>
          <a:prstGeom prst="flowChartProcess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50" name="Прямоугольник 8"/>
          <p:cNvSpPr>
            <a:spLocks noChangeArrowheads="1"/>
          </p:cNvSpPr>
          <p:nvPr/>
        </p:nvSpPr>
        <p:spPr bwMode="auto">
          <a:xfrm>
            <a:off x="8042275" y="606425"/>
            <a:ext cx="4149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Для этих целей рекомендуется использовать Единый тарифно-квалификационный справочник работ и профессий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140700" y="1485900"/>
          <a:ext cx="4051300" cy="50387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2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8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98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Код фактора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Наименование производственных факторов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72" marR="68572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1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Производственные факторы механического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воздействия на организм работника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72" marR="6857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0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1. Падение в рабочей зоне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72" marR="68572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1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М1.1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Падение работника с высоты (при строительных работах, возведении зданий, сооружений, в колодец, и т. д.)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72" marR="6857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1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М1.2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Падение работника при передвижении (с одной точки до другой)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72" marR="6857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1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М1.3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Падение, обрушение, обвал предметов (материалов, горной породы и т.д.) на работника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72" marR="6857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30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М1.4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Падение, разрушение зданий, сооружений и их элементов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72" marR="6857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30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М2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ru-RU" sz="1000" b="1" dirty="0">
                          <a:effectLst/>
                        </a:rPr>
                        <a:t>Дорожно-транспортное происшествие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72" marR="6857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61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М2.1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Наезд транспортного средства при передвижении по территории предприятия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72" marR="6857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30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М2.2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Аварии на транспорте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72" marR="68572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61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М3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b="1" dirty="0">
                          <a:effectLst/>
                        </a:rPr>
                        <a:t>3. Воздействие производственных механизмов, машин и частей оборудования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72" marR="68572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91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М3.1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Воздействие движущихся и вращающихся частей оборудования, механизмов, машин (удары, захваты, сдавливания)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72" marR="68572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8153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М3.2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Воздействие элементов конструкции производственного оборудования, которые имеют острые углы, кромки, заусенцы и неровные поверхности, также, воздействие высокой и низкой температуры поверхности оборудования при движении работника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72" marR="68572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30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М4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effectLst/>
                        </a:rPr>
                        <a:t>4.Электробезопасность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72" marR="68572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30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М4.1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Поражение электрическим током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72" marR="68572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30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М5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5. </a:t>
                      </a:r>
                      <a:r>
                        <a:rPr lang="ru-RU" sz="1000" b="1" dirty="0" err="1">
                          <a:effectLst/>
                        </a:rPr>
                        <a:t>Пожаро</a:t>
                      </a:r>
                      <a:r>
                        <a:rPr lang="ru-RU" sz="1000" b="1" dirty="0">
                          <a:effectLst/>
                        </a:rPr>
                        <a:t>- и взрывобезопасность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72" marR="68572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261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М5.1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Угроза пожара или взрыва (трение или повышенное давление), в том числе вызванный электричеством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72" marR="68572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6050" y="2765425"/>
          <a:ext cx="5359399" cy="1992313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237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8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03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58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9480">
                <a:tc rowSpan="2"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630555" algn="l"/>
                        </a:tabLst>
                      </a:pPr>
                      <a:r>
                        <a:rPr lang="ru-RU" sz="1200" dirty="0">
                          <a:effectLst/>
                        </a:rPr>
                        <a:t>Частота возникновения опасности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 gridSpan="3"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</a:rPr>
                        <a:t>Тяжесть последствий возможного воздействия опасности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3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630555" algn="l"/>
                        </a:tabLst>
                      </a:pPr>
                      <a:r>
                        <a:rPr lang="ru-RU" sz="1000" dirty="0">
                          <a:effectLst/>
                        </a:rPr>
                        <a:t>1 - легкая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630555" algn="l"/>
                        </a:tabLst>
                      </a:pPr>
                      <a:r>
                        <a:rPr lang="ru-RU" sz="1000" dirty="0">
                          <a:effectLst/>
                        </a:rPr>
                        <a:t>2 - средняя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630555" algn="l"/>
                        </a:tabLst>
                      </a:pPr>
                      <a:r>
                        <a:rPr lang="ru-RU" sz="1000" dirty="0">
                          <a:effectLst/>
                        </a:rPr>
                        <a:t>3 - тяжелая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319">
                <a:tc>
                  <a:txBody>
                    <a:bodyPr/>
                    <a:lstStyle/>
                    <a:p>
                      <a:pPr marL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630555" algn="l"/>
                        </a:tabLst>
                      </a:pPr>
                      <a:r>
                        <a:rPr lang="ru-RU" sz="1000" dirty="0">
                          <a:effectLst/>
                        </a:rPr>
                        <a:t>1- не более 1 раза в год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630555" algn="l"/>
                        </a:tabLs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630555" algn="l"/>
                        </a:tabLst>
                      </a:pPr>
                      <a:r>
                        <a:rPr lang="ru-RU" sz="1000" dirty="0">
                          <a:effectLst/>
                        </a:rPr>
                        <a:t>2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630555" algn="l"/>
                        </a:tabLst>
                      </a:pPr>
                      <a:r>
                        <a:rPr lang="ru-RU" sz="1000" dirty="0">
                          <a:effectLst/>
                        </a:rPr>
                        <a:t>3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120">
                <a:tc>
                  <a:txBody>
                    <a:bodyPr/>
                    <a:lstStyle/>
                    <a:p>
                      <a:pPr marL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630555" algn="l"/>
                        </a:tabLst>
                      </a:pPr>
                      <a:r>
                        <a:rPr lang="ru-RU" sz="1000" dirty="0">
                          <a:effectLst/>
                        </a:rPr>
                        <a:t>2 - не более 1 раза в квартал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630555" algn="l"/>
                        </a:tabLst>
                      </a:pPr>
                      <a:r>
                        <a:rPr lang="ru-RU" sz="1000" dirty="0">
                          <a:effectLst/>
                        </a:rPr>
                        <a:t>2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630555" algn="l"/>
                        </a:tabLst>
                      </a:pPr>
                      <a:r>
                        <a:rPr lang="ru-RU" sz="1000" dirty="0">
                          <a:effectLst/>
                        </a:rPr>
                        <a:t>4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630555" algn="l"/>
                        </a:tabLst>
                      </a:pPr>
                      <a:r>
                        <a:rPr lang="ru-RU" sz="1000" dirty="0">
                          <a:effectLst/>
                        </a:rPr>
                        <a:t>6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319">
                <a:tc>
                  <a:txBody>
                    <a:bodyPr/>
                    <a:lstStyle/>
                    <a:p>
                      <a:pPr marL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630555" algn="l"/>
                        </a:tabLst>
                      </a:pPr>
                      <a:r>
                        <a:rPr lang="ru-RU" sz="1000" dirty="0">
                          <a:effectLst/>
                        </a:rPr>
                        <a:t>3 - не более 1 раза в месяц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630555" algn="l"/>
                        </a:tabLst>
                      </a:pPr>
                      <a:r>
                        <a:rPr lang="ru-RU" sz="1000" dirty="0">
                          <a:effectLst/>
                        </a:rPr>
                        <a:t>3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630555" algn="l"/>
                        </a:tabLst>
                      </a:pPr>
                      <a:r>
                        <a:rPr lang="ru-RU" sz="1000" dirty="0">
                          <a:effectLst/>
                        </a:rPr>
                        <a:t>6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630555" algn="l"/>
                        </a:tabLst>
                      </a:pPr>
                      <a:r>
                        <a:rPr lang="ru-RU" sz="1000" dirty="0">
                          <a:effectLst/>
                        </a:rPr>
                        <a:t>9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120">
                <a:tc>
                  <a:txBody>
                    <a:bodyPr/>
                    <a:lstStyle/>
                    <a:p>
                      <a:pPr marL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630555" algn="l"/>
                        </a:tabLst>
                      </a:pPr>
                      <a:r>
                        <a:rPr lang="ru-RU" sz="1000" dirty="0">
                          <a:effectLst/>
                        </a:rPr>
                        <a:t>4- не более 1 раза в неделю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630555" algn="l"/>
                        </a:tabLst>
                      </a:pPr>
                      <a:r>
                        <a:rPr lang="ru-RU" sz="1000" dirty="0">
                          <a:effectLst/>
                        </a:rPr>
                        <a:t>4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630555" algn="l"/>
                        </a:tabLst>
                      </a:pPr>
                      <a:r>
                        <a:rPr lang="ru-RU" sz="1000" dirty="0">
                          <a:effectLst/>
                        </a:rPr>
                        <a:t>8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630555" algn="l"/>
                        </a:tabLst>
                      </a:pPr>
                      <a:r>
                        <a:rPr lang="ru-RU" sz="1000" dirty="0">
                          <a:effectLst/>
                        </a:rPr>
                        <a:t>12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636">
                <a:tc>
                  <a:txBody>
                    <a:bodyPr/>
                    <a:lstStyle/>
                    <a:p>
                      <a:pPr marL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630555" algn="l"/>
                        </a:tabLst>
                      </a:pPr>
                      <a:r>
                        <a:rPr lang="ru-RU" sz="1000" dirty="0">
                          <a:effectLst/>
                        </a:rPr>
                        <a:t>5-постоянно в течении рабочей смены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630555" algn="l"/>
                        </a:tabLst>
                      </a:pPr>
                      <a:r>
                        <a:rPr lang="ru-RU" sz="1000" dirty="0">
                          <a:effectLst/>
                        </a:rPr>
                        <a:t>5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630555" algn="l"/>
                        </a:tabLst>
                      </a:pPr>
                      <a:r>
                        <a:rPr lang="ru-RU" sz="1000" dirty="0">
                          <a:effectLst/>
                        </a:rPr>
                        <a:t>10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630555" algn="l"/>
                        </a:tabLst>
                      </a:pPr>
                      <a:r>
                        <a:rPr lang="ru-RU" sz="1000" dirty="0">
                          <a:effectLst/>
                        </a:rPr>
                        <a:t>15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346" name="TextBox 13"/>
          <p:cNvSpPr txBox="1">
            <a:spLocks noChangeArrowheads="1"/>
          </p:cNvSpPr>
          <p:nvPr/>
        </p:nvSpPr>
        <p:spPr bwMode="auto">
          <a:xfrm>
            <a:off x="0" y="5300663"/>
            <a:ext cx="42560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kk-KZ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если за анализируемый период по 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данной профессии</a:t>
            </a:r>
            <a:r>
              <a:rPr kumimoji="0" lang="kk-KZ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был зарегистрирован несчастный 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случай</a:t>
            </a:r>
            <a:r>
              <a:rPr kumimoji="0" lang="kk-KZ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связанный с трудовой деятельностью с тяжелым или </a:t>
            </a:r>
            <a:r>
              <a:rPr kumimoji="0" lang="kk-KZ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смертельным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исходом, значение показателя травмоопасности (Т) равно 5; </a:t>
            </a: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kk-KZ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если за отчетный период по 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данной профессии</a:t>
            </a:r>
            <a:r>
              <a:rPr kumimoji="0" lang="kk-KZ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был зарегистрирован несчастный случай с легкой и средней степенью тяжести, 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значение показателя травмоопасности (Т) равно 4</a:t>
            </a:r>
            <a:r>
              <a:rPr kumimoji="0" lang="kk-KZ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;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347" name="TextBox 34"/>
          <p:cNvSpPr txBox="1">
            <a:spLocks noChangeArrowheads="1"/>
          </p:cNvSpPr>
          <p:nvPr/>
        </p:nvSpPr>
        <p:spPr bwMode="auto">
          <a:xfrm>
            <a:off x="4291013" y="5284788"/>
            <a:ext cx="38496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 если за отчетный период по </a:t>
            </a:r>
            <a:r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данной профессии</a:t>
            </a:r>
            <a:r>
              <a:rPr kumimoji="0" lang="kk-KZ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не был зарегистрирован несчастный случай,</a:t>
            </a:r>
            <a:r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значение показателя травмоопасности (Т) определяется в размере согласно таблице, с учетом суммы баллов по всем идентифицированным производственным (опасным) факторам, указанным в Реестре производственных факторов (механический) по видам работ.</a:t>
            </a: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373188" y="1855788"/>
            <a:ext cx="6731000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8202613" y="1262549"/>
            <a:ext cx="3989387" cy="1460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ОПАСНЫЕ ПРОИЗВОДСТВЕННЫЕ ФАКТОРЫ</a:t>
            </a:r>
          </a:p>
        </p:txBody>
      </p:sp>
      <p:sp>
        <p:nvSpPr>
          <p:cNvPr id="10350" name="Прямоугольник 19"/>
          <p:cNvSpPr>
            <a:spLocks noChangeArrowheads="1"/>
          </p:cNvSpPr>
          <p:nvPr/>
        </p:nvSpPr>
        <p:spPr bwMode="auto">
          <a:xfrm>
            <a:off x="5505450" y="3179763"/>
            <a:ext cx="310515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 баллов    - 1 степень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1-5 баллов - 2 степень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6-15 баллов  - 3 степень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16-25 баллов  - 4 степень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более 25 баллов  - 5 степень</a:t>
            </a:r>
          </a:p>
        </p:txBody>
      </p:sp>
      <p:sp>
        <p:nvSpPr>
          <p:cNvPr id="10351" name="TextBox 5"/>
          <p:cNvSpPr txBox="1">
            <a:spLocks noChangeArrowheads="1"/>
          </p:cNvSpPr>
          <p:nvPr/>
        </p:nvSpPr>
        <p:spPr bwMode="auto">
          <a:xfrm>
            <a:off x="139700" y="4951413"/>
            <a:ext cx="74326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Оценка травмоопасности условий труда по каждой профессии: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9C60E92F-719D-0943-76E0-EB3CAB3637C2}"/>
              </a:ext>
            </a:extLst>
          </p:cNvPr>
          <p:cNvCxnSpPr>
            <a:cxnSpLocks/>
          </p:cNvCxnSpPr>
          <p:nvPr/>
        </p:nvCxnSpPr>
        <p:spPr>
          <a:xfrm flipV="1">
            <a:off x="36513" y="418502"/>
            <a:ext cx="11895139" cy="259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33"/>
          <p:cNvSpPr txBox="1">
            <a:spLocks noChangeArrowheads="1"/>
          </p:cNvSpPr>
          <p:nvPr/>
        </p:nvSpPr>
        <p:spPr bwMode="auto">
          <a:xfrm>
            <a:off x="11401425" y="2120"/>
            <a:ext cx="790575" cy="369888"/>
          </a:xfrm>
          <a:prstGeom prst="rect">
            <a:avLst/>
          </a:prstGeom>
          <a:solidFill>
            <a:srgbClr val="3C4388"/>
          </a:soli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805228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5"/>
          <p:cNvSpPr txBox="1">
            <a:spLocks noChangeArrowheads="1"/>
          </p:cNvSpPr>
          <p:nvPr/>
        </p:nvSpPr>
        <p:spPr bwMode="auto">
          <a:xfrm>
            <a:off x="82550" y="92076"/>
            <a:ext cx="5837237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 pitchFamily="34" charset="0"/>
              </a:rPr>
              <a:t>ОЦЕНКА ПРОФЕССИОНАЛЬНОГО РИСКА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71438" y="501650"/>
            <a:ext cx="6423025" cy="474663"/>
          </a:xfrm>
          <a:prstGeom prst="rect">
            <a:avLst/>
          </a:prstGeom>
          <a:solidFill>
            <a:srgbClr val="0E70B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3. Оценка безопасности производственного оборудования</a:t>
            </a:r>
          </a:p>
        </p:txBody>
      </p:sp>
      <p:sp>
        <p:nvSpPr>
          <p:cNvPr id="11272" name="TextBox 4"/>
          <p:cNvSpPr txBox="1">
            <a:spLocks noChangeArrowheads="1"/>
          </p:cNvSpPr>
          <p:nvPr/>
        </p:nvSpPr>
        <p:spPr bwMode="auto">
          <a:xfrm>
            <a:off x="82550" y="1089025"/>
            <a:ext cx="62611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Оценка безопасности производственного оборудования проводится для выявления профессий (профессиональных групп), которые находятся в зоне возможного опасного воздействия производственного оборудования. Определяется: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 если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в трудовом процессе работником не используется производственное оборудование, значение показателя безопасности производственного оборудования Об равно одному;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 если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в трудовом процессе работником используется производственное оборудование, значение показателя безопасности производственного оборудования Об</a:t>
            </a:r>
            <a:r>
              <a:rPr kumimoji="0" lang="kk-KZ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определяется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путем суммирования </a:t>
            </a:r>
            <a:r>
              <a:rPr kumimoji="0" lang="kk-KZ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средних арифметических баллов документационной (Дб) и визуальной (Вб) оценки по каждому из видов производственного оборудования к общему количеству производственного оборудования по каждой профессии (рабочему месту).</a:t>
            </a: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6494463" y="638175"/>
            <a:ext cx="5697537" cy="1997075"/>
          </a:xfrm>
          <a:prstGeom prst="flowChartProcess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74" name="Rectangle 8"/>
          <p:cNvSpPr>
            <a:spLocks noChangeArrowheads="1"/>
          </p:cNvSpPr>
          <p:nvPr/>
        </p:nvSpPr>
        <p:spPr bwMode="auto">
          <a:xfrm>
            <a:off x="0" y="6953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altLang="ru-RU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75" name="Прямоугольник 8"/>
          <p:cNvSpPr>
            <a:spLocks noChangeArrowheads="1"/>
          </p:cNvSpPr>
          <p:nvPr/>
        </p:nvSpPr>
        <p:spPr bwMode="auto">
          <a:xfrm>
            <a:off x="6421438" y="598488"/>
            <a:ext cx="5770562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Документационная оценка безопасности: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kk-KZ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балл документационной оценки (Дб) 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устанавливается от 1 до 5 в зависимости от </a:t>
            </a:r>
            <a:r>
              <a:rPr kumimoji="0" lang="kk-KZ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наличия 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технической, эксплуатационной, поверочной документации, а также </a:t>
            </a:r>
            <a:r>
              <a:rPr kumimoji="0" lang="kk-KZ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соответствия 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производственного оборудования сроку эксплуатации по</a:t>
            </a:r>
            <a:r>
              <a:rPr kumimoji="0" lang="kk-KZ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каждому из видов производственного оборудования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в следующем размере</a:t>
            </a:r>
            <a:r>
              <a:rPr kumimoji="0" lang="kk-KZ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</a:t>
            </a: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- 1</a:t>
            </a:r>
            <a:r>
              <a:rPr kumimoji="0" lang="kk-KZ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балл -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при выполнении всех требований;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- 2</a:t>
            </a:r>
            <a:r>
              <a:rPr kumimoji="0" lang="kk-KZ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балла -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при невыполнении одного из требований;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 </a:t>
            </a:r>
            <a:r>
              <a:rPr kumimoji="0" lang="kk-KZ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3балла -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при невыполнении двух из требований;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- 4</a:t>
            </a:r>
            <a:r>
              <a:rPr kumimoji="0" lang="kk-KZ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балла -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при невыполнении трех из требований;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- 5</a:t>
            </a:r>
            <a:r>
              <a:rPr kumimoji="0" lang="kk-KZ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баллов -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при невыполнении всех требований.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3" name="Блок-схема: процесс 32"/>
          <p:cNvSpPr/>
          <p:nvPr/>
        </p:nvSpPr>
        <p:spPr>
          <a:xfrm>
            <a:off x="6494463" y="2720975"/>
            <a:ext cx="5697537" cy="3371850"/>
          </a:xfrm>
          <a:prstGeom prst="flowChartProcess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77" name="Прямоугольник 33"/>
          <p:cNvSpPr>
            <a:spLocks noChangeArrowheads="1"/>
          </p:cNvSpPr>
          <p:nvPr/>
        </p:nvSpPr>
        <p:spPr bwMode="auto">
          <a:xfrm>
            <a:off x="6534150" y="2716213"/>
            <a:ext cx="565785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Визуально-техническая оценка безопасности: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Б</a:t>
            </a:r>
            <a:r>
              <a:rPr kumimoji="0" lang="kk-KZ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алл 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визуальной</a:t>
            </a:r>
            <a:r>
              <a:rPr kumimoji="0" lang="kk-KZ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оценки (Вб) 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устанавливается от 2 до 5 в зависимости от соблюдения требований к конструкции оборудования и его отдельным частям, а также к средствам защиты, указанных в Протоколе по оценке профессионального риска согласно приложению 5.3 к настоящим Правилам в следующем размере: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- 2 балла - при соблюдении всех требований к конструкции оборудования и его отдельным частям и наличии всех необходимых средств защиты;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- 3 балла - при несоблюдении требований к конструкции оборудования и его отдельным частям и наличии всех необходимых средств защиты, которые могут привести травматическому воздействию на работника легкой тяжести;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- 4 балла - при несоблюдении требований к конструкции оборудования и его отдельным частям и наличии всех необходимых средств защиты, которые могут привести травматическому воздействию на работника средней тяжести;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- 5 баллов - при несоблюдении требований к конструкции оборудования и его отдельным частям и наличии всех необходимых средств защиты, которые могут привести получению работником тяжелой травмы.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127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2675" y="9678988"/>
            <a:ext cx="269557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9" name="Прямоугольник 17"/>
          <p:cNvSpPr>
            <a:spLocks noChangeArrowheads="1"/>
          </p:cNvSpPr>
          <p:nvPr/>
        </p:nvSpPr>
        <p:spPr bwMode="auto">
          <a:xfrm>
            <a:off x="76200" y="4948238"/>
            <a:ext cx="6096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r>
              <a:rPr kumimoji="0" lang="kk-KZ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балл - </a:t>
            </a: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 степень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 </a:t>
            </a:r>
            <a:r>
              <a:rPr kumimoji="0" lang="kk-KZ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балла - 2 степень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 балла - 3 степень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 </a:t>
            </a:r>
            <a:r>
              <a:rPr kumimoji="0" lang="kk-KZ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балла – 4 степень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 </a:t>
            </a:r>
            <a:r>
              <a:rPr kumimoji="0" lang="kk-KZ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баллов - 5 степень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280" name="Прямоугольник 18"/>
          <p:cNvSpPr>
            <a:spLocks noChangeArrowheads="1"/>
          </p:cNvSpPr>
          <p:nvPr/>
        </p:nvSpPr>
        <p:spPr bwMode="auto">
          <a:xfrm>
            <a:off x="76200" y="4289425"/>
            <a:ext cx="6343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В зависимости от суммы баллов присваивается степень безопасности производственного оборудования Об:</a:t>
            </a:r>
          </a:p>
        </p:txBody>
      </p:sp>
      <p:sp>
        <p:nvSpPr>
          <p:cNvPr id="17" name="TextBox 33"/>
          <p:cNvSpPr txBox="1">
            <a:spLocks noChangeArrowheads="1"/>
          </p:cNvSpPr>
          <p:nvPr/>
        </p:nvSpPr>
        <p:spPr bwMode="auto">
          <a:xfrm>
            <a:off x="11401425" y="2120"/>
            <a:ext cx="790575" cy="369888"/>
          </a:xfrm>
          <a:prstGeom prst="rect">
            <a:avLst/>
          </a:prstGeom>
          <a:solidFill>
            <a:srgbClr val="3C4388"/>
          </a:soli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9C60E92F-719D-0943-76E0-EB3CAB3637C2}"/>
              </a:ext>
            </a:extLst>
          </p:cNvPr>
          <p:cNvCxnSpPr>
            <a:cxnSpLocks/>
          </p:cNvCxnSpPr>
          <p:nvPr/>
        </p:nvCxnSpPr>
        <p:spPr>
          <a:xfrm>
            <a:off x="36513" y="444500"/>
            <a:ext cx="12155487" cy="17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969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5"/>
          <p:cNvSpPr txBox="1">
            <a:spLocks noChangeArrowheads="1"/>
          </p:cNvSpPr>
          <p:nvPr/>
        </p:nvSpPr>
        <p:spPr bwMode="auto">
          <a:xfrm>
            <a:off x="150050" y="104998"/>
            <a:ext cx="5808599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 pitchFamily="34" charset="0"/>
              </a:rPr>
              <a:t>ОЦЕНКА ПРОФЕССИОНАЛЬНОГО РИСКА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87338" y="542925"/>
            <a:ext cx="9361487" cy="512763"/>
          </a:xfrm>
          <a:prstGeom prst="rect">
            <a:avLst/>
          </a:prstGeom>
          <a:solidFill>
            <a:srgbClr val="0E70B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Оценка обеспеченности средствами индивидуальной защиты</a:t>
            </a:r>
          </a:p>
        </p:txBody>
      </p:sp>
      <p:sp>
        <p:nvSpPr>
          <p:cNvPr id="12296" name="TextBox 4"/>
          <p:cNvSpPr txBox="1">
            <a:spLocks noChangeArrowheads="1"/>
          </p:cNvSpPr>
          <p:nvPr/>
        </p:nvSpPr>
        <p:spPr bwMode="auto">
          <a:xfrm>
            <a:off x="115888" y="1169988"/>
            <a:ext cx="12136437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Оценка обеспеченности средствами индивидуальной защиты определяется: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если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 трудовом процессе работником не используется СИЗ, значение показателя обеспеченности СИЗ равно 1;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kk-KZ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если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 трудовом процессе работником используется СИЗ, значение показателя обеспеченности </a:t>
            </a:r>
            <a:r>
              <a:rPr kumimoji="0" lang="kk-KZ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СИЗ определяется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 отношение суммы баллов по каждому виду СИЗ к общему нормативно установленному количеству СИЗ</a:t>
            </a:r>
            <a:r>
              <a:rPr kumimoji="0" lang="kk-KZ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Балл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устанавливается от 2 до 5 в зависимости от </a:t>
            </a:r>
            <a:r>
              <a:rPr kumimoji="0" lang="kk-KZ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наличия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нормативно-технической документации на выдачу СИЗ с указанием нормы; наличия СИЗ в соответствии с установленными нормами их выдачи; наличия сертификатов качества на использование СИЗ в следующем размере: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- 2</a:t>
            </a:r>
            <a:r>
              <a:rPr kumimoji="0" lang="kk-KZ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балла -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при выполнении всех требований;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kk-KZ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балла -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при невыполнении одного из требований;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- 4 </a:t>
            </a:r>
            <a:r>
              <a:rPr kumimoji="0" lang="kk-KZ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балла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при невыполнении двух из требований;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- 5 </a:t>
            </a:r>
            <a:r>
              <a:rPr kumimoji="0" lang="kk-KZ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баллов -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при невыполнении трёх или всех требований.</a:t>
            </a:r>
          </a:p>
        </p:txBody>
      </p:sp>
      <p:sp>
        <p:nvSpPr>
          <p:cNvPr id="12298" name="Rectangle 8"/>
          <p:cNvSpPr>
            <a:spLocks noChangeArrowheads="1"/>
          </p:cNvSpPr>
          <p:nvPr/>
        </p:nvSpPr>
        <p:spPr bwMode="auto">
          <a:xfrm>
            <a:off x="0" y="571500"/>
            <a:ext cx="25241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230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2675" y="9678988"/>
            <a:ext cx="269557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54" name="Прямоугольник 3"/>
          <p:cNvSpPr>
            <a:spLocks noChangeArrowheads="1"/>
          </p:cNvSpPr>
          <p:nvPr/>
        </p:nvSpPr>
        <p:spPr bwMode="auto">
          <a:xfrm>
            <a:off x="115888" y="6559550"/>
            <a:ext cx="90916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*рассчитывается как отношение суммы баллов к количеству СИЗ</a:t>
            </a:r>
          </a:p>
        </p:txBody>
      </p:sp>
      <p:sp>
        <p:nvSpPr>
          <p:cNvPr id="12355" name="Прямоугольник 18"/>
          <p:cNvSpPr>
            <a:spLocks noChangeArrowheads="1"/>
          </p:cNvSpPr>
          <p:nvPr/>
        </p:nvSpPr>
        <p:spPr bwMode="auto">
          <a:xfrm>
            <a:off x="0" y="4562503"/>
            <a:ext cx="24034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kk-KZ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балл -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степень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</a:t>
            </a:r>
            <a:r>
              <a:rPr kumimoji="0" lang="kk-KZ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балла - 2 степень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балла - 3 степень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</a:t>
            </a:r>
            <a:r>
              <a:rPr kumimoji="0" lang="kk-KZ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балла – 4 степень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</a:t>
            </a:r>
            <a:r>
              <a:rPr kumimoji="0" lang="kk-KZ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баллов - 5 степень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356" name="Прямоугольник 19"/>
          <p:cNvSpPr>
            <a:spLocks noChangeArrowheads="1"/>
          </p:cNvSpPr>
          <p:nvPr/>
        </p:nvSpPr>
        <p:spPr bwMode="auto">
          <a:xfrm>
            <a:off x="36513" y="4039283"/>
            <a:ext cx="50209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зависимости от суммы баллов присваивается степень обеспеченности средствами индивидуальной защиты: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9C60E92F-719D-0943-76E0-EB3CAB3637C2}"/>
              </a:ext>
            </a:extLst>
          </p:cNvPr>
          <p:cNvCxnSpPr>
            <a:cxnSpLocks/>
          </p:cNvCxnSpPr>
          <p:nvPr/>
        </p:nvCxnSpPr>
        <p:spPr>
          <a:xfrm flipV="1">
            <a:off x="36513" y="418502"/>
            <a:ext cx="11895139" cy="259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33"/>
          <p:cNvSpPr txBox="1">
            <a:spLocks noChangeArrowheads="1"/>
          </p:cNvSpPr>
          <p:nvPr/>
        </p:nvSpPr>
        <p:spPr bwMode="auto">
          <a:xfrm>
            <a:off x="11401425" y="2120"/>
            <a:ext cx="790575" cy="369888"/>
          </a:xfrm>
          <a:prstGeom prst="rect">
            <a:avLst/>
          </a:prstGeom>
          <a:solidFill>
            <a:srgbClr val="3C4388"/>
          </a:soli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843420"/>
              </p:ext>
            </p:extLst>
          </p:nvPr>
        </p:nvGraphicFramePr>
        <p:xfrm>
          <a:off x="5737402" y="3459486"/>
          <a:ext cx="6353265" cy="27070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0812">
                  <a:extLst>
                    <a:ext uri="{9D8B030D-6E8A-4147-A177-3AD203B41FA5}">
                      <a16:colId xmlns:a16="http://schemas.microsoft.com/office/drawing/2014/main" val="249364759"/>
                    </a:ext>
                  </a:extLst>
                </a:gridCol>
                <a:gridCol w="1146986">
                  <a:extLst>
                    <a:ext uri="{9D8B030D-6E8A-4147-A177-3AD203B41FA5}">
                      <a16:colId xmlns:a16="http://schemas.microsoft.com/office/drawing/2014/main" val="21789819"/>
                    </a:ext>
                  </a:extLst>
                </a:gridCol>
                <a:gridCol w="462844">
                  <a:extLst>
                    <a:ext uri="{9D8B030D-6E8A-4147-A177-3AD203B41FA5}">
                      <a16:colId xmlns:a16="http://schemas.microsoft.com/office/drawing/2014/main" val="127989534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3629458586"/>
                    </a:ext>
                  </a:extLst>
                </a:gridCol>
                <a:gridCol w="697871">
                  <a:extLst>
                    <a:ext uri="{9D8B030D-6E8A-4147-A177-3AD203B41FA5}">
                      <a16:colId xmlns:a16="http://schemas.microsoft.com/office/drawing/2014/main" val="3443607772"/>
                    </a:ext>
                  </a:extLst>
                </a:gridCol>
                <a:gridCol w="912739">
                  <a:extLst>
                    <a:ext uri="{9D8B030D-6E8A-4147-A177-3AD203B41FA5}">
                      <a16:colId xmlns:a16="http://schemas.microsoft.com/office/drawing/2014/main" val="2060662159"/>
                    </a:ext>
                  </a:extLst>
                </a:gridCol>
                <a:gridCol w="744794">
                  <a:extLst>
                    <a:ext uri="{9D8B030D-6E8A-4147-A177-3AD203B41FA5}">
                      <a16:colId xmlns:a16="http://schemas.microsoft.com/office/drawing/2014/main" val="616703611"/>
                    </a:ext>
                  </a:extLst>
                </a:gridCol>
                <a:gridCol w="721671">
                  <a:extLst>
                    <a:ext uri="{9D8B030D-6E8A-4147-A177-3AD203B41FA5}">
                      <a16:colId xmlns:a16="http://schemas.microsoft.com/office/drawing/2014/main" val="1726654506"/>
                    </a:ext>
                  </a:extLst>
                </a:gridCol>
                <a:gridCol w="693681">
                  <a:extLst>
                    <a:ext uri="{9D8B030D-6E8A-4147-A177-3AD203B41FA5}">
                      <a16:colId xmlns:a16="http://schemas.microsoft.com/office/drawing/2014/main" val="4213650027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Наименование/ код производственного фактора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Критерии СИЗ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Оценка соответствия (0/1)</a:t>
                      </a:r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(0 -при несоответствии, 1- при соответствии)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Балл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520304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 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Норма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НТД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Наличие СИЗ 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Соответствие Нормам (0/1)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Наличие сертификата (0/1)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9199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72106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21298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79225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182053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СИЗ</a:t>
                      </a:r>
                      <a:r>
                        <a:rPr lang="ru-RU" sz="10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 баллов</a:t>
                      </a:r>
                      <a:r>
                        <a:rPr lang="ru-RU" sz="10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9972652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Показатель обеспеченности СИЗ</a:t>
                      </a:r>
                      <a:r>
                        <a:rPr lang="ru-RU" sz="10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1078778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7411" y="5885942"/>
            <a:ext cx="5981965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1 суммируется общее количество СИЗ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2 суммируются баллы по всем наименованиям СИЗ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3 рассчитывается как отношение суммы баллов СИЗ к количеству СИЗ</a:t>
            </a:r>
            <a:endParaRPr kumimoji="0" lang="ru-RU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848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5"/>
          <p:cNvSpPr txBox="1">
            <a:spLocks noChangeArrowheads="1"/>
          </p:cNvSpPr>
          <p:nvPr/>
        </p:nvSpPr>
        <p:spPr bwMode="auto">
          <a:xfrm>
            <a:off x="-499172" y="77231"/>
            <a:ext cx="5915025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 pitchFamily="34" charset="0"/>
              </a:rPr>
              <a:t>ОЦЕНКА ПРОФЕССИОНАЛЬНОГО РИСКА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61925" y="553480"/>
            <a:ext cx="3798887" cy="474663"/>
          </a:xfrm>
          <a:prstGeom prst="rect">
            <a:avLst/>
          </a:prstGeom>
          <a:solidFill>
            <a:srgbClr val="0E70B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5. Оценка риска заболеваемости</a:t>
            </a:r>
          </a:p>
        </p:txBody>
      </p:sp>
      <p:sp>
        <p:nvSpPr>
          <p:cNvPr id="13320" name="TextBox 4"/>
          <p:cNvSpPr txBox="1">
            <a:spLocks noChangeArrowheads="1"/>
          </p:cNvSpPr>
          <p:nvPr/>
        </p:nvSpPr>
        <p:spPr bwMode="auto">
          <a:xfrm>
            <a:off x="1" y="1166813"/>
            <a:ext cx="6787514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Показатель заболеваемости (З) работников данной профессии (профессиональной группы) определяется на основе комплексной проверки и анализа листов о временной нетрудоспособности работников</a:t>
            </a:r>
            <a:r>
              <a:rPr kumimoji="0" lang="kk-KZ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регистрируемых в Журнале регистрации листов о временной нетрудоспособности</a:t>
            </a:r>
            <a:r>
              <a:rPr kumimoji="0" lang="kk-KZ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следующим образом:</a:t>
            </a:r>
          </a:p>
          <a:p>
            <a:pPr marL="92075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kumimoji="0" lang="kk-KZ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за отчетный период по 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данной профессии</a:t>
            </a:r>
            <a:r>
              <a:rPr kumimoji="0" lang="kk-KZ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не зарегистрировано 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листов</a:t>
            </a:r>
            <a:r>
              <a:rPr kumimoji="0" lang="kk-KZ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о временной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нетрудоспособности, значение показателя заболеваемости равно 1.</a:t>
            </a:r>
          </a:p>
          <a:p>
            <a:pPr marL="92075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если </a:t>
            </a:r>
            <a:r>
              <a:rPr kumimoji="0" lang="kk-KZ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за отчетный период по 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данной профессии</a:t>
            </a:r>
            <a:r>
              <a:rPr kumimoji="0" lang="kk-KZ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были зарегистрированы 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листы</a:t>
            </a:r>
            <a:r>
              <a:rPr kumimoji="0" lang="kk-KZ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о временной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нетрудоспособности, значение показателя заболеваемости определяется путем </a:t>
            </a:r>
            <a:r>
              <a:rPr kumimoji="0" lang="kk-KZ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суммирования баллов по каждому работнику к общему количеству работников данной профессии (профессиональной группы).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kk-KZ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kk-KZ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Балл по каждому работнику устанавливается в размере согласно таблице, в зависимости от суммарной продолжительности временной утраты нетрудоспособности, количества случаев острых респираторных вирусных инфекций в год, наличия хронических заболеваний н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 основе комплексной проверки и анализа листов о временной нетрудоспособности.</a:t>
            </a: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7683853" y="516090"/>
            <a:ext cx="4233333" cy="1607863"/>
          </a:xfrm>
          <a:prstGeom prst="flowChartProcess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23" name="Прямоугольник 33"/>
          <p:cNvSpPr>
            <a:spLocks noChangeArrowheads="1"/>
          </p:cNvSpPr>
          <p:nvPr/>
        </p:nvSpPr>
        <p:spPr bwMode="auto">
          <a:xfrm>
            <a:off x="7681831" y="516090"/>
            <a:ext cx="4233333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На основании данных Журнала регистрации листов о временной нетрудоспособности работников по форме, содержащей следующие сведения: </a:t>
            </a:r>
            <a:r>
              <a:rPr kumimoji="0" lang="ru-RU" altLang="ru-RU" sz="105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ФИО, наименование профессии, наименование структурного подразделения, код рабочего места, пол, возраст, код болезни по МКБ10, наименование диагноза заболевания, вид временной нетрудоспособности (травма или заболевание), режим лечения (амбулаторно или стационарно), период нетрудоспособности и общее количестве дней нетрудоспособности.</a:t>
            </a:r>
            <a:endParaRPr kumimoji="0" lang="ru-RU" altLang="ru-RU" sz="12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332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2675" y="9678988"/>
            <a:ext cx="269557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05297"/>
              </p:ext>
            </p:extLst>
          </p:nvPr>
        </p:nvGraphicFramePr>
        <p:xfrm>
          <a:off x="117633" y="4059913"/>
          <a:ext cx="6328886" cy="2329457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1748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1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4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4425">
                  <a:extLst>
                    <a:ext uri="{9D8B030D-6E8A-4147-A177-3AD203B41FA5}">
                      <a16:colId xmlns:a16="http://schemas.microsoft.com/office/drawing/2014/main" val="2371453053"/>
                    </a:ext>
                  </a:extLst>
                </a:gridCol>
              </a:tblGrid>
              <a:tr h="22633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000" dirty="0">
                          <a:effectLst/>
                        </a:rPr>
                        <a:t>Критерии состояния здоровья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Присваеваемые баллы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000" dirty="0">
                          <a:effectLst/>
                        </a:rPr>
                        <a:t>Суммарная продолжительность временной утраты трудоспособности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000" dirty="0">
                          <a:effectLst/>
                        </a:rPr>
                        <a:t>Количество случаев острых респираторных вирусных инфекций в год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000" dirty="0">
                          <a:effectLst/>
                        </a:rPr>
                        <a:t>Наличие хронических заболеваний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Не более 7 дней в год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76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Не более 1 раза в год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000" dirty="0">
                          <a:effectLst/>
                        </a:rPr>
                        <a:t>Нет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Не более 14 дней в год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Не более 2-х раз в год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Нет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000" dirty="0">
                          <a:effectLst/>
                        </a:rPr>
                        <a:t>Не более 21 дня в год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Не более 3-х раз в год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Есть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000" dirty="0">
                          <a:effectLst/>
                        </a:rPr>
                        <a:t>Более 21 дня в год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000" dirty="0">
                          <a:effectLst/>
                        </a:rPr>
                        <a:t>Более 3-х раз в год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000" dirty="0">
                          <a:effectLst/>
                        </a:rPr>
                        <a:t>Есть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k-KZ" sz="16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183">
                <a:tc gridSpan="3">
                  <a:txBody>
                    <a:bodyPr/>
                    <a:lstStyle/>
                    <a:p>
                      <a:pPr marL="71755" indent="-107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</a:rPr>
                        <a:t>При наличии зарегистированных </a:t>
                      </a:r>
                      <a:r>
                        <a:rPr lang="ru-RU" sz="1000" dirty="0">
                          <a:effectLst/>
                        </a:rPr>
                        <a:t>профессиональны</a:t>
                      </a:r>
                      <a:r>
                        <a:rPr lang="kk-KZ" sz="1000" dirty="0">
                          <a:effectLst/>
                        </a:rPr>
                        <a:t>х </a:t>
                      </a:r>
                      <a:r>
                        <a:rPr lang="ru-RU" sz="1000" dirty="0">
                          <a:effectLst/>
                        </a:rPr>
                        <a:t>заболеваний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indent="-107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490588"/>
              </p:ext>
            </p:extLst>
          </p:nvPr>
        </p:nvGraphicFramePr>
        <p:xfrm>
          <a:off x="6786748" y="2281396"/>
          <a:ext cx="5404484" cy="2157730"/>
        </p:xfrm>
        <a:graphic>
          <a:graphicData uri="http://schemas.openxmlformats.org/drawingml/2006/table">
            <a:tbl>
              <a:tblPr/>
              <a:tblGrid>
                <a:gridCol w="402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5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0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4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3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7517"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№ п/п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ФИО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Критерии оценки заболеваемости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Балл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0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Суммарная продолжительность ВУТ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 случаев ОРВИ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Наличие хронических заболеваний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78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Работник 1 </a:t>
                      </a:r>
                      <a:endParaRPr kumimoji="0" lang="ru-RU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78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 gridSpan="4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Сумма баллов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78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 gridSpan="4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 работников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78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 gridSpan="4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Показатель заболеваемости (З)*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399" name="Прямоугольник 3"/>
          <p:cNvSpPr>
            <a:spLocks noChangeArrowheads="1"/>
          </p:cNvSpPr>
          <p:nvPr/>
        </p:nvSpPr>
        <p:spPr bwMode="auto">
          <a:xfrm>
            <a:off x="6894255" y="4424104"/>
            <a:ext cx="63833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*рассчитывается как отношение суммы баллов к количеству работников </a:t>
            </a:r>
          </a:p>
        </p:txBody>
      </p:sp>
      <p:sp>
        <p:nvSpPr>
          <p:cNvPr id="16" name="TextBox 33"/>
          <p:cNvSpPr txBox="1">
            <a:spLocks noChangeArrowheads="1"/>
          </p:cNvSpPr>
          <p:nvPr/>
        </p:nvSpPr>
        <p:spPr bwMode="auto">
          <a:xfrm>
            <a:off x="11401425" y="2120"/>
            <a:ext cx="790575" cy="369888"/>
          </a:xfrm>
          <a:prstGeom prst="rect">
            <a:avLst/>
          </a:prstGeom>
          <a:solidFill>
            <a:srgbClr val="3C4388"/>
          </a:soli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9C60E92F-719D-0943-76E0-EB3CAB3637C2}"/>
              </a:ext>
            </a:extLst>
          </p:cNvPr>
          <p:cNvCxnSpPr>
            <a:cxnSpLocks/>
          </p:cNvCxnSpPr>
          <p:nvPr/>
        </p:nvCxnSpPr>
        <p:spPr>
          <a:xfrm>
            <a:off x="35745" y="416984"/>
            <a:ext cx="12155487" cy="54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7"/>
          <p:cNvSpPr>
            <a:spLocks noChangeArrowheads="1"/>
          </p:cNvSpPr>
          <p:nvPr/>
        </p:nvSpPr>
        <p:spPr bwMode="auto">
          <a:xfrm>
            <a:off x="6787515" y="5267995"/>
            <a:ext cx="2250734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r>
              <a:rPr kumimoji="0" lang="kk-KZ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балл - </a:t>
            </a: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 степень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 </a:t>
            </a:r>
            <a:r>
              <a:rPr kumimoji="0" lang="kk-KZ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балла - 2 степень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 балла - 3 степень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 </a:t>
            </a:r>
            <a:r>
              <a:rPr kumimoji="0" lang="kk-KZ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балла – 4 степень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 </a:t>
            </a:r>
            <a:r>
              <a:rPr kumimoji="0" lang="kk-KZ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баллов - 5 степень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Прямоугольник 19"/>
          <p:cNvSpPr>
            <a:spLocks noChangeArrowheads="1"/>
          </p:cNvSpPr>
          <p:nvPr/>
        </p:nvSpPr>
        <p:spPr bwMode="auto">
          <a:xfrm>
            <a:off x="6775803" y="4807863"/>
            <a:ext cx="50209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зависимости от суммы баллов присваивается степень</a:t>
            </a:r>
            <a:r>
              <a:rPr kumimoji="0" lang="ru-RU" altLang="ru-RU" sz="14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риска заболеваемости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41938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EA0C814-DD8B-156C-F58B-03A6C7430205}"/>
                  </a:ext>
                </a:extLst>
              </p:cNvPr>
              <p:cNvSpPr txBox="1"/>
              <p:nvPr/>
            </p:nvSpPr>
            <p:spPr>
              <a:xfrm>
                <a:off x="0" y="582565"/>
                <a:ext cx="7325472" cy="6273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tabLst>
                    <a:tab pos="630555" algn="l"/>
                  </a:tabLst>
                </a:pPr>
                <a:r>
                  <a:rPr lang="ru-RU" sz="14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Интегральный показатель степени профессионального риска по </a:t>
                </a:r>
                <a:r>
                  <a:rPr lang="en-US" sz="14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</a:t>
                </a:r>
                <a:r>
                  <a:rPr lang="ru-RU" sz="14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</a:t>
                </a:r>
                <a:r>
                  <a:rPr lang="kk-KZ" sz="14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ому </a:t>
                </a:r>
                <a:r>
                  <a:rPr lang="ru-RU" sz="1400" b="1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структурному подразделению </a:t>
                </a:r>
                <a:r>
                  <a:rPr lang="ru-RU" sz="2000" b="1" dirty="0">
                    <a:solidFill>
                      <a:srgbClr val="2F5597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000" b="1" i="1">
                            <a:solidFill>
                              <a:srgbClr val="2F5597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kk-KZ" sz="2000" b="1">
                            <a:solidFill>
                              <a:srgbClr val="2F5597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kk-KZ" sz="2000" b="1">
                            <a:solidFill>
                              <a:srgbClr val="2F5597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инт</m:t>
                        </m:r>
                      </m:sub>
                      <m:sup>
                        <m:r>
                          <a:rPr lang="en-US" sz="2000" b="1">
                            <a:solidFill>
                              <a:srgbClr val="2F5597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ru-RU" sz="2000" b="1" dirty="0">
                    <a:solidFill>
                      <a:srgbClr val="2F5597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r>
                  <a:rPr lang="ru-RU" sz="14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с учетом удельного веса </a:t>
                </a:r>
                <a:r>
                  <a:rPr lang="ru-RU" sz="14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каждо</a:t>
                </a:r>
                <a:r>
                  <a:rPr lang="kk-KZ" sz="14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й профессии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В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 sz="1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k</m:t>
                        </m:r>
                      </m:sub>
                    </m:sSub>
                  </m:oMath>
                </a14:m>
                <a:r>
                  <a:rPr lang="kk-KZ" sz="14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ru-RU" sz="1400" b="1" dirty="0">
                  <a:solidFill>
                    <a:srgbClr val="000000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ctr">
                  <a:lnSpc>
                    <a:spcPct val="150000"/>
                  </a:lnSpc>
                  <a:tabLst>
                    <a:tab pos="630555" algn="l"/>
                  </a:tabLst>
                </a:pPr>
                <a:r>
                  <a:rPr lang="ru-RU" sz="1400" b="1" dirty="0">
                    <a:solidFill>
                      <a:srgbClr val="000000"/>
                    </a:solidFill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kk-KZ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kk-KZ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инт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p>
                    </m:sSubSup>
                    <m:r>
                      <a:rPr lang="ru-RU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ru-RU" sz="1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к=1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ru-RU" sz="1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sup>
                      <m:e>
                        <m:sSub>
                          <m:sSub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В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ru-RU" sz="1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k</m:t>
                            </m:r>
                          </m:sub>
                        </m:sSub>
                      </m:e>
                    </m:nary>
                    <m:sSubSup>
                      <m:sSub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kk-KZ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kk-KZ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инд</m:t>
                        </m:r>
                      </m:sub>
                      <m:sup>
                        <m:r>
                          <a:rPr lang="kk-KZ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ru-RU" sz="1400" i="1" dirty="0"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28600">
                  <a:lnSpc>
                    <a:spcPct val="150000"/>
                  </a:lnSpc>
                </a:pPr>
                <a:r>
                  <a:rPr lang="ru-RU" sz="1400" i="1" dirty="0"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28600"/>
                <a:r>
                  <a:rPr lang="ru-RU" sz="105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где</a:t>
                </a:r>
                <a:r>
                  <a:rPr lang="ru-RU" sz="105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05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</a:t>
                </a:r>
                <a:r>
                  <a:rPr lang="ru-RU" sz="105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ru-RU" sz="105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– количество профессий в </a:t>
                </a:r>
                <a:r>
                  <a:rPr lang="en-US" sz="105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</a:t>
                </a:r>
                <a:r>
                  <a:rPr lang="ru-RU" sz="105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</a:t>
                </a:r>
                <a:r>
                  <a:rPr lang="kk-KZ" sz="105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ом </a:t>
                </a:r>
                <a:r>
                  <a:rPr lang="ru-RU" sz="105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структурном подразделении</a:t>
                </a:r>
                <a:r>
                  <a:rPr lang="kk-KZ" sz="105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предприятия</a:t>
                </a:r>
                <a:r>
                  <a:rPr lang="ru-RU" sz="105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endParaRPr lang="ru-RU" sz="1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228600" algn="just"/>
                <a14:m>
                  <m:oMath xmlns:m="http://schemas.openxmlformats.org/officeDocument/2006/math">
                    <m:sSub>
                      <m:sSubPr>
                        <m:ctrlPr>
                          <a:rPr lang="ru-RU" sz="105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05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В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 sz="105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k</m:t>
                        </m:r>
                      </m:sub>
                    </m:sSub>
                  </m:oMath>
                </a14:m>
                <a:r>
                  <a:rPr lang="ru-RU" sz="105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– удельный вес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05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k</m:t>
                    </m:r>
                  </m:oMath>
                </a14:m>
                <a:r>
                  <a:rPr lang="ru-RU" sz="105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– профессии</a:t>
                </a:r>
                <a:r>
                  <a:rPr lang="kk-KZ" sz="105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в профессионально</a:t>
                </a:r>
                <a:r>
                  <a:rPr lang="ru-RU" sz="105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</a:t>
                </a:r>
                <a:r>
                  <a:rPr lang="kk-KZ" sz="105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квалификационной структуре предприятия, </a:t>
                </a:r>
                <a:endParaRPr lang="ru-RU" sz="1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228600"/>
                <a14:m>
                  <m:oMath xmlns:m="http://schemas.openxmlformats.org/officeDocument/2006/math">
                    <m:sSubSup>
                      <m:sSubSupPr>
                        <m:ctrlPr>
                          <a:rPr lang="ru-RU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kk-KZ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kk-KZ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инд</m:t>
                        </m:r>
                      </m:sub>
                      <m:sup>
                        <m:r>
                          <a:rPr lang="kk-KZ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ru-RU" sz="105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– индивидуальный показатель профессионального риска по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05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k</m:t>
                    </m:r>
                  </m:oMath>
                </a14:m>
                <a:r>
                  <a:rPr lang="ru-RU" sz="105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– профессии</a:t>
                </a:r>
                <a:endParaRPr lang="ru-RU" sz="1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1000"/>
                  </a:spcAft>
                  <a:tabLst>
                    <a:tab pos="630555" algn="l"/>
                  </a:tabLst>
                </a:pPr>
                <a:endParaRPr lang="kk-KZ" sz="1400" b="1" u="none" strike="noStrike" dirty="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1000"/>
                  </a:spcAft>
                  <a:tabLst>
                    <a:tab pos="630555" algn="l"/>
                  </a:tabLst>
                </a:pPr>
                <a:r>
                  <a:rPr lang="kk-KZ" sz="14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И</a:t>
                </a:r>
                <a:r>
                  <a:rPr lang="ru-RU" sz="14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нтегральный </a:t>
                </a:r>
                <a:r>
                  <a:rPr lang="kk-KZ" sz="14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показатель</a:t>
                </a:r>
                <a:r>
                  <a:rPr lang="ru-RU" sz="14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степени профессионального риска </a:t>
                </a:r>
                <a:r>
                  <a:rPr lang="ru-RU" sz="1400" b="1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по предприятию </a:t>
                </a:r>
                <a:r>
                  <a:rPr lang="ru-RU" sz="1400" b="1" dirty="0">
                    <a:solidFill>
                      <a:srgbClr val="2F5597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2000" b="1" i="1" cap="all" dirty="0">
                    <a:solidFill>
                      <a:srgbClr val="2F5597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ru-RU" sz="2000" b="1" i="1" cap="all" baseline="-25000" dirty="0" err="1">
                    <a:solidFill>
                      <a:srgbClr val="2F5597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инт</a:t>
                </a:r>
                <a:r>
                  <a:rPr lang="ru-RU" sz="1400" b="1" dirty="0">
                    <a:solidFill>
                      <a:srgbClr val="2F5597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r>
                  <a:rPr lang="ru-RU" sz="14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определяется на основе интегрального показателя профессионального риска по </a:t>
                </a:r>
                <a:r>
                  <a:rPr lang="en-US" sz="14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</a:t>
                </a:r>
                <a:r>
                  <a:rPr lang="ru-RU" sz="14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</a:t>
                </a:r>
                <a:r>
                  <a:rPr lang="kk-KZ" sz="14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ому </a:t>
                </a:r>
                <a:r>
                  <a:rPr lang="ru-RU" sz="14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структурному подразделению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kk-KZ" sz="1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b>
                        <m:r>
                          <a:rPr lang="kk-KZ" sz="1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инт</m:t>
                        </m:r>
                      </m:sub>
                      <m:sup>
                        <m:r>
                          <a:rPr lang="en-US" sz="1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p>
                    </m:sSubSup>
                  </m:oMath>
                </a14:m>
                <a:r>
                  <a:rPr lang="ru-RU" sz="14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с учетом удельного веса каждого структурного подразделения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𝛂</m:t>
                        </m:r>
                      </m:e>
                      <m:sub>
                        <m:r>
                          <a:rPr lang="ru-RU" sz="1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ru-RU" sz="14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</a:p>
              <a:p>
                <a:pPr lvl="0" algn="ctr">
                  <a:lnSpc>
                    <a:spcPct val="150000"/>
                  </a:lnSpc>
                  <a:spcAft>
                    <a:spcPts val="1000"/>
                  </a:spcAft>
                  <a:tabLst>
                    <a:tab pos="630555" algn="l"/>
                  </a:tabLst>
                </a:pPr>
                <a:r>
                  <a:rPr lang="ru-RU" sz="1400" b="1" u="none" strike="noStrike" dirty="0">
                    <a:solidFill>
                      <a:srgbClr val="002060"/>
                    </a:solidFill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kk-KZ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kk-KZ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инт</m:t>
                        </m:r>
                      </m:sub>
                      <m:sup/>
                    </m:sSubSup>
                    <m:r>
                      <a:rPr lang="ru-RU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  <m:r>
                          <a:rPr lang="ru-RU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sup>
                      <m:e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24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α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i</m:t>
                            </m:r>
                          </m:sub>
                        </m:sSub>
                      </m:e>
                    </m:nary>
                    <m:sSubSup>
                      <m:sSubSup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kk-KZ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kk-KZ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инт</m:t>
                        </m:r>
                      </m:sub>
                      <m:sup>
                        <m:r>
                          <a:rPr lang="en-US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endParaRPr lang="ru-RU" sz="2400" dirty="0">
                  <a:latin typeface="Century Gothic" panose="020B0502020202020204" pitchFamily="34" charset="0"/>
                  <a:cs typeface="Times New Roman" panose="02020603050405020304" pitchFamily="18" charset="0"/>
                </a:endParaRPr>
              </a:p>
              <a:p>
                <a:pPr marL="228600"/>
                <a:endParaRPr lang="ru-RU" sz="10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28600"/>
                <a:endParaRPr lang="ru-RU" sz="10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28600"/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где  </a:t>
                </a:r>
                <a:r>
                  <a:rPr lang="en-US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m </a:t>
                </a:r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-количество структурных подразделений предприятия</a:t>
                </a:r>
                <a:r>
                  <a:rPr lang="en-US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endParaRPr lang="ru-RU" sz="10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28600"/>
                <a14:m>
                  <m:oMath xmlns:m="http://schemas.openxmlformats.org/officeDocument/2006/math">
                    <m:sSub>
                      <m:sSubPr>
                        <m:ctrlPr>
                          <a:rPr lang="ru-RU" sz="10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05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  <m:sub>
                        <m:r>
                          <a:rPr lang="ru-RU" sz="105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 – удельный вес </a:t>
                </a:r>
                <a:r>
                  <a:rPr lang="en-US" sz="10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- го структурного подразделения,</a:t>
                </a:r>
              </a:p>
              <a:p>
                <a:pPr marL="228600" algn="just"/>
                <a14:m>
                  <m:oMath xmlns:m="http://schemas.openxmlformats.org/officeDocument/2006/math">
                    <m:sSubSup>
                      <m:sSubSupPr>
                        <m:ctrlPr>
                          <a:rPr lang="ru-RU" sz="105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kk-KZ" sz="105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kk-KZ" sz="1050">
                            <a:latin typeface="Cambria Math" panose="02040503050406030204" pitchFamily="18" charset="0"/>
                          </a:rPr>
                          <m:t>инт</m:t>
                        </m:r>
                      </m:sub>
                      <m:sup>
                        <m:r>
                          <a:rPr lang="en-US" sz="105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– интегральный показатель степени профессионального риска по </a:t>
                </a:r>
                <a:r>
                  <a:rPr lang="en-US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-му структурному подразделению.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EA0C814-DD8B-156C-F58B-03A6C7430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82565"/>
                <a:ext cx="7325472" cy="6273769"/>
              </a:xfrm>
              <a:prstGeom prst="rect">
                <a:avLst/>
              </a:prstGeom>
              <a:blipFill>
                <a:blip r:embed="rId2"/>
                <a:stretch>
                  <a:fillRect l="-250" r="-250" b="-3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89D6C1D-E8D8-48B1-5388-8EA7D2472F70}"/>
              </a:ext>
            </a:extLst>
          </p:cNvPr>
          <p:cNvSpPr/>
          <p:nvPr/>
        </p:nvSpPr>
        <p:spPr>
          <a:xfrm>
            <a:off x="220851" y="79447"/>
            <a:ext cx="8921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Интегральный показатель степени профессионального риска предприятия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A095829-9228-258F-C13B-FD33D523BA92}"/>
              </a:ext>
            </a:extLst>
          </p:cNvPr>
          <p:cNvCxnSpPr>
            <a:cxnSpLocks/>
          </p:cNvCxnSpPr>
          <p:nvPr/>
        </p:nvCxnSpPr>
        <p:spPr>
          <a:xfrm>
            <a:off x="305817" y="466648"/>
            <a:ext cx="11561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33">
            <a:extLst>
              <a:ext uri="{FF2B5EF4-FFF2-40B4-BE49-F238E27FC236}">
                <a16:creationId xmlns:a16="http://schemas.microsoft.com/office/drawing/2014/main" id="{DA9899E3-6F1C-D059-89BB-FF921ECF7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01425" y="2120"/>
            <a:ext cx="790575" cy="369888"/>
          </a:xfrm>
          <a:prstGeom prst="rect">
            <a:avLst/>
          </a:prstGeom>
          <a:solidFill>
            <a:srgbClr val="3C4388"/>
          </a:soli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1ADB39-5001-3812-92B1-5D108C03F808}"/>
              </a:ext>
            </a:extLst>
          </p:cNvPr>
          <p:cNvSpPr txBox="1"/>
          <p:nvPr/>
        </p:nvSpPr>
        <p:spPr>
          <a:xfrm>
            <a:off x="7460752" y="1786381"/>
            <a:ext cx="282040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Градация интегрального  риска 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7581659" y="2119635"/>
          <a:ext cx="2705008" cy="2975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1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3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419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+mj-lt"/>
                        </a:rPr>
                        <a:t> Степень риска</a:t>
                      </a:r>
                    </a:p>
                  </a:txBody>
                  <a:tcPr marL="91448" marR="91448" marT="34308" marB="34308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+mj-lt"/>
                        </a:rPr>
                        <a:t>Значение </a:t>
                      </a:r>
                    </a:p>
                  </a:txBody>
                  <a:tcPr marL="91448" marR="91448" marT="34308" marB="34308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32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1448" marR="91448" marT="34308" marB="34308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+mj-lt"/>
                        </a:rPr>
                        <a:t> Допустимый </a:t>
                      </a:r>
                    </a:p>
                  </a:txBody>
                  <a:tcPr marL="91448" marR="91448" marT="34308" marB="3430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32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91448" marR="91448" marT="34308" marB="34308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+mj-lt"/>
                        </a:rPr>
                        <a:t>Низкий</a:t>
                      </a:r>
                    </a:p>
                  </a:txBody>
                  <a:tcPr marL="91448" marR="91448" marT="34308" marB="3430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32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91448" marR="91448" marT="34308" marB="34308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+mj-lt"/>
                        </a:rPr>
                        <a:t>Средний</a:t>
                      </a:r>
                    </a:p>
                  </a:txBody>
                  <a:tcPr marL="91448" marR="91448" marT="34308" marB="3430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32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91448" marR="91448" marT="34308" marB="34308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+mj-lt"/>
                        </a:rPr>
                        <a:t>Высокий</a:t>
                      </a:r>
                    </a:p>
                  </a:txBody>
                  <a:tcPr marL="91448" marR="91448" marT="34308" marB="3430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32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91448" marR="91448" marT="34308" marB="34308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+mj-lt"/>
                        </a:rPr>
                        <a:t>  Очень</a:t>
                      </a:r>
                      <a:r>
                        <a:rPr lang="ru-RU" sz="1600" b="1" baseline="0" dirty="0">
                          <a:solidFill>
                            <a:schemeClr val="tx2"/>
                          </a:solidFill>
                          <a:latin typeface="+mj-lt"/>
                        </a:rPr>
                        <a:t> высокий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91448" marR="91448" marT="34308" marB="3430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TextBox 99">
            <a:extLst>
              <a:ext uri="{FF2B5EF4-FFF2-40B4-BE49-F238E27FC236}">
                <a16:creationId xmlns:a16="http://schemas.microsoft.com/office/drawing/2014/main" id="{5D8EEFDC-07DD-A6A3-64CF-E442341DC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8342" y="3765700"/>
            <a:ext cx="696912" cy="369888"/>
          </a:xfrm>
          <a:prstGeom prst="rect">
            <a:avLst/>
          </a:prstGeom>
          <a:solidFill>
            <a:srgbClr val="FFD9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/>
              <a:t>С</a:t>
            </a:r>
          </a:p>
        </p:txBody>
      </p:sp>
      <p:sp>
        <p:nvSpPr>
          <p:cNvPr id="13" name="TextBox 100">
            <a:extLst>
              <a:ext uri="{FF2B5EF4-FFF2-40B4-BE49-F238E27FC236}">
                <a16:creationId xmlns:a16="http://schemas.microsoft.com/office/drawing/2014/main" id="{EFD08F5E-1513-667B-193F-76776126B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8342" y="3307665"/>
            <a:ext cx="704850" cy="36933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 b="1" dirty="0"/>
              <a:t>D</a:t>
            </a:r>
            <a:endParaRPr lang="ru-RU" altLang="ru-RU" sz="1800" b="1" dirty="0"/>
          </a:p>
        </p:txBody>
      </p:sp>
      <p:sp>
        <p:nvSpPr>
          <p:cNvPr id="14" name="TextBox 101">
            <a:extLst>
              <a:ext uri="{FF2B5EF4-FFF2-40B4-BE49-F238E27FC236}">
                <a16:creationId xmlns:a16="http://schemas.microsoft.com/office/drawing/2014/main" id="{C47E1566-71CA-CC4F-DD71-05A2C4885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8342" y="4224538"/>
            <a:ext cx="704850" cy="368300"/>
          </a:xfrm>
          <a:prstGeom prst="rect">
            <a:avLst/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/>
              <a:t>В</a:t>
            </a:r>
          </a:p>
        </p:txBody>
      </p:sp>
      <p:sp>
        <p:nvSpPr>
          <p:cNvPr id="15" name="TextBox 103">
            <a:extLst>
              <a:ext uri="{FF2B5EF4-FFF2-40B4-BE49-F238E27FC236}">
                <a16:creationId xmlns:a16="http://schemas.microsoft.com/office/drawing/2014/main" id="{B34B6E70-AB59-6377-90F3-E3C24E56C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0404" y="4708505"/>
            <a:ext cx="704850" cy="369888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 b="1">
                <a:solidFill>
                  <a:schemeClr val="bg1"/>
                </a:solidFill>
              </a:rPr>
              <a:t>A</a:t>
            </a:r>
            <a:endParaRPr lang="ru-RU" altLang="ru-RU" sz="1800" b="1">
              <a:solidFill>
                <a:schemeClr val="bg1"/>
              </a:solidFill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CA0817F5-29DB-CB2A-44D3-64E6BD8AC7D7}"/>
              </a:ext>
            </a:extLst>
          </p:cNvPr>
          <p:cNvGrpSpPr/>
          <p:nvPr/>
        </p:nvGrpSpPr>
        <p:grpSpPr bwMode="auto">
          <a:xfrm rot="10800000" flipH="1">
            <a:off x="10358695" y="3695853"/>
            <a:ext cx="151262" cy="1045292"/>
            <a:chOff x="3826745" y="1656383"/>
            <a:chExt cx="312186" cy="785976"/>
          </a:xfrm>
          <a:solidFill>
            <a:srgbClr val="00B050"/>
          </a:solidFill>
        </p:grpSpPr>
        <p:sp>
          <p:nvSpPr>
            <p:cNvPr id="21" name="Шеврон 20">
              <a:extLst>
                <a:ext uri="{FF2B5EF4-FFF2-40B4-BE49-F238E27FC236}">
                  <a16:creationId xmlns:a16="http://schemas.microsoft.com/office/drawing/2014/main" id="{5D9A46E5-54DF-B8A3-8537-2A441246FDF1}"/>
                </a:ext>
              </a:extLst>
            </p:cNvPr>
            <p:cNvSpPr/>
            <p:nvPr/>
          </p:nvSpPr>
          <p:spPr>
            <a:xfrm>
              <a:off x="3826745" y="1845857"/>
              <a:ext cx="144016" cy="432048"/>
            </a:xfrm>
            <a:prstGeom prst="chevron">
              <a:avLst>
                <a:gd name="adj" fmla="val 78109"/>
              </a:avLst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 dirty="0" err="1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22" name="Шеврон 71">
              <a:extLst>
                <a:ext uri="{FF2B5EF4-FFF2-40B4-BE49-F238E27FC236}">
                  <a16:creationId xmlns:a16="http://schemas.microsoft.com/office/drawing/2014/main" id="{4E892C03-DACE-2079-8C0B-D5CC586E7666}"/>
                </a:ext>
              </a:extLst>
            </p:cNvPr>
            <p:cNvSpPr/>
            <p:nvPr/>
          </p:nvSpPr>
          <p:spPr>
            <a:xfrm>
              <a:off x="3886931" y="1656383"/>
              <a:ext cx="252000" cy="785976"/>
            </a:xfrm>
            <a:prstGeom prst="chevron">
              <a:avLst>
                <a:gd name="adj" fmla="val 87298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 dirty="0" err="1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A1ADB39-5001-3812-92B1-5D108C03F808}"/>
              </a:ext>
            </a:extLst>
          </p:cNvPr>
          <p:cNvSpPr txBox="1"/>
          <p:nvPr/>
        </p:nvSpPr>
        <p:spPr>
          <a:xfrm>
            <a:off x="10387858" y="1822375"/>
            <a:ext cx="18372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Дифференциация предприятий по степени профессионального   риска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577" y="5595818"/>
            <a:ext cx="1633914" cy="937852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10416438" y="6520918"/>
            <a:ext cx="1636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ЦИФРОВАЯ КАРТА ПРЕДПРИЯТИЙ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CA0817F5-29DB-CB2A-44D3-64E6BD8AC7D7}"/>
              </a:ext>
            </a:extLst>
          </p:cNvPr>
          <p:cNvGrpSpPr/>
          <p:nvPr/>
        </p:nvGrpSpPr>
        <p:grpSpPr bwMode="auto">
          <a:xfrm rot="16200000" flipH="1">
            <a:off x="11079588" y="4881981"/>
            <a:ext cx="231892" cy="799440"/>
            <a:chOff x="3826745" y="1656383"/>
            <a:chExt cx="312186" cy="785976"/>
          </a:xfrm>
          <a:solidFill>
            <a:srgbClr val="00B050"/>
          </a:solidFill>
        </p:grpSpPr>
        <p:sp>
          <p:nvSpPr>
            <p:cNvPr id="27" name="Шеврон 20">
              <a:extLst>
                <a:ext uri="{FF2B5EF4-FFF2-40B4-BE49-F238E27FC236}">
                  <a16:creationId xmlns:a16="http://schemas.microsoft.com/office/drawing/2014/main" id="{5D9A46E5-54DF-B8A3-8537-2A441246FDF1}"/>
                </a:ext>
              </a:extLst>
            </p:cNvPr>
            <p:cNvSpPr/>
            <p:nvPr/>
          </p:nvSpPr>
          <p:spPr>
            <a:xfrm>
              <a:off x="3826745" y="1845857"/>
              <a:ext cx="144016" cy="432048"/>
            </a:xfrm>
            <a:prstGeom prst="chevron">
              <a:avLst>
                <a:gd name="adj" fmla="val 78109"/>
              </a:avLst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 dirty="0" err="1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28" name="Шеврон 71">
              <a:extLst>
                <a:ext uri="{FF2B5EF4-FFF2-40B4-BE49-F238E27FC236}">
                  <a16:creationId xmlns:a16="http://schemas.microsoft.com/office/drawing/2014/main" id="{4E892C03-DACE-2079-8C0B-D5CC586E7666}"/>
                </a:ext>
              </a:extLst>
            </p:cNvPr>
            <p:cNvSpPr/>
            <p:nvPr/>
          </p:nvSpPr>
          <p:spPr>
            <a:xfrm>
              <a:off x="3886931" y="1656383"/>
              <a:ext cx="252000" cy="785976"/>
            </a:xfrm>
            <a:prstGeom prst="chevron">
              <a:avLst>
                <a:gd name="adj" fmla="val 87298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 dirty="0" err="1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01B961F-8A25-E7DA-CA1B-BF57C55425CF}"/>
              </a:ext>
            </a:extLst>
          </p:cNvPr>
          <p:cNvSpPr/>
          <p:nvPr/>
        </p:nvSpPr>
        <p:spPr>
          <a:xfrm>
            <a:off x="2636049" y="5304054"/>
            <a:ext cx="231355" cy="348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472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5"/>
          <p:cNvSpPr txBox="1">
            <a:spLocks noChangeArrowheads="1"/>
          </p:cNvSpPr>
          <p:nvPr/>
        </p:nvSpPr>
        <p:spPr bwMode="auto">
          <a:xfrm>
            <a:off x="36513" y="85803"/>
            <a:ext cx="11291887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0">
              <a:lnSpc>
                <a:spcPct val="90000"/>
              </a:lnSpc>
              <a:defRPr/>
            </a:pP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 pitchFamily="34" charset="0"/>
              </a:rPr>
              <a:t>Новый порядок мониторинга качества проведения оценки профессиональных рисков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61925" y="553480"/>
            <a:ext cx="9769475" cy="474663"/>
          </a:xfrm>
          <a:prstGeom prst="rect">
            <a:avLst/>
          </a:prstGeom>
          <a:solidFill>
            <a:srgbClr val="0E70B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КТО ПРОВОДИТ</a:t>
            </a:r>
            <a:r>
              <a:rPr kumimoji="0" lang="ru-RU" sz="2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ОЦЕНКУ ПРОФЕССИОНАЛЬНОГО РИСКА?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320" name="TextBox 4"/>
          <p:cNvSpPr txBox="1">
            <a:spLocks noChangeArrowheads="1"/>
          </p:cNvSpPr>
          <p:nvPr/>
        </p:nvSpPr>
        <p:spPr bwMode="auto">
          <a:xfrm>
            <a:off x="36513" y="1097342"/>
            <a:ext cx="8309074" cy="2295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defTabSz="488950">
              <a:spcAft>
                <a:spcPct val="35000"/>
              </a:spcAft>
              <a:buNone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- усиление требований к независимым специализированным организациям через качество кадрового состава (сертификация экспертов);</a:t>
            </a:r>
          </a:p>
          <a:p>
            <a:pPr lvl="0" defTabSz="488950">
              <a:buFontTx/>
              <a:buChar char="-"/>
              <a:tabLst>
                <a:tab pos="180975" algn="l"/>
              </a:tabLst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 введение поэтапной процедуры регистрации специализированных организаций, предусматривающей сертификацию экспертов, а также применение к ним мер ответственности за качество ОПР:</a:t>
            </a:r>
          </a:p>
          <a:p>
            <a:pPr marL="90488" lvl="0" defTabSz="488950">
              <a:buNone/>
            </a:pPr>
            <a:r>
              <a:rPr lang="ru-RU" sz="13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на первом этапе </a:t>
            </a:r>
            <a:r>
              <a:rPr lang="ru-RU" sz="13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Спецорганизация</a:t>
            </a:r>
            <a:r>
              <a:rPr lang="ru-RU" sz="13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проходит аккредитацию в НЦА;</a:t>
            </a:r>
          </a:p>
          <a:p>
            <a:pPr marL="90488" lvl="0" defTabSz="488950">
              <a:buNone/>
            </a:pPr>
            <a:r>
              <a:rPr lang="ru-RU" sz="13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на втором этапе </a:t>
            </a:r>
            <a:r>
              <a:rPr lang="ru-RU" sz="13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Спецорганизация</a:t>
            </a:r>
            <a:r>
              <a:rPr lang="ru-RU" sz="13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проходит регистрацию на онлайн платформе согласно области аккредитации (с указанием экспертов, приборов и т.д.)</a:t>
            </a:r>
          </a:p>
          <a:p>
            <a:pPr lvl="0" defTabSz="488950">
              <a:buNone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- введение обязательной процедуры государственной экспертизы результатов ОПР на предприятиях при наступлении несчастного случая.</a:t>
            </a: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8455605" y="1123538"/>
            <a:ext cx="3671888" cy="2793119"/>
          </a:xfrm>
          <a:prstGeom prst="flowChartProcess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>
              <a:defRPr/>
            </a:pPr>
            <a:endParaRPr lang="ru-RU" altLang="ru-RU" sz="1050" dirty="0">
              <a:solidFill>
                <a:srgbClr val="0070C0"/>
              </a:solidFill>
            </a:endParaRPr>
          </a:p>
          <a:p>
            <a:pPr lvl="0" algn="just">
              <a:defRPr/>
            </a:pPr>
            <a:r>
              <a:rPr lang="ru-RU" altLang="ru-RU" sz="1050" dirty="0">
                <a:solidFill>
                  <a:srgbClr val="0070C0"/>
                </a:solidFill>
              </a:rPr>
              <a:t>Порядок:</a:t>
            </a:r>
          </a:p>
          <a:p>
            <a:pPr marL="171450" lvl="0" indent="-171450" algn="just">
              <a:spcBef>
                <a:spcPts val="600"/>
              </a:spcBef>
              <a:buFontTx/>
              <a:buChar char="-"/>
              <a:defRPr/>
            </a:pPr>
            <a:r>
              <a:rPr lang="ru-RU" altLang="ru-RU" sz="1050" dirty="0">
                <a:solidFill>
                  <a:srgbClr val="0070C0"/>
                </a:solidFill>
                <a:latin typeface="Calibri" panose="020F0502020204030204" pitchFamily="34" charset="0"/>
              </a:rPr>
              <a:t>Организация (Работодатель, Заказчик) привлекает специализированную организацию </a:t>
            </a:r>
            <a:r>
              <a:rPr lang="ru-RU" altLang="ru-RU" sz="1050" i="1" dirty="0">
                <a:solidFill>
                  <a:srgbClr val="0070C0"/>
                </a:solidFill>
                <a:latin typeface="Calibri" panose="020F0502020204030204" pitchFamily="34" charset="0"/>
              </a:rPr>
              <a:t>(Поставщик), </a:t>
            </a:r>
            <a:r>
              <a:rPr lang="ru-RU" altLang="ru-RU" sz="1050" dirty="0">
                <a:solidFill>
                  <a:srgbClr val="0070C0"/>
                </a:solidFill>
                <a:latin typeface="Calibri" panose="020F0502020204030204" pitchFamily="34" charset="0"/>
              </a:rPr>
              <a:t>зарегистрированную на специальной онлайн платформе;</a:t>
            </a:r>
          </a:p>
          <a:p>
            <a:pPr marL="171450" lvl="0" indent="-171450" algn="just">
              <a:spcBef>
                <a:spcPts val="600"/>
              </a:spcBef>
              <a:buFontTx/>
              <a:buChar char="-"/>
              <a:defRPr/>
            </a:pPr>
            <a:r>
              <a:rPr lang="ru-RU" altLang="ru-RU" sz="1050" dirty="0">
                <a:solidFill>
                  <a:srgbClr val="0070C0"/>
                </a:solidFill>
              </a:rPr>
              <a:t>После проведения оценки профессиональных рисков Поставщик заполняет на онлайн платформе результаты оценки рисков, после подтверждения ЭЦП, отчет отправляется Заказчику и в режиме уведомления ГИТ;</a:t>
            </a:r>
          </a:p>
          <a:p>
            <a:pPr marL="171450" lvl="0" indent="-171450" algn="just">
              <a:spcBef>
                <a:spcPts val="600"/>
              </a:spcBef>
              <a:buFontTx/>
              <a:buChar char="-"/>
              <a:defRPr/>
            </a:pPr>
            <a:r>
              <a:rPr lang="ru-RU" altLang="ru-RU" sz="1050" dirty="0">
                <a:solidFill>
                  <a:srgbClr val="0070C0"/>
                </a:solidFill>
              </a:rPr>
              <a:t>После принятия услуги, Заказчик производит оплату услуг и подает заявку в КСЖ на возмещение затрат по оценке рисков;</a:t>
            </a:r>
          </a:p>
          <a:p>
            <a:pPr marL="171450" lvl="0" indent="-171450" algn="just">
              <a:spcBef>
                <a:spcPts val="600"/>
              </a:spcBef>
              <a:buFontTx/>
              <a:buChar char="-"/>
              <a:defRPr/>
            </a:pPr>
            <a:r>
              <a:rPr lang="ru-RU" altLang="ru-RU" sz="1050" dirty="0">
                <a:solidFill>
                  <a:srgbClr val="0070C0"/>
                </a:solidFill>
              </a:rPr>
              <a:t>КСЖ возмещает понесенные расходы по оценке рисков в рамках лимита; </a:t>
            </a:r>
          </a:p>
          <a:p>
            <a:pPr marL="171450" lvl="0" indent="-171450" algn="just">
              <a:spcBef>
                <a:spcPts val="600"/>
              </a:spcBef>
              <a:buFontTx/>
              <a:buChar char="-"/>
              <a:defRPr/>
            </a:pPr>
            <a:r>
              <a:rPr lang="ru-RU" altLang="ru-RU" sz="1050" dirty="0">
                <a:solidFill>
                  <a:srgbClr val="0070C0"/>
                </a:solidFill>
              </a:rPr>
              <a:t>В случае наступления НС, проводится государственная экспертиза результатов оценки рисков.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332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2675" y="9678988"/>
            <a:ext cx="269557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33"/>
          <p:cNvSpPr txBox="1">
            <a:spLocks noChangeArrowheads="1"/>
          </p:cNvSpPr>
          <p:nvPr/>
        </p:nvSpPr>
        <p:spPr bwMode="auto">
          <a:xfrm>
            <a:off x="11401425" y="2120"/>
            <a:ext cx="790575" cy="369888"/>
          </a:xfrm>
          <a:prstGeom prst="rect">
            <a:avLst/>
          </a:prstGeom>
          <a:solidFill>
            <a:srgbClr val="3C4388"/>
          </a:soli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9C60E92F-719D-0943-76E0-EB3CAB3637C2}"/>
              </a:ext>
            </a:extLst>
          </p:cNvPr>
          <p:cNvCxnSpPr>
            <a:cxnSpLocks/>
          </p:cNvCxnSpPr>
          <p:nvPr/>
        </p:nvCxnSpPr>
        <p:spPr>
          <a:xfrm>
            <a:off x="36513" y="444500"/>
            <a:ext cx="12155487" cy="54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484801" y="5378915"/>
            <a:ext cx="233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solidFill>
                  <a:srgbClr val="3C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предприятий по уровням интегрального профессионального риска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9FC03718-3523-61CA-1F1D-1BD2A22B24B1}"/>
              </a:ext>
            </a:extLst>
          </p:cNvPr>
          <p:cNvSpPr/>
          <p:nvPr/>
        </p:nvSpPr>
        <p:spPr>
          <a:xfrm>
            <a:off x="7416997" y="5425245"/>
            <a:ext cx="155270" cy="1440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18" name="Picture 4" descr="Рейтинг шкала удовлетворенности клиентов. Шкала эмоций со смайлами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2" t="13292" r="5878" b="39569"/>
          <a:stretch/>
        </p:blipFill>
        <p:spPr bwMode="auto">
          <a:xfrm>
            <a:off x="6895215" y="3553134"/>
            <a:ext cx="688604" cy="37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Овал 19">
            <a:extLst>
              <a:ext uri="{FF2B5EF4-FFF2-40B4-BE49-F238E27FC236}">
                <a16:creationId xmlns:a16="http://schemas.microsoft.com/office/drawing/2014/main" id="{9FC03718-3523-61CA-1F1D-1BD2A22B24B1}"/>
              </a:ext>
            </a:extLst>
          </p:cNvPr>
          <p:cNvSpPr/>
          <p:nvPr/>
        </p:nvSpPr>
        <p:spPr>
          <a:xfrm>
            <a:off x="5949108" y="6341108"/>
            <a:ext cx="155270" cy="1440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33889" y="6316904"/>
            <a:ext cx="1885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solidFill>
                  <a:srgbClr val="3C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проверок и </a:t>
            </a:r>
          </a:p>
          <a:p>
            <a:pPr algn="ctr"/>
            <a:r>
              <a:rPr lang="ru-RU" sz="800" b="1" dirty="0">
                <a:solidFill>
                  <a:srgbClr val="3C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превентивный контроль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668" y="6204757"/>
            <a:ext cx="803440" cy="56070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958661" y="4464180"/>
            <a:ext cx="7464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err="1">
                <a:solidFill>
                  <a:srgbClr val="3C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ОТиБ</a:t>
            </a:r>
            <a:endParaRPr lang="ru-RU" sz="1050" b="1" dirty="0">
              <a:solidFill>
                <a:srgbClr val="3C43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 descr="Банк">
            <a:extLst>
              <a:ext uri="{FF2B5EF4-FFF2-40B4-BE49-F238E27FC236}">
                <a16:creationId xmlns:a16="http://schemas.microsoft.com/office/drawing/2014/main" id="{0F99162D-F733-A205-1BF2-91CAB971955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93988" y="5356632"/>
            <a:ext cx="960103" cy="101983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582674" y="5272627"/>
            <a:ext cx="10287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solidFill>
                  <a:srgbClr val="295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МТСЗН РК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9FC03718-3523-61CA-1F1D-1BD2A22B24B1}"/>
              </a:ext>
            </a:extLst>
          </p:cNvPr>
          <p:cNvSpPr/>
          <p:nvPr/>
        </p:nvSpPr>
        <p:spPr>
          <a:xfrm>
            <a:off x="10421988" y="6285569"/>
            <a:ext cx="144000" cy="1440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b="1" dirty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6233008" y="5403432"/>
            <a:ext cx="0" cy="828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484" y="4473372"/>
            <a:ext cx="1633914" cy="937852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7977636" y="4149440"/>
            <a:ext cx="1636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solidFill>
                  <a:srgbClr val="295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ЦИФРОВАЯ КАРТА ПРЕДПРИЯТИЯ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461920C-39C2-4B1B-ACFA-B9C534C241B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545" b="79208" l="11167" r="41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46" t="17784" r="56270" b="18507"/>
          <a:stretch/>
        </p:blipFill>
        <p:spPr>
          <a:xfrm>
            <a:off x="5998522" y="4673559"/>
            <a:ext cx="457895" cy="74160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178213" y="4754472"/>
            <a:ext cx="24782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solidFill>
                  <a:srgbClr val="3C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Автоматизация процессов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658540" y="4954667"/>
            <a:ext cx="206432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>
                <a:solidFill>
                  <a:srgbClr val="295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профессиональных рисков</a:t>
            </a:r>
          </a:p>
          <a:p>
            <a:r>
              <a:rPr lang="ru-RU" sz="700" dirty="0">
                <a:solidFill>
                  <a:srgbClr val="295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производственных объектов</a:t>
            </a:r>
          </a:p>
          <a:p>
            <a:r>
              <a:rPr lang="ru-RU" sz="700" dirty="0">
                <a:solidFill>
                  <a:srgbClr val="295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Регистрация НС</a:t>
            </a:r>
          </a:p>
          <a:p>
            <a:r>
              <a:rPr lang="ru-RU" sz="700" dirty="0">
                <a:solidFill>
                  <a:srgbClr val="295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ОСНС</a:t>
            </a:r>
          </a:p>
          <a:p>
            <a:r>
              <a:rPr lang="ru-RU" sz="700" dirty="0">
                <a:solidFill>
                  <a:srgbClr val="295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Назначение гарантий</a:t>
            </a:r>
          </a:p>
          <a:p>
            <a:r>
              <a:rPr lang="ru-RU" sz="700" dirty="0">
                <a:solidFill>
                  <a:srgbClr val="295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 СИЗ</a:t>
            </a:r>
          </a:p>
          <a:p>
            <a:r>
              <a:rPr lang="ru-RU" sz="700" dirty="0">
                <a:solidFill>
                  <a:srgbClr val="295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Затраты на охрану труда</a:t>
            </a:r>
          </a:p>
          <a:p>
            <a:r>
              <a:rPr lang="ru-RU" sz="700" dirty="0">
                <a:solidFill>
                  <a:srgbClr val="295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</a:t>
            </a:r>
          </a:p>
          <a:p>
            <a:r>
              <a:rPr lang="ru-RU" sz="700" dirty="0">
                <a:solidFill>
                  <a:srgbClr val="295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</a:t>
            </a:r>
          </a:p>
        </p:txBody>
      </p:sp>
      <p:cxnSp>
        <p:nvCxnSpPr>
          <p:cNvPr id="35" name="Прямая со стрелкой 34"/>
          <p:cNvCxnSpPr/>
          <p:nvPr/>
        </p:nvCxnSpPr>
        <p:spPr>
          <a:xfrm flipV="1">
            <a:off x="5373296" y="4961954"/>
            <a:ext cx="54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830249" y="3300386"/>
            <a:ext cx="14840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solidFill>
                  <a:srgbClr val="295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Барометр ОТ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496435" y="3919214"/>
            <a:ext cx="2090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solidFill>
                  <a:srgbClr val="3C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Информационно-справочное сопровождение СУОТ</a:t>
            </a: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9FC03718-3523-61CA-1F1D-1BD2A22B24B1}"/>
              </a:ext>
            </a:extLst>
          </p:cNvPr>
          <p:cNvSpPr/>
          <p:nvPr/>
        </p:nvSpPr>
        <p:spPr>
          <a:xfrm>
            <a:off x="3513115" y="4780177"/>
            <a:ext cx="155270" cy="1440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988" y="5123662"/>
            <a:ext cx="535020" cy="642947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906167" y="5367172"/>
            <a:ext cx="10749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3C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OR_IS</a:t>
            </a:r>
            <a:endParaRPr lang="ru-RU" sz="1100" b="1" dirty="0">
              <a:solidFill>
                <a:srgbClr val="3C43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9FC03718-3523-61CA-1F1D-1BD2A22B24B1}"/>
              </a:ext>
            </a:extLst>
          </p:cNvPr>
          <p:cNvSpPr/>
          <p:nvPr/>
        </p:nvSpPr>
        <p:spPr>
          <a:xfrm>
            <a:off x="393905" y="5510048"/>
            <a:ext cx="155270" cy="1440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04851" y="5445136"/>
            <a:ext cx="1421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solidFill>
                  <a:srgbClr val="3C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 данных от участников</a:t>
            </a:r>
          </a:p>
        </p:txBody>
      </p:sp>
      <p:cxnSp>
        <p:nvCxnSpPr>
          <p:cNvPr id="50" name="Прямая со стрелкой 49"/>
          <p:cNvCxnSpPr/>
          <p:nvPr/>
        </p:nvCxnSpPr>
        <p:spPr>
          <a:xfrm flipV="1">
            <a:off x="1386644" y="5724997"/>
            <a:ext cx="468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Соединительная линия уступом 51"/>
          <p:cNvCxnSpPr/>
          <p:nvPr/>
        </p:nvCxnSpPr>
        <p:spPr>
          <a:xfrm flipV="1">
            <a:off x="2478552" y="4819830"/>
            <a:ext cx="936000" cy="133200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-90936" y="6487911"/>
            <a:ext cx="1354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i="1" dirty="0">
                <a:solidFill>
                  <a:srgbClr val="295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Импорт данных из  ИС госорганов</a:t>
            </a: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7" y="4158631"/>
            <a:ext cx="719834" cy="719834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477199" y="3538962"/>
            <a:ext cx="14048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295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Ситуационный аналитический центр</a:t>
            </a: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488" y="4088200"/>
            <a:ext cx="582367" cy="702686"/>
          </a:xfrm>
          <a:prstGeom prst="rect">
            <a:avLst/>
          </a:prstGeom>
        </p:spPr>
      </p:pic>
      <p:cxnSp>
        <p:nvCxnSpPr>
          <p:cNvPr id="58" name="Прямая со стрелкой 57"/>
          <p:cNvCxnSpPr/>
          <p:nvPr/>
        </p:nvCxnSpPr>
        <p:spPr>
          <a:xfrm>
            <a:off x="1994223" y="5251509"/>
            <a:ext cx="0" cy="131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V="1">
            <a:off x="2350302" y="5251509"/>
            <a:ext cx="0" cy="1253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5461920C-39C2-4B1B-ACFA-B9C534C241B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545" b="79208" l="11167" r="41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46" t="17784" r="56270" b="18507"/>
          <a:stretch/>
        </p:blipFill>
        <p:spPr>
          <a:xfrm>
            <a:off x="1867064" y="5564661"/>
            <a:ext cx="580764" cy="986522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5461920C-39C2-4B1B-ACFA-B9C534C241B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545" b="79208" l="11167" r="41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46" t="17784" r="56270" b="18507"/>
          <a:stretch/>
        </p:blipFill>
        <p:spPr>
          <a:xfrm>
            <a:off x="42326" y="5781162"/>
            <a:ext cx="422231" cy="540000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461920C-39C2-4B1B-ACFA-B9C534C241B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545" b="79208" l="11167" r="41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46" t="17784" r="56270" b="18507"/>
          <a:stretch/>
        </p:blipFill>
        <p:spPr>
          <a:xfrm>
            <a:off x="238385" y="5891205"/>
            <a:ext cx="422231" cy="540000"/>
          </a:xfrm>
          <a:prstGeom prst="rect">
            <a:avLst/>
          </a:prstGeom>
        </p:spPr>
      </p:pic>
      <p:sp>
        <p:nvSpPr>
          <p:cNvPr id="64" name="Овал 63">
            <a:extLst>
              <a:ext uri="{FF2B5EF4-FFF2-40B4-BE49-F238E27FC236}">
                <a16:creationId xmlns:a16="http://schemas.microsoft.com/office/drawing/2014/main" id="{9FC03718-3523-61CA-1F1D-1BD2A22B24B1}"/>
              </a:ext>
            </a:extLst>
          </p:cNvPr>
          <p:cNvSpPr/>
          <p:nvPr/>
        </p:nvSpPr>
        <p:spPr>
          <a:xfrm>
            <a:off x="1501885" y="4923621"/>
            <a:ext cx="155270" cy="1440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513421" y="4880185"/>
            <a:ext cx="1339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solidFill>
                  <a:srgbClr val="3C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сбора данных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-167761" y="4862470"/>
            <a:ext cx="1542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i="1" dirty="0">
                <a:solidFill>
                  <a:srgbClr val="295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Заполнение отчетов и передача показаний приборов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0385462" y="6267208"/>
            <a:ext cx="1244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solidFill>
                  <a:srgbClr val="3C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государственной политики</a:t>
            </a:r>
          </a:p>
        </p:txBody>
      </p:sp>
      <p:cxnSp>
        <p:nvCxnSpPr>
          <p:cNvPr id="70" name="Соединительная линия уступом 69"/>
          <p:cNvCxnSpPr/>
          <p:nvPr/>
        </p:nvCxnSpPr>
        <p:spPr>
          <a:xfrm flipV="1">
            <a:off x="6484950" y="4188042"/>
            <a:ext cx="288000" cy="6840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5461920C-39C2-4B1B-ACFA-B9C534C241B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545" b="79208" l="11167" r="41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46" t="17784" r="56270" b="18507"/>
          <a:stretch/>
        </p:blipFill>
        <p:spPr>
          <a:xfrm>
            <a:off x="460567" y="6025446"/>
            <a:ext cx="422231" cy="540000"/>
          </a:xfrm>
          <a:prstGeom prst="rect">
            <a:avLst/>
          </a:prstGeom>
        </p:spPr>
      </p:pic>
      <p:cxnSp>
        <p:nvCxnSpPr>
          <p:cNvPr id="67" name="Прямая со стрелкой 66"/>
          <p:cNvCxnSpPr/>
          <p:nvPr/>
        </p:nvCxnSpPr>
        <p:spPr>
          <a:xfrm flipV="1">
            <a:off x="7549997" y="6520290"/>
            <a:ext cx="277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flipV="1">
            <a:off x="6500760" y="5414117"/>
            <a:ext cx="79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Соединительная линия уступом 72"/>
          <p:cNvCxnSpPr/>
          <p:nvPr/>
        </p:nvCxnSpPr>
        <p:spPr>
          <a:xfrm>
            <a:off x="9785355" y="5597669"/>
            <a:ext cx="540000" cy="644365"/>
          </a:xfrm>
          <a:prstGeom prst="bentConnector3">
            <a:avLst>
              <a:gd name="adj1" fmla="val 2148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Овал 73">
            <a:extLst>
              <a:ext uri="{FF2B5EF4-FFF2-40B4-BE49-F238E27FC236}">
                <a16:creationId xmlns:a16="http://schemas.microsoft.com/office/drawing/2014/main" id="{9FC03718-3523-61CA-1F1D-1BD2A22B24B1}"/>
              </a:ext>
            </a:extLst>
          </p:cNvPr>
          <p:cNvSpPr/>
          <p:nvPr/>
        </p:nvSpPr>
        <p:spPr>
          <a:xfrm>
            <a:off x="6617680" y="3957883"/>
            <a:ext cx="155270" cy="1440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b="1" dirty="0">
                <a:solidFill>
                  <a:schemeClr val="tx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03250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Объект 5" hidden="1">
            <a:extLst>
              <a:ext uri="{FF2B5EF4-FFF2-40B4-BE49-F238E27FC236}">
                <a16:creationId xmlns:a16="http://schemas.microsoft.com/office/drawing/2014/main" id="{1FE90555-94BF-27CF-B5A0-088686EA482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5122" name="Объект 5" hidden="1">
                        <a:extLst>
                          <a:ext uri="{FF2B5EF4-FFF2-40B4-BE49-F238E27FC236}">
                            <a16:creationId xmlns:a16="http://schemas.microsoft.com/office/drawing/2014/main" id="{1FE90555-94BF-27CF-B5A0-088686EA48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F5B88D8-C26E-F51A-188B-E82C41A94EFF}"/>
              </a:ext>
            </a:extLst>
          </p:cNvPr>
          <p:cNvSpPr/>
          <p:nvPr/>
        </p:nvSpPr>
        <p:spPr>
          <a:xfrm>
            <a:off x="11666965" y="3151680"/>
            <a:ext cx="131762" cy="14763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2E77713E-4817-9FD8-3EE6-6869E5AB7FDD}"/>
              </a:ext>
            </a:extLst>
          </p:cNvPr>
          <p:cNvCxnSpPr/>
          <p:nvPr/>
        </p:nvCxnSpPr>
        <p:spPr>
          <a:xfrm flipV="1">
            <a:off x="3589338" y="3175126"/>
            <a:ext cx="7996237" cy="0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3C6087F-5B77-E319-29E0-7EBF2D14A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218" y="2520738"/>
            <a:ext cx="10683875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3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НАЗАРЛАРЫҢЫЗҒА РАХМЕТ !</a:t>
            </a:r>
            <a:endParaRPr lang="ru-RU" altLang="ru-RU" sz="3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F5B88D8-C26E-F51A-188B-E82C41A94EFF}"/>
              </a:ext>
            </a:extLst>
          </p:cNvPr>
          <p:cNvSpPr/>
          <p:nvPr/>
        </p:nvSpPr>
        <p:spPr>
          <a:xfrm>
            <a:off x="11666965" y="1675305"/>
            <a:ext cx="131762" cy="14763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48607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6">
            <a:extLst>
              <a:ext uri="{FF2B5EF4-FFF2-40B4-BE49-F238E27FC236}">
                <a16:creationId xmlns:a16="http://schemas.microsoft.com/office/drawing/2014/main" id="{30B62179-3100-B438-B924-B34CB7AFF3A2}"/>
              </a:ext>
            </a:extLst>
          </p:cNvPr>
          <p:cNvSpPr/>
          <p:nvPr/>
        </p:nvSpPr>
        <p:spPr>
          <a:xfrm>
            <a:off x="74613" y="919163"/>
            <a:ext cx="4802187" cy="5513212"/>
          </a:xfrm>
          <a:prstGeom prst="homePlate">
            <a:avLst>
              <a:gd name="adj" fmla="val 13243"/>
            </a:avLst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12000" rIns="0" bIns="0"/>
          <a:lstStyle/>
          <a:p>
            <a:pPr algn="ctr" defTabSz="914324">
              <a:defRPr/>
            </a:pPr>
            <a:endParaRPr lang="en-US" sz="14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7171" name="TextBox 4">
            <a:extLst>
              <a:ext uri="{FF2B5EF4-FFF2-40B4-BE49-F238E27FC236}">
                <a16:creationId xmlns:a16="http://schemas.microsoft.com/office/drawing/2014/main" id="{595F4B44-D843-7995-828D-F682257BE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" y="65089"/>
            <a:ext cx="1219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Дифференциация  рабочего места по степени профриска</a:t>
            </a:r>
          </a:p>
        </p:txBody>
      </p:sp>
      <p:sp>
        <p:nvSpPr>
          <p:cNvPr id="7172" name="TextBox 61">
            <a:extLst>
              <a:ext uri="{FF2B5EF4-FFF2-40B4-BE49-F238E27FC236}">
                <a16:creationId xmlns:a16="http://schemas.microsoft.com/office/drawing/2014/main" id="{0EAC8CF1-E49F-C84E-286D-9817CDD07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8" y="678060"/>
            <a:ext cx="28622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СЕЙЧАС</a:t>
            </a:r>
          </a:p>
        </p:txBody>
      </p:sp>
      <p:cxnSp>
        <p:nvCxnSpPr>
          <p:cNvPr id="93" name="Прямая соединительная линия 92">
            <a:extLst>
              <a:ext uri="{FF2B5EF4-FFF2-40B4-BE49-F238E27FC236}">
                <a16:creationId xmlns:a16="http://schemas.microsoft.com/office/drawing/2014/main" id="{3428FE03-49F1-7250-CC61-19735AAC8088}"/>
              </a:ext>
            </a:extLst>
          </p:cNvPr>
          <p:cNvCxnSpPr>
            <a:cxnSpLocks/>
          </p:cNvCxnSpPr>
          <p:nvPr/>
        </p:nvCxnSpPr>
        <p:spPr>
          <a:xfrm>
            <a:off x="315118" y="512434"/>
            <a:ext cx="11561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5" name="TextBox 1">
            <a:extLst>
              <a:ext uri="{FF2B5EF4-FFF2-40B4-BE49-F238E27FC236}">
                <a16:creationId xmlns:a16="http://schemas.microsoft.com/office/drawing/2014/main" id="{36B139CB-7E70-7402-6314-13EE6A096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3538" y="2287588"/>
            <a:ext cx="1189037" cy="446087"/>
          </a:xfrm>
          <a:prstGeom prst="rect">
            <a:avLst/>
          </a:prstGeom>
          <a:solidFill>
            <a:srgbClr val="2E75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FFFFFF"/>
                </a:solidFill>
              </a:rPr>
              <a:t>1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00" b="1">
                <a:solidFill>
                  <a:srgbClr val="FFFFFF"/>
                </a:solidFill>
              </a:rPr>
              <a:t>степень</a:t>
            </a:r>
          </a:p>
        </p:txBody>
      </p:sp>
      <p:sp>
        <p:nvSpPr>
          <p:cNvPr id="7176" name="TextBox 57">
            <a:extLst>
              <a:ext uri="{FF2B5EF4-FFF2-40B4-BE49-F238E27FC236}">
                <a16:creationId xmlns:a16="http://schemas.microsoft.com/office/drawing/2014/main" id="{9B14E7B6-3E1B-551D-22B9-5B3051D28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3538" y="3316288"/>
            <a:ext cx="1189037" cy="446087"/>
          </a:xfrm>
          <a:prstGeom prst="rect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FFFFFF"/>
                </a:solidFill>
              </a:rPr>
              <a:t>2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00" b="1">
                <a:solidFill>
                  <a:srgbClr val="FFFFFF"/>
                </a:solidFill>
              </a:rPr>
              <a:t>степень</a:t>
            </a:r>
          </a:p>
        </p:txBody>
      </p:sp>
      <p:sp>
        <p:nvSpPr>
          <p:cNvPr id="7177" name="TextBox 58">
            <a:extLst>
              <a:ext uri="{FF2B5EF4-FFF2-40B4-BE49-F238E27FC236}">
                <a16:creationId xmlns:a16="http://schemas.microsoft.com/office/drawing/2014/main" id="{D9208072-5C95-4DEC-C831-AB0A97819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3538" y="4021138"/>
            <a:ext cx="1189037" cy="446087"/>
          </a:xfrm>
          <a:prstGeom prst="rect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FFFFFF"/>
                </a:solidFill>
              </a:rPr>
              <a:t>3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00" b="1">
                <a:solidFill>
                  <a:srgbClr val="FFFFFF"/>
                </a:solidFill>
              </a:rPr>
              <a:t>степень</a:t>
            </a:r>
          </a:p>
        </p:txBody>
      </p:sp>
      <p:sp>
        <p:nvSpPr>
          <p:cNvPr id="7178" name="TextBox 59">
            <a:extLst>
              <a:ext uri="{FF2B5EF4-FFF2-40B4-BE49-F238E27FC236}">
                <a16:creationId xmlns:a16="http://schemas.microsoft.com/office/drawing/2014/main" id="{2BC72A8A-E9CA-6834-E4A8-A99739478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3538" y="4716463"/>
            <a:ext cx="1189037" cy="461962"/>
          </a:xfrm>
          <a:prstGeom prst="rect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FFFFFF"/>
                </a:solidFill>
              </a:rPr>
              <a:t>4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00" b="1">
                <a:solidFill>
                  <a:srgbClr val="FFFFFF"/>
                </a:solidFill>
              </a:rPr>
              <a:t>степень</a:t>
            </a:r>
          </a:p>
        </p:txBody>
      </p:sp>
      <p:sp>
        <p:nvSpPr>
          <p:cNvPr id="7179" name="TextBox 61">
            <a:extLst>
              <a:ext uri="{FF2B5EF4-FFF2-40B4-BE49-F238E27FC236}">
                <a16:creationId xmlns:a16="http://schemas.microsoft.com/office/drawing/2014/main" id="{BF262A1D-8FC8-AFAA-F731-A1C9D84EB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" y="1647825"/>
            <a:ext cx="19986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КЛАССЫ УСЛОВИЙ ТРУДА</a:t>
            </a:r>
          </a:p>
        </p:txBody>
      </p:sp>
      <p:sp>
        <p:nvSpPr>
          <p:cNvPr id="7180" name="TextBox 67">
            <a:extLst>
              <a:ext uri="{FF2B5EF4-FFF2-40B4-BE49-F238E27FC236}">
                <a16:creationId xmlns:a16="http://schemas.microsoft.com/office/drawing/2014/main" id="{3B049C04-54BE-49A2-3C2F-1FB4D516C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3538" y="5472113"/>
            <a:ext cx="1189037" cy="447675"/>
          </a:xfrm>
          <a:prstGeom prst="rect">
            <a:avLst/>
          </a:prstGeom>
          <a:solidFill>
            <a:srgbClr val="7799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FFFFFF"/>
                </a:solidFill>
              </a:rPr>
              <a:t>5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00" b="1">
                <a:solidFill>
                  <a:srgbClr val="FFFFFF"/>
                </a:solidFill>
              </a:rPr>
              <a:t>степень</a:t>
            </a:r>
          </a:p>
        </p:txBody>
      </p:sp>
      <p:sp>
        <p:nvSpPr>
          <p:cNvPr id="7181" name="TextBox 81">
            <a:extLst>
              <a:ext uri="{FF2B5EF4-FFF2-40B4-BE49-F238E27FC236}">
                <a16:creationId xmlns:a16="http://schemas.microsoft.com/office/drawing/2014/main" id="{55C61060-45B4-07D6-DE13-FD5C810E1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0538" y="2720975"/>
            <a:ext cx="9683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Допустимый</a:t>
            </a:r>
          </a:p>
        </p:txBody>
      </p:sp>
      <p:sp>
        <p:nvSpPr>
          <p:cNvPr id="4" name="Прямоугольник 18">
            <a:extLst>
              <a:ext uri="{FF2B5EF4-FFF2-40B4-BE49-F238E27FC236}">
                <a16:creationId xmlns:a16="http://schemas.microsoft.com/office/drawing/2014/main" id="{7DA8341A-C2C2-EEA4-87C1-B515E1B80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9425" y="919163"/>
            <a:ext cx="2133600" cy="57708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ИНТЕГРАЛЬНАЯ ОЦЕНКА ПРОФЕССИОНАЛЬНОГО РИСКА ПО ПРЕДПРИЯТИЮ</a:t>
            </a:r>
          </a:p>
        </p:txBody>
      </p:sp>
      <p:sp>
        <p:nvSpPr>
          <p:cNvPr id="7183" name="TextBox 99">
            <a:extLst>
              <a:ext uri="{FF2B5EF4-FFF2-40B4-BE49-F238E27FC236}">
                <a16:creationId xmlns:a16="http://schemas.microsoft.com/office/drawing/2014/main" id="{5D8EEFDC-07DD-A6A3-64CF-E442341DC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4051300"/>
            <a:ext cx="696912" cy="369888"/>
          </a:xfrm>
          <a:prstGeom prst="rect">
            <a:avLst/>
          </a:prstGeom>
          <a:solidFill>
            <a:srgbClr val="FFD9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/>
              <a:t>С</a:t>
            </a:r>
          </a:p>
        </p:txBody>
      </p:sp>
      <p:sp>
        <p:nvSpPr>
          <p:cNvPr id="7184" name="TextBox 100">
            <a:extLst>
              <a:ext uri="{FF2B5EF4-FFF2-40B4-BE49-F238E27FC236}">
                <a16:creationId xmlns:a16="http://schemas.microsoft.com/office/drawing/2014/main" id="{EFD08F5E-1513-667B-193F-76776126B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3309938"/>
            <a:ext cx="704850" cy="44608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 b="1"/>
              <a:t>D</a:t>
            </a:r>
            <a:endParaRPr lang="ru-RU" altLang="ru-RU" sz="1800" b="1"/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500" b="1"/>
          </a:p>
        </p:txBody>
      </p:sp>
      <p:sp>
        <p:nvSpPr>
          <p:cNvPr id="7185" name="TextBox 101">
            <a:extLst>
              <a:ext uri="{FF2B5EF4-FFF2-40B4-BE49-F238E27FC236}">
                <a16:creationId xmlns:a16="http://schemas.microsoft.com/office/drawing/2014/main" id="{C47E1566-71CA-CC4F-DD71-05A2C4885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7563" y="4743450"/>
            <a:ext cx="704850" cy="368300"/>
          </a:xfrm>
          <a:prstGeom prst="rect">
            <a:avLst/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/>
              <a:t>В</a:t>
            </a:r>
          </a:p>
        </p:txBody>
      </p:sp>
      <p:sp>
        <p:nvSpPr>
          <p:cNvPr id="7186" name="TextBox 103">
            <a:extLst>
              <a:ext uri="{FF2B5EF4-FFF2-40B4-BE49-F238E27FC236}">
                <a16:creationId xmlns:a16="http://schemas.microsoft.com/office/drawing/2014/main" id="{B34B6E70-AB59-6377-90F3-E3C24E56C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4863" y="5476875"/>
            <a:ext cx="704850" cy="369888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 b="1">
                <a:solidFill>
                  <a:schemeClr val="bg1"/>
                </a:solidFill>
              </a:rPr>
              <a:t>A</a:t>
            </a:r>
            <a:endParaRPr lang="ru-RU" altLang="ru-RU" sz="1800" b="1">
              <a:solidFill>
                <a:schemeClr val="bg1"/>
              </a:solidFill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852A2341-E13F-EBCC-146B-CA6A577827EC}"/>
              </a:ext>
            </a:extLst>
          </p:cNvPr>
          <p:cNvSpPr txBox="1"/>
          <p:nvPr/>
        </p:nvSpPr>
        <p:spPr>
          <a:xfrm>
            <a:off x="7880350" y="5478463"/>
            <a:ext cx="10937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Максимальная защита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DBDE0E21-8ED2-3796-D282-66D1FC4D2419}"/>
              </a:ext>
            </a:extLst>
          </p:cNvPr>
          <p:cNvSpPr txBox="1"/>
          <p:nvPr/>
        </p:nvSpPr>
        <p:spPr>
          <a:xfrm>
            <a:off x="7854950" y="3324225"/>
            <a:ext cx="102076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Минимальная</a:t>
            </a:r>
          </a:p>
          <a:p>
            <a:pPr>
              <a:defRPr/>
            </a:pPr>
            <a:r>
              <a:rPr lang="ru-RU" sz="9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41EC6516-EC42-5212-6676-2DF9021885E2}"/>
              </a:ext>
            </a:extLst>
          </p:cNvPr>
          <p:cNvSpPr txBox="1"/>
          <p:nvPr/>
        </p:nvSpPr>
        <p:spPr>
          <a:xfrm>
            <a:off x="7888288" y="4027488"/>
            <a:ext cx="8207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защита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8F86160-3DE5-729F-6B2C-68E195704694}"/>
              </a:ext>
            </a:extLst>
          </p:cNvPr>
          <p:cNvSpPr txBox="1"/>
          <p:nvPr/>
        </p:nvSpPr>
        <p:spPr>
          <a:xfrm>
            <a:off x="7888288" y="4737100"/>
            <a:ext cx="8191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Высокая защита</a:t>
            </a:r>
          </a:p>
        </p:txBody>
      </p:sp>
      <p:grpSp>
        <p:nvGrpSpPr>
          <p:cNvPr id="145" name="Группа 144">
            <a:extLst>
              <a:ext uri="{FF2B5EF4-FFF2-40B4-BE49-F238E27FC236}">
                <a16:creationId xmlns:a16="http://schemas.microsoft.com/office/drawing/2014/main" id="{CA0817F5-29DB-CB2A-44D3-64E6BD8AC7D7}"/>
              </a:ext>
            </a:extLst>
          </p:cNvPr>
          <p:cNvGrpSpPr/>
          <p:nvPr/>
        </p:nvGrpSpPr>
        <p:grpSpPr bwMode="auto">
          <a:xfrm rot="10800000" flipH="1">
            <a:off x="6813983" y="3686741"/>
            <a:ext cx="235937" cy="2345950"/>
            <a:chOff x="3826745" y="1656383"/>
            <a:chExt cx="312186" cy="785976"/>
          </a:xfrm>
          <a:solidFill>
            <a:srgbClr val="00B050"/>
          </a:solidFill>
        </p:grpSpPr>
        <p:sp>
          <p:nvSpPr>
            <p:cNvPr id="146" name="Шеврон 20">
              <a:extLst>
                <a:ext uri="{FF2B5EF4-FFF2-40B4-BE49-F238E27FC236}">
                  <a16:creationId xmlns:a16="http://schemas.microsoft.com/office/drawing/2014/main" id="{5D9A46E5-54DF-B8A3-8537-2A441246FDF1}"/>
                </a:ext>
              </a:extLst>
            </p:cNvPr>
            <p:cNvSpPr/>
            <p:nvPr/>
          </p:nvSpPr>
          <p:spPr>
            <a:xfrm>
              <a:off x="3826745" y="1845857"/>
              <a:ext cx="144016" cy="432048"/>
            </a:xfrm>
            <a:prstGeom prst="chevron">
              <a:avLst>
                <a:gd name="adj" fmla="val 78109"/>
              </a:avLst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 dirty="0" err="1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47" name="Шеврон 71">
              <a:extLst>
                <a:ext uri="{FF2B5EF4-FFF2-40B4-BE49-F238E27FC236}">
                  <a16:creationId xmlns:a16="http://schemas.microsoft.com/office/drawing/2014/main" id="{4E892C03-DACE-2079-8C0B-D5CC586E7666}"/>
                </a:ext>
              </a:extLst>
            </p:cNvPr>
            <p:cNvSpPr/>
            <p:nvPr/>
          </p:nvSpPr>
          <p:spPr>
            <a:xfrm>
              <a:off x="3886931" y="1656383"/>
              <a:ext cx="252000" cy="785976"/>
            </a:xfrm>
            <a:prstGeom prst="chevron">
              <a:avLst>
                <a:gd name="adj" fmla="val 87298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 dirty="0" err="1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7192" name="TextBox 61">
            <a:extLst>
              <a:ext uri="{FF2B5EF4-FFF2-40B4-BE49-F238E27FC236}">
                <a16:creationId xmlns:a16="http://schemas.microsoft.com/office/drawing/2014/main" id="{1419B0BB-8F37-D6AB-5C2C-6253AF8A4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7782" y="628651"/>
            <a:ext cx="28622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БУДЕТ</a:t>
            </a:r>
          </a:p>
        </p:txBody>
      </p:sp>
      <p:sp>
        <p:nvSpPr>
          <p:cNvPr id="7193" name="Прямоугольник 4">
            <a:extLst>
              <a:ext uri="{FF2B5EF4-FFF2-40B4-BE49-F238E27FC236}">
                <a16:creationId xmlns:a16="http://schemas.microsoft.com/office/drawing/2014/main" id="{BADA6912-9B78-09CF-B761-98FFBFA3C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" y="972827"/>
            <a:ext cx="3668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x-none" sz="1200" b="1" dirty="0">
                <a:latin typeface="Arial" panose="020B0604020202020204" pitchFamily="34" charset="0"/>
                <a:cs typeface="Arial" panose="020B0604020202020204" pitchFamily="34" charset="0"/>
              </a:rPr>
              <a:t>АТТЕСТАЦИЯ ПРОИЗВОДСТВЕННЫХ ОБЪЕКТОВ ПО УСЛОВИЯМ ТРУДА</a:t>
            </a:r>
          </a:p>
        </p:txBody>
      </p:sp>
      <p:sp>
        <p:nvSpPr>
          <p:cNvPr id="7194" name="TextBox 63">
            <a:extLst>
              <a:ext uri="{FF2B5EF4-FFF2-40B4-BE49-F238E27FC236}">
                <a16:creationId xmlns:a16="http://schemas.microsoft.com/office/drawing/2014/main" id="{EE524D5D-4CF8-5A6C-92FF-645D3EF27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" y="2635250"/>
            <a:ext cx="900113" cy="307975"/>
          </a:xfrm>
          <a:prstGeom prst="rect">
            <a:avLst/>
          </a:prstGeom>
          <a:solidFill>
            <a:srgbClr val="2E75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FFFFFF"/>
                </a:solidFill>
              </a:rPr>
              <a:t>2 класс</a:t>
            </a:r>
          </a:p>
        </p:txBody>
      </p:sp>
      <p:sp>
        <p:nvSpPr>
          <p:cNvPr id="7195" name="TextBox 64">
            <a:extLst>
              <a:ext uri="{FF2B5EF4-FFF2-40B4-BE49-F238E27FC236}">
                <a16:creationId xmlns:a16="http://schemas.microsoft.com/office/drawing/2014/main" id="{178E484E-9710-F396-73AA-670259E75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938" y="3311525"/>
            <a:ext cx="1265237" cy="307975"/>
          </a:xfrm>
          <a:prstGeom prst="rect">
            <a:avLst/>
          </a:prstGeom>
          <a:solidFill>
            <a:srgbClr val="5B9BD5"/>
          </a:solidFill>
          <a:ln w="9525">
            <a:solidFill>
              <a:srgbClr val="1F497D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FFFFFF"/>
                </a:solidFill>
              </a:rPr>
              <a:t>3.1</a:t>
            </a:r>
          </a:p>
        </p:txBody>
      </p:sp>
      <p:sp>
        <p:nvSpPr>
          <p:cNvPr id="7196" name="TextBox 65">
            <a:extLst>
              <a:ext uri="{FF2B5EF4-FFF2-40B4-BE49-F238E27FC236}">
                <a16:creationId xmlns:a16="http://schemas.microsoft.com/office/drawing/2014/main" id="{7FF47B9A-1508-114A-6FD4-E15824004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2238" y="3995738"/>
            <a:ext cx="1274762" cy="306387"/>
          </a:xfrm>
          <a:prstGeom prst="rect">
            <a:avLst/>
          </a:prstGeom>
          <a:solidFill>
            <a:srgbClr val="5B9BD5"/>
          </a:solidFill>
          <a:ln w="9525">
            <a:solidFill>
              <a:srgbClr val="1F497D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FFFFFF"/>
                </a:solidFill>
              </a:rPr>
              <a:t>3.2 </a:t>
            </a:r>
          </a:p>
        </p:txBody>
      </p:sp>
      <p:sp>
        <p:nvSpPr>
          <p:cNvPr id="7197" name="TextBox 70">
            <a:extLst>
              <a:ext uri="{FF2B5EF4-FFF2-40B4-BE49-F238E27FC236}">
                <a16:creationId xmlns:a16="http://schemas.microsoft.com/office/drawing/2014/main" id="{F08232C0-4A33-8A91-1335-FE726EE52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" y="1970088"/>
            <a:ext cx="900113" cy="307975"/>
          </a:xfrm>
          <a:prstGeom prst="rect">
            <a:avLst/>
          </a:prstGeom>
          <a:solidFill>
            <a:srgbClr val="295E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FFFFFF"/>
                </a:solidFill>
              </a:rPr>
              <a:t>1 класс</a:t>
            </a:r>
          </a:p>
        </p:txBody>
      </p:sp>
      <p:sp>
        <p:nvSpPr>
          <p:cNvPr id="7198" name="TextBox 71">
            <a:extLst>
              <a:ext uri="{FF2B5EF4-FFF2-40B4-BE49-F238E27FC236}">
                <a16:creationId xmlns:a16="http://schemas.microsoft.com/office/drawing/2014/main" id="{41EDC1D8-7A05-7110-F77A-37F166325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8" y="4368800"/>
            <a:ext cx="900112" cy="307975"/>
          </a:xfrm>
          <a:prstGeom prst="rect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FFFFFF"/>
                </a:solidFill>
              </a:rPr>
              <a:t>3 класс</a:t>
            </a:r>
          </a:p>
        </p:txBody>
      </p:sp>
      <p:sp>
        <p:nvSpPr>
          <p:cNvPr id="7199" name="TextBox 10">
            <a:extLst>
              <a:ext uri="{FF2B5EF4-FFF2-40B4-BE49-F238E27FC236}">
                <a16:creationId xmlns:a16="http://schemas.microsoft.com/office/drawing/2014/main" id="{9A38AFD9-2E55-7174-7129-112C1F7E8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3" y="2259013"/>
            <a:ext cx="10128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Оптимальные</a:t>
            </a:r>
          </a:p>
        </p:txBody>
      </p:sp>
      <p:sp>
        <p:nvSpPr>
          <p:cNvPr id="7200" name="TextBox 78">
            <a:extLst>
              <a:ext uri="{FF2B5EF4-FFF2-40B4-BE49-F238E27FC236}">
                <a16:creationId xmlns:a16="http://schemas.microsoft.com/office/drawing/2014/main" id="{1C3BDF51-EE6E-593A-8764-B55E5C5AD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2979738"/>
            <a:ext cx="9667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Допустимые</a:t>
            </a:r>
          </a:p>
        </p:txBody>
      </p:sp>
      <p:sp>
        <p:nvSpPr>
          <p:cNvPr id="167" name="Прямоугольник 166">
            <a:extLst>
              <a:ext uri="{FF2B5EF4-FFF2-40B4-BE49-F238E27FC236}">
                <a16:creationId xmlns:a16="http://schemas.microsoft.com/office/drawing/2014/main" id="{18F81A5A-0ABF-A8B5-CD6A-7C326A1057C5}"/>
              </a:ext>
            </a:extLst>
          </p:cNvPr>
          <p:cNvSpPr/>
          <p:nvPr/>
        </p:nvSpPr>
        <p:spPr>
          <a:xfrm>
            <a:off x="1392238" y="4281488"/>
            <a:ext cx="1274762" cy="2000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700" dirty="0" err="1">
                <a:latin typeface="Arial" panose="020B0604020202020204" pitchFamily="34" charset="0"/>
                <a:cs typeface="Arial" panose="020B0604020202020204" pitchFamily="34" charset="0"/>
              </a:rPr>
              <a:t>нач.формы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dirty="0" err="1">
                <a:latin typeface="Arial" panose="020B0604020202020204" pitchFamily="34" charset="0"/>
                <a:cs typeface="Arial" panose="020B0604020202020204" pitchFamily="34" charset="0"/>
              </a:rPr>
              <a:t>профзабол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8" name="Прямоугольник 167">
            <a:extLst>
              <a:ext uri="{FF2B5EF4-FFF2-40B4-BE49-F238E27FC236}">
                <a16:creationId xmlns:a16="http://schemas.microsoft.com/office/drawing/2014/main" id="{0FE25345-2509-8FE0-CBA6-DD7E74BC7390}"/>
              </a:ext>
            </a:extLst>
          </p:cNvPr>
          <p:cNvSpPr/>
          <p:nvPr/>
        </p:nvSpPr>
        <p:spPr>
          <a:xfrm>
            <a:off x="1401763" y="4870450"/>
            <a:ext cx="1262062" cy="3079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легкие и средние </a:t>
            </a:r>
            <a:r>
              <a:rPr lang="ru-RU" sz="700" dirty="0" err="1">
                <a:latin typeface="Arial" panose="020B0604020202020204" pitchFamily="34" charset="0"/>
                <a:cs typeface="Arial" panose="020B0604020202020204" pitchFamily="34" charset="0"/>
              </a:rPr>
              <a:t>профзабол</a:t>
            </a:r>
            <a:endParaRPr lang="ru-RU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03" name="TextBox 66">
            <a:extLst>
              <a:ext uri="{FF2B5EF4-FFF2-40B4-BE49-F238E27FC236}">
                <a16:creationId xmlns:a16="http://schemas.microsoft.com/office/drawing/2014/main" id="{E79206E7-D8CE-91BD-471A-CB1E2BFE6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3825" y="4579938"/>
            <a:ext cx="1273175" cy="307975"/>
          </a:xfrm>
          <a:prstGeom prst="rect">
            <a:avLst/>
          </a:prstGeom>
          <a:solidFill>
            <a:srgbClr val="5B9BD5"/>
          </a:solidFill>
          <a:ln w="9525">
            <a:solidFill>
              <a:srgbClr val="1F497D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FFFFFF"/>
                </a:solidFill>
              </a:rPr>
              <a:t>3.3</a:t>
            </a:r>
          </a:p>
        </p:txBody>
      </p:sp>
      <p:sp>
        <p:nvSpPr>
          <p:cNvPr id="172" name="Прямоугольник 171">
            <a:extLst>
              <a:ext uri="{FF2B5EF4-FFF2-40B4-BE49-F238E27FC236}">
                <a16:creationId xmlns:a16="http://schemas.microsoft.com/office/drawing/2014/main" id="{2BD27B45-D037-5347-34D2-416EB98AB0D4}"/>
              </a:ext>
            </a:extLst>
          </p:cNvPr>
          <p:cNvSpPr/>
          <p:nvPr/>
        </p:nvSpPr>
        <p:spPr>
          <a:xfrm>
            <a:off x="1401763" y="3617913"/>
            <a:ext cx="1265237" cy="3079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обратимые </a:t>
            </a:r>
            <a:r>
              <a:rPr lang="ru-RU" sz="700" dirty="0" err="1">
                <a:latin typeface="Arial" panose="020B0604020202020204" pitchFamily="34" charset="0"/>
                <a:cs typeface="Arial" panose="020B0604020202020204" pitchFamily="34" charset="0"/>
              </a:rPr>
              <a:t>функц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. изменения </a:t>
            </a:r>
          </a:p>
        </p:txBody>
      </p:sp>
      <p:sp>
        <p:nvSpPr>
          <p:cNvPr id="173" name="Прямоугольник 172">
            <a:extLst>
              <a:ext uri="{FF2B5EF4-FFF2-40B4-BE49-F238E27FC236}">
                <a16:creationId xmlns:a16="http://schemas.microsoft.com/office/drawing/2014/main" id="{905D27E2-09CC-DEDE-3E5B-23BB3CAE9FA7}"/>
              </a:ext>
            </a:extLst>
          </p:cNvPr>
          <p:cNvSpPr/>
          <p:nvPr/>
        </p:nvSpPr>
        <p:spPr>
          <a:xfrm>
            <a:off x="1393825" y="5588000"/>
            <a:ext cx="1273175" cy="2000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тяжелые </a:t>
            </a:r>
            <a:r>
              <a:rPr lang="ru-RU" sz="700" dirty="0" err="1">
                <a:latin typeface="Arial" panose="020B0604020202020204" pitchFamily="34" charset="0"/>
                <a:cs typeface="Arial" panose="020B0604020202020204" pitchFamily="34" charset="0"/>
              </a:rPr>
              <a:t>профзабол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206" name="TextBox 66">
            <a:extLst>
              <a:ext uri="{FF2B5EF4-FFF2-40B4-BE49-F238E27FC236}">
                <a16:creationId xmlns:a16="http://schemas.microsoft.com/office/drawing/2014/main" id="{37BD57B9-0F8F-E693-A442-6BE559E64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3825" y="5276850"/>
            <a:ext cx="1273175" cy="307975"/>
          </a:xfrm>
          <a:prstGeom prst="rect">
            <a:avLst/>
          </a:prstGeom>
          <a:solidFill>
            <a:srgbClr val="5B9BD5"/>
          </a:solidFill>
          <a:ln w="9525">
            <a:solidFill>
              <a:srgbClr val="1F497D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FFFFFF"/>
                </a:solidFill>
              </a:rPr>
              <a:t>3.4</a:t>
            </a:r>
          </a:p>
        </p:txBody>
      </p:sp>
      <p:sp>
        <p:nvSpPr>
          <p:cNvPr id="7207" name="TextBox 69">
            <a:extLst>
              <a:ext uri="{FF2B5EF4-FFF2-40B4-BE49-F238E27FC236}">
                <a16:creationId xmlns:a16="http://schemas.microsoft.com/office/drawing/2014/main" id="{4839714C-6E6C-89B8-D00F-EE130BC7E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5948363"/>
            <a:ext cx="900113" cy="307975"/>
          </a:xfrm>
          <a:prstGeom prst="rect">
            <a:avLst/>
          </a:prstGeom>
          <a:solidFill>
            <a:srgbClr val="7799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FFFFFF"/>
                </a:solidFill>
              </a:rPr>
              <a:t>4 класс</a:t>
            </a:r>
          </a:p>
        </p:txBody>
      </p:sp>
      <p:sp>
        <p:nvSpPr>
          <p:cNvPr id="7208" name="TextBox 80">
            <a:extLst>
              <a:ext uri="{FF2B5EF4-FFF2-40B4-BE49-F238E27FC236}">
                <a16:creationId xmlns:a16="http://schemas.microsoft.com/office/drawing/2014/main" id="{70CE9669-4338-B6CF-316E-823D3B53F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3" y="6202363"/>
            <a:ext cx="8588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Опасные</a:t>
            </a:r>
          </a:p>
        </p:txBody>
      </p:sp>
      <p:sp>
        <p:nvSpPr>
          <p:cNvPr id="7209" name="TextBox 79">
            <a:extLst>
              <a:ext uri="{FF2B5EF4-FFF2-40B4-BE49-F238E27FC236}">
                <a16:creationId xmlns:a16="http://schemas.microsoft.com/office/drawing/2014/main" id="{5FE876DF-C50D-040B-3A9D-4784B0E06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8" y="4695825"/>
            <a:ext cx="9667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Вредные</a:t>
            </a:r>
          </a:p>
        </p:txBody>
      </p:sp>
      <p:sp>
        <p:nvSpPr>
          <p:cNvPr id="7210" name="TextBox 61">
            <a:extLst>
              <a:ext uri="{FF2B5EF4-FFF2-40B4-BE49-F238E27FC236}">
                <a16:creationId xmlns:a16="http://schemas.microsoft.com/office/drawing/2014/main" id="{B75A8267-BE69-4384-3329-489C6E8A5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9240" y="1505522"/>
            <a:ext cx="14835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рабочем месте устанавливаются безопасные или вредные и/или опасные условия труда</a:t>
            </a:r>
          </a:p>
        </p:txBody>
      </p:sp>
      <p:sp>
        <p:nvSpPr>
          <p:cNvPr id="7211" name="TextBox 82">
            <a:extLst>
              <a:ext uri="{FF2B5EF4-FFF2-40B4-BE49-F238E27FC236}">
                <a16:creationId xmlns:a16="http://schemas.microsoft.com/office/drawing/2014/main" id="{97971D35-82AD-A51B-024D-DDE5C92B9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1988" y="3741738"/>
            <a:ext cx="5921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Низкий </a:t>
            </a:r>
          </a:p>
        </p:txBody>
      </p:sp>
      <p:sp>
        <p:nvSpPr>
          <p:cNvPr id="7212" name="TextBox 83">
            <a:extLst>
              <a:ext uri="{FF2B5EF4-FFF2-40B4-BE49-F238E27FC236}">
                <a16:creationId xmlns:a16="http://schemas.microsoft.com/office/drawing/2014/main" id="{3234DCAE-B5C9-7061-F555-143A57331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8013" y="4429125"/>
            <a:ext cx="7239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</a:t>
            </a:r>
          </a:p>
        </p:txBody>
      </p:sp>
      <p:sp>
        <p:nvSpPr>
          <p:cNvPr id="7213" name="TextBox 84">
            <a:extLst>
              <a:ext uri="{FF2B5EF4-FFF2-40B4-BE49-F238E27FC236}">
                <a16:creationId xmlns:a16="http://schemas.microsoft.com/office/drawing/2014/main" id="{508BAD13-6BED-261A-026C-83A443E18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5950" y="5159375"/>
            <a:ext cx="7143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Высокий</a:t>
            </a:r>
          </a:p>
        </p:txBody>
      </p:sp>
      <p:sp>
        <p:nvSpPr>
          <p:cNvPr id="7214" name="TextBox 85">
            <a:extLst>
              <a:ext uri="{FF2B5EF4-FFF2-40B4-BE49-F238E27FC236}">
                <a16:creationId xmlns:a16="http://schemas.microsoft.com/office/drawing/2014/main" id="{1F7774BC-4A40-883B-DB2C-782C2F5EB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4488" y="5919788"/>
            <a:ext cx="117316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Очень высокий</a:t>
            </a:r>
          </a:p>
        </p:txBody>
      </p:sp>
      <p:sp>
        <p:nvSpPr>
          <p:cNvPr id="7215" name="Прямоугольник 183">
            <a:extLst>
              <a:ext uri="{FF2B5EF4-FFF2-40B4-BE49-F238E27FC236}">
                <a16:creationId xmlns:a16="http://schemas.microsoft.com/office/drawing/2014/main" id="{03F3CCCF-40CD-81FC-1E33-02FE5DA49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8888" y="1016920"/>
            <a:ext cx="3322638" cy="25391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x-none" sz="1050" b="1" dirty="0">
                <a:latin typeface="Arial" panose="020B0604020202020204" pitchFamily="34" charset="0"/>
                <a:cs typeface="Arial" panose="020B0604020202020204" pitchFamily="34" charset="0"/>
              </a:rPr>
              <a:t>ОЦЕНКА ПРОФЕССИОНАЛЬНОГО РИСКА </a:t>
            </a:r>
          </a:p>
        </p:txBody>
      </p:sp>
      <p:sp>
        <p:nvSpPr>
          <p:cNvPr id="7216" name="TextBox 61">
            <a:extLst>
              <a:ext uri="{FF2B5EF4-FFF2-40B4-BE49-F238E27FC236}">
                <a16:creationId xmlns:a16="http://schemas.microsoft.com/office/drawing/2014/main" id="{27A4975D-54FC-BE3F-C6EB-6E2FEEE58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8888" y="1866900"/>
            <a:ext cx="19970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Степень профессионального риска</a:t>
            </a:r>
          </a:p>
        </p:txBody>
      </p:sp>
      <p:sp>
        <p:nvSpPr>
          <p:cNvPr id="7217" name="TextBox 61">
            <a:extLst>
              <a:ext uri="{FF2B5EF4-FFF2-40B4-BE49-F238E27FC236}">
                <a16:creationId xmlns:a16="http://schemas.microsoft.com/office/drawing/2014/main" id="{E4EFCDC9-5D30-B401-F78B-08158AF44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5963" y="1835150"/>
            <a:ext cx="1717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Дифференциация рабочего места по степени профессионального риска и УРОВНЮ ЗАЩИТЫ РАБОТНИКА</a:t>
            </a:r>
          </a:p>
        </p:txBody>
      </p:sp>
      <p:sp>
        <p:nvSpPr>
          <p:cNvPr id="7218" name="TextBox 61">
            <a:extLst>
              <a:ext uri="{FF2B5EF4-FFF2-40B4-BE49-F238E27FC236}">
                <a16:creationId xmlns:a16="http://schemas.microsoft.com/office/drawing/2014/main" id="{A9D87357-F44D-0FA1-3B5C-B6BB345D5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5943" y="1696417"/>
            <a:ext cx="1960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основе индивидуального профессионального риска на каждом рабочем месте</a:t>
            </a:r>
          </a:p>
        </p:txBody>
      </p:sp>
      <p:graphicFrame>
        <p:nvGraphicFramePr>
          <p:cNvPr id="192" name="Схема 191">
            <a:extLst>
              <a:ext uri="{FF2B5EF4-FFF2-40B4-BE49-F238E27FC236}">
                <a16:creationId xmlns:a16="http://schemas.microsoft.com/office/drawing/2014/main" id="{343156AE-7486-1EBE-A44F-DF667A5A944B}"/>
              </a:ext>
            </a:extLst>
          </p:cNvPr>
          <p:cNvGraphicFramePr/>
          <p:nvPr/>
        </p:nvGraphicFramePr>
        <p:xfrm>
          <a:off x="9146685" y="2709403"/>
          <a:ext cx="2899011" cy="3722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94" name="Прямая соединительная линия 193">
            <a:extLst>
              <a:ext uri="{FF2B5EF4-FFF2-40B4-BE49-F238E27FC236}">
                <a16:creationId xmlns:a16="http://schemas.microsoft.com/office/drawing/2014/main" id="{9C2AD12B-EAEF-F238-75B1-6B12A60BA0B4}"/>
              </a:ext>
            </a:extLst>
          </p:cNvPr>
          <p:cNvCxnSpPr>
            <a:cxnSpLocks/>
          </p:cNvCxnSpPr>
          <p:nvPr/>
        </p:nvCxnSpPr>
        <p:spPr>
          <a:xfrm>
            <a:off x="8875713" y="1368425"/>
            <a:ext cx="0" cy="484981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21" name="Рисунок 19">
            <a:extLst>
              <a:ext uri="{FF2B5EF4-FFF2-40B4-BE49-F238E27FC236}">
                <a16:creationId xmlns:a16="http://schemas.microsoft.com/office/drawing/2014/main" id="{A03238A4-A384-04FC-448D-DB4167F0CCB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7" y="2300640"/>
            <a:ext cx="313531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2DDA5B70-179C-8D8D-6D69-428F258FBB46}"/>
              </a:ext>
            </a:extLst>
          </p:cNvPr>
          <p:cNvCxnSpPr>
            <a:cxnSpLocks/>
          </p:cNvCxnSpPr>
          <p:nvPr/>
        </p:nvCxnSpPr>
        <p:spPr>
          <a:xfrm flipV="1">
            <a:off x="2811463" y="3584575"/>
            <a:ext cx="2571750" cy="4763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Прямая со стрелкой 194">
            <a:extLst>
              <a:ext uri="{FF2B5EF4-FFF2-40B4-BE49-F238E27FC236}">
                <a16:creationId xmlns:a16="http://schemas.microsoft.com/office/drawing/2014/main" id="{E99BA486-AF51-1720-8285-5750D41C913D}"/>
              </a:ext>
            </a:extLst>
          </p:cNvPr>
          <p:cNvCxnSpPr/>
          <p:nvPr/>
        </p:nvCxnSpPr>
        <p:spPr>
          <a:xfrm flipV="1">
            <a:off x="2814638" y="4232275"/>
            <a:ext cx="2571750" cy="4763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Прямая со стрелкой 195">
            <a:extLst>
              <a:ext uri="{FF2B5EF4-FFF2-40B4-BE49-F238E27FC236}">
                <a16:creationId xmlns:a16="http://schemas.microsoft.com/office/drawing/2014/main" id="{2933DB66-80D5-CDD4-2551-48BCC56C787A}"/>
              </a:ext>
            </a:extLst>
          </p:cNvPr>
          <p:cNvCxnSpPr/>
          <p:nvPr/>
        </p:nvCxnSpPr>
        <p:spPr>
          <a:xfrm flipV="1">
            <a:off x="2832100" y="4879975"/>
            <a:ext cx="2571750" cy="4763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Прямая со стрелкой 196">
            <a:extLst>
              <a:ext uri="{FF2B5EF4-FFF2-40B4-BE49-F238E27FC236}">
                <a16:creationId xmlns:a16="http://schemas.microsoft.com/office/drawing/2014/main" id="{413299D5-BD6B-6A65-0259-FC80F765A5E3}"/>
              </a:ext>
            </a:extLst>
          </p:cNvPr>
          <p:cNvCxnSpPr/>
          <p:nvPr/>
        </p:nvCxnSpPr>
        <p:spPr>
          <a:xfrm flipV="1">
            <a:off x="2835275" y="5586413"/>
            <a:ext cx="2571750" cy="4762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Прямая со стрелкой 197">
            <a:extLst>
              <a:ext uri="{FF2B5EF4-FFF2-40B4-BE49-F238E27FC236}">
                <a16:creationId xmlns:a16="http://schemas.microsoft.com/office/drawing/2014/main" id="{9C91A132-9E2E-D941-2F61-8A319922FF52}"/>
              </a:ext>
            </a:extLst>
          </p:cNvPr>
          <p:cNvCxnSpPr/>
          <p:nvPr/>
        </p:nvCxnSpPr>
        <p:spPr>
          <a:xfrm flipV="1">
            <a:off x="2733675" y="2606675"/>
            <a:ext cx="2571750" cy="4763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FAE8B1D8-6D30-FEAD-A561-954F869902AC}"/>
              </a:ext>
            </a:extLst>
          </p:cNvPr>
          <p:cNvSpPr/>
          <p:nvPr/>
        </p:nvSpPr>
        <p:spPr>
          <a:xfrm>
            <a:off x="119063" y="1883741"/>
            <a:ext cx="2541587" cy="132618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228" name="TextBox 10">
            <a:extLst>
              <a:ext uri="{FF2B5EF4-FFF2-40B4-BE49-F238E27FC236}">
                <a16:creationId xmlns:a16="http://schemas.microsoft.com/office/drawing/2014/main" id="{800101B9-3A71-7B90-2AE9-B578EAD6E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0663" y="2417762"/>
            <a:ext cx="10128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Безопасные</a:t>
            </a:r>
          </a:p>
        </p:txBody>
      </p:sp>
      <p:cxnSp>
        <p:nvCxnSpPr>
          <p:cNvPr id="32" name="Соединительная линия уступом 31">
            <a:extLst>
              <a:ext uri="{FF2B5EF4-FFF2-40B4-BE49-F238E27FC236}">
                <a16:creationId xmlns:a16="http://schemas.microsoft.com/office/drawing/2014/main" id="{1DF30838-F751-3967-E90E-04A6DE123CF7}"/>
              </a:ext>
            </a:extLst>
          </p:cNvPr>
          <p:cNvCxnSpPr>
            <a:cxnSpLocks/>
          </p:cNvCxnSpPr>
          <p:nvPr/>
        </p:nvCxnSpPr>
        <p:spPr>
          <a:xfrm flipV="1">
            <a:off x="2811463" y="5591175"/>
            <a:ext cx="1204912" cy="531813"/>
          </a:xfrm>
          <a:prstGeom prst="bentConnector3">
            <a:avLst>
              <a:gd name="adj1" fmla="val 50000"/>
            </a:avLst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FE0B654B-0C0C-425A-90CC-079AAC68D1D5}"/>
              </a:ext>
            </a:extLst>
          </p:cNvPr>
          <p:cNvSpPr/>
          <p:nvPr/>
        </p:nvSpPr>
        <p:spPr>
          <a:xfrm>
            <a:off x="4927600" y="885825"/>
            <a:ext cx="7213600" cy="5592763"/>
          </a:xfrm>
          <a:prstGeom prst="roundRect">
            <a:avLst>
              <a:gd name="adj" fmla="val 4830"/>
            </a:avLst>
          </a:prstGeom>
          <a:noFill/>
          <a:ln>
            <a:solidFill>
              <a:srgbClr val="295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Левая фигурная скобка 6">
            <a:extLst>
              <a:ext uri="{FF2B5EF4-FFF2-40B4-BE49-F238E27FC236}">
                <a16:creationId xmlns:a16="http://schemas.microsoft.com/office/drawing/2014/main" id="{340E394F-B6FC-09D3-E801-3BF1B0E754AC}"/>
              </a:ext>
            </a:extLst>
          </p:cNvPr>
          <p:cNvSpPr/>
          <p:nvPr/>
        </p:nvSpPr>
        <p:spPr>
          <a:xfrm>
            <a:off x="1147763" y="3267075"/>
            <a:ext cx="217487" cy="2579688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x-none"/>
          </a:p>
        </p:txBody>
      </p:sp>
      <p:sp>
        <p:nvSpPr>
          <p:cNvPr id="177" name="Прямоугольник 176">
            <a:extLst>
              <a:ext uri="{FF2B5EF4-FFF2-40B4-BE49-F238E27FC236}">
                <a16:creationId xmlns:a16="http://schemas.microsoft.com/office/drawing/2014/main" id="{E6F862DF-244E-66D6-A511-55EE6A52C8CD}"/>
              </a:ext>
            </a:extLst>
          </p:cNvPr>
          <p:cNvSpPr/>
          <p:nvPr/>
        </p:nvSpPr>
        <p:spPr>
          <a:xfrm>
            <a:off x="1389063" y="5969000"/>
            <a:ext cx="1271587" cy="3079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Травмы и острые заболевания</a:t>
            </a:r>
          </a:p>
        </p:txBody>
      </p:sp>
      <p:sp>
        <p:nvSpPr>
          <p:cNvPr id="67" name="TextBox 33"/>
          <p:cNvSpPr txBox="1">
            <a:spLocks noChangeArrowheads="1"/>
          </p:cNvSpPr>
          <p:nvPr/>
        </p:nvSpPr>
        <p:spPr bwMode="auto">
          <a:xfrm>
            <a:off x="11401425" y="2120"/>
            <a:ext cx="790575" cy="369888"/>
          </a:xfrm>
          <a:prstGeom prst="rect">
            <a:avLst/>
          </a:prstGeom>
          <a:solidFill>
            <a:srgbClr val="3C4388"/>
          </a:soli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23657" y="50556"/>
            <a:ext cx="11673055" cy="367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spc="-8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Периоды реализации мер по разработке Методики интегральной оценки профессиональных рисков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69CE0D03-021E-1AE6-D55E-2BCA59863ACD}"/>
              </a:ext>
            </a:extLst>
          </p:cNvPr>
          <p:cNvCxnSpPr>
            <a:cxnSpLocks/>
          </p:cNvCxnSpPr>
          <p:nvPr/>
        </p:nvCxnSpPr>
        <p:spPr>
          <a:xfrm flipV="1">
            <a:off x="507618" y="448999"/>
            <a:ext cx="11200442" cy="2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ая соединительная линия 19"/>
          <p:cNvSpPr/>
          <p:nvPr/>
        </p:nvSpPr>
        <p:spPr>
          <a:xfrm>
            <a:off x="316906" y="3786730"/>
            <a:ext cx="11556000" cy="0"/>
          </a:xfrm>
          <a:prstGeom prst="line">
            <a:avLst/>
          </a:prstGeom>
        </p:spPr>
        <p:style>
          <a:lnRef idx="2">
            <a:schemeClr val="accent1">
              <a:shade val="5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Капля 20"/>
          <p:cNvSpPr/>
          <p:nvPr/>
        </p:nvSpPr>
        <p:spPr>
          <a:xfrm rot="8100000">
            <a:off x="1669574" y="1669776"/>
            <a:ext cx="404602" cy="404602"/>
          </a:xfrm>
          <a:prstGeom prst="teardrop">
            <a:avLst>
              <a:gd name="adj" fmla="val 115000"/>
            </a:avLst>
          </a:prstGeom>
        </p:spPr>
        <p:style>
          <a:lnRef idx="2">
            <a:schemeClr val="accent1">
              <a:shade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Овал 21"/>
          <p:cNvSpPr/>
          <p:nvPr/>
        </p:nvSpPr>
        <p:spPr>
          <a:xfrm>
            <a:off x="1714521" y="1714724"/>
            <a:ext cx="314707" cy="314707"/>
          </a:xfrm>
          <a:prstGeom prst="ellipse">
            <a:avLst/>
          </a:prstGeom>
        </p:spPr>
        <p:style>
          <a:lnRef idx="2">
            <a:schemeClr val="accent1">
              <a:shade val="50000"/>
              <a:hueOff val="111419"/>
              <a:satOff val="2985"/>
              <a:lumOff val="13151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3" name="Полилиния 22"/>
          <p:cNvSpPr/>
          <p:nvPr/>
        </p:nvSpPr>
        <p:spPr>
          <a:xfrm>
            <a:off x="301929" y="3889725"/>
            <a:ext cx="3086254" cy="1729327"/>
          </a:xfrm>
          <a:custGeom>
            <a:avLst/>
            <a:gdLst>
              <a:gd name="connsiteX0" fmla="*/ 0 w 2773392"/>
              <a:gd name="connsiteY0" fmla="*/ 0 h 1628554"/>
              <a:gd name="connsiteX1" fmla="*/ 2773392 w 2773392"/>
              <a:gd name="connsiteY1" fmla="*/ 0 h 1628554"/>
              <a:gd name="connsiteX2" fmla="*/ 2773392 w 2773392"/>
              <a:gd name="connsiteY2" fmla="*/ 1628554 h 1628554"/>
              <a:gd name="connsiteX3" fmla="*/ 0 w 2773392"/>
              <a:gd name="connsiteY3" fmla="*/ 1628554 h 1628554"/>
              <a:gd name="connsiteX4" fmla="*/ 0 w 2773392"/>
              <a:gd name="connsiteY4" fmla="*/ 0 h 162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3392" h="1628554">
                <a:moveTo>
                  <a:pt x="0" y="0"/>
                </a:moveTo>
                <a:lnTo>
                  <a:pt x="2773392" y="0"/>
                </a:lnTo>
                <a:lnTo>
                  <a:pt x="2773392" y="1628554"/>
                </a:lnTo>
                <a:lnTo>
                  <a:pt x="0" y="162855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69850" rIns="69850" bIns="104775" numCol="1" spcCol="1270" rtlCol="0" anchor="t" anchorCtr="0">
            <a:noAutofit/>
          </a:bodyPr>
          <a:lstStyle/>
          <a:p>
            <a:pPr lvl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spc="120" noProof="0" dirty="0">
                <a:latin typeface="Calibri" panose="020F0502020204030204" pitchFamily="34" charset="0"/>
              </a:rPr>
              <a:t>Разработка и внесение предложений по новой модели интегральной оценки профессионального риска и дифференциации рабочего места по степени профессионального риска на предприятии, в том числе:</a:t>
            </a:r>
          </a:p>
          <a:p>
            <a:pPr lvl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- анализ методик;</a:t>
            </a:r>
          </a:p>
          <a:p>
            <a:pPr lvl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- выбор методики;</a:t>
            </a:r>
          </a:p>
          <a:p>
            <a:pPr lvl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- обсуждение методики</a:t>
            </a:r>
          </a:p>
        </p:txBody>
      </p:sp>
      <p:sp>
        <p:nvSpPr>
          <p:cNvPr id="24" name="Полилиния 23"/>
          <p:cNvSpPr/>
          <p:nvPr/>
        </p:nvSpPr>
        <p:spPr>
          <a:xfrm>
            <a:off x="1251284" y="1319778"/>
            <a:ext cx="2208689" cy="467002"/>
          </a:xfrm>
          <a:custGeom>
            <a:avLst/>
            <a:gdLst>
              <a:gd name="connsiteX0" fmla="*/ 0 w 2773392"/>
              <a:gd name="connsiteY0" fmla="*/ 0 h 572194"/>
              <a:gd name="connsiteX1" fmla="*/ 2773392 w 2773392"/>
              <a:gd name="connsiteY1" fmla="*/ 0 h 572194"/>
              <a:gd name="connsiteX2" fmla="*/ 2773392 w 2773392"/>
              <a:gd name="connsiteY2" fmla="*/ 572194 h 572194"/>
              <a:gd name="connsiteX3" fmla="*/ 0 w 2773392"/>
              <a:gd name="connsiteY3" fmla="*/ 572194 h 572194"/>
              <a:gd name="connsiteX4" fmla="*/ 0 w 2773392"/>
              <a:gd name="connsiteY4" fmla="*/ 0 h 57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3392" h="572194">
                <a:moveTo>
                  <a:pt x="0" y="0"/>
                </a:moveTo>
                <a:lnTo>
                  <a:pt x="2773392" y="0"/>
                </a:lnTo>
                <a:lnTo>
                  <a:pt x="2773392" y="572194"/>
                </a:lnTo>
                <a:lnTo>
                  <a:pt x="0" y="5721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88900" bIns="0" numCol="1" spcCol="1270" rtlCol="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spc="140" noProof="0" dirty="0">
                <a:latin typeface="Calibri" panose="020F0502020204030204" pitchFamily="34" charset="0"/>
              </a:rPr>
              <a:t>Июнь-август 2023 г.</a:t>
            </a:r>
          </a:p>
        </p:txBody>
      </p:sp>
      <p:sp>
        <p:nvSpPr>
          <p:cNvPr id="25" name="Прямая соединительная линия 24"/>
          <p:cNvSpPr/>
          <p:nvPr/>
        </p:nvSpPr>
        <p:spPr>
          <a:xfrm>
            <a:off x="1871875" y="2158175"/>
            <a:ext cx="0" cy="1628554"/>
          </a:xfrm>
          <a:prstGeom prst="line">
            <a:avLst/>
          </a:prstGeom>
        </p:spPr>
        <p:style>
          <a:lnRef idx="1">
            <a:schemeClr val="accent1">
              <a:shade val="9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shade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Овал 25"/>
          <p:cNvSpPr/>
          <p:nvPr/>
        </p:nvSpPr>
        <p:spPr>
          <a:xfrm>
            <a:off x="1820377" y="3735232"/>
            <a:ext cx="102995" cy="10299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Капля 26"/>
          <p:cNvSpPr/>
          <p:nvPr/>
        </p:nvSpPr>
        <p:spPr>
          <a:xfrm rot="18900000">
            <a:off x="4016190" y="5499080"/>
            <a:ext cx="404602" cy="404602"/>
          </a:xfrm>
          <a:prstGeom prst="teardrop">
            <a:avLst>
              <a:gd name="adj" fmla="val 115000"/>
            </a:avLst>
          </a:prstGeom>
        </p:spPr>
        <p:style>
          <a:lnRef idx="2">
            <a:schemeClr val="accent1">
              <a:shade val="50000"/>
              <a:hueOff val="133703"/>
              <a:satOff val="3582"/>
              <a:lumOff val="15781"/>
              <a:alphaOff val="0"/>
            </a:schemeClr>
          </a:lnRef>
          <a:fillRef idx="1">
            <a:schemeClr val="accent1">
              <a:shade val="50000"/>
              <a:hueOff val="133703"/>
              <a:satOff val="3582"/>
              <a:lumOff val="15781"/>
              <a:alphaOff val="0"/>
            </a:schemeClr>
          </a:fillRef>
          <a:effectRef idx="0">
            <a:schemeClr val="accent1">
              <a:shade val="50000"/>
              <a:hueOff val="133703"/>
              <a:satOff val="3582"/>
              <a:lumOff val="15781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Овал 27"/>
          <p:cNvSpPr/>
          <p:nvPr/>
        </p:nvSpPr>
        <p:spPr>
          <a:xfrm>
            <a:off x="4061138" y="5544028"/>
            <a:ext cx="314707" cy="314707"/>
          </a:xfrm>
          <a:prstGeom prst="ellipse">
            <a:avLst/>
          </a:prstGeom>
        </p:spPr>
        <p:style>
          <a:lnRef idx="2">
            <a:schemeClr val="accent1">
              <a:shade val="50000"/>
              <a:hueOff val="222839"/>
              <a:satOff val="5970"/>
              <a:lumOff val="26302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Полилиния 28"/>
          <p:cNvSpPr/>
          <p:nvPr/>
        </p:nvSpPr>
        <p:spPr>
          <a:xfrm>
            <a:off x="3431009" y="2085405"/>
            <a:ext cx="2425989" cy="1628554"/>
          </a:xfrm>
          <a:custGeom>
            <a:avLst/>
            <a:gdLst>
              <a:gd name="connsiteX0" fmla="*/ 0 w 2425989"/>
              <a:gd name="connsiteY0" fmla="*/ 0 h 1628554"/>
              <a:gd name="connsiteX1" fmla="*/ 2425989 w 2425989"/>
              <a:gd name="connsiteY1" fmla="*/ 0 h 1628554"/>
              <a:gd name="connsiteX2" fmla="*/ 2425989 w 2425989"/>
              <a:gd name="connsiteY2" fmla="*/ 1628554 h 1628554"/>
              <a:gd name="connsiteX3" fmla="*/ 0 w 2425989"/>
              <a:gd name="connsiteY3" fmla="*/ 1628554 h 1628554"/>
              <a:gd name="connsiteX4" fmla="*/ 0 w 2425989"/>
              <a:gd name="connsiteY4" fmla="*/ 0 h 162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989" h="1628554">
                <a:moveTo>
                  <a:pt x="0" y="0"/>
                </a:moveTo>
                <a:lnTo>
                  <a:pt x="2425989" y="0"/>
                </a:lnTo>
                <a:lnTo>
                  <a:pt x="2425989" y="1628554"/>
                </a:lnTo>
                <a:lnTo>
                  <a:pt x="0" y="162855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04775" rIns="0" bIns="69850" numCol="1" spcCol="1270" rtlCol="0" anchor="b" anchorCtr="0">
            <a:noAutofit/>
          </a:bodyPr>
          <a:lstStyle/>
          <a:p>
            <a:pPr lvl="0" defTabSz="488950">
              <a:lnSpc>
                <a:spcPct val="90000"/>
              </a:lnSpc>
              <a:spcAft>
                <a:spcPct val="35000"/>
              </a:spcAft>
            </a:pPr>
            <a:r>
              <a:rPr lang="ru-RU" sz="1200" b="1" spc="120" dirty="0">
                <a:latin typeface="Calibri" panose="020F0502020204030204" pitchFamily="34" charset="0"/>
              </a:rPr>
              <a:t>«Пилотная» апробация методики интегральной оценки профессионального риска по предприятию в разрезе отраслей и оценка регуляторного воздействия.</a:t>
            </a:r>
            <a:endParaRPr lang="ru-RU" sz="1200" b="1" kern="1200" spc="120" noProof="0" dirty="0">
              <a:latin typeface="Calibri" panose="020F0502020204030204" pitchFamily="34" charset="0"/>
            </a:endParaRPr>
          </a:p>
        </p:txBody>
      </p:sp>
      <p:sp>
        <p:nvSpPr>
          <p:cNvPr id="31" name="Прямая соединительная линия 30"/>
          <p:cNvSpPr/>
          <p:nvPr/>
        </p:nvSpPr>
        <p:spPr>
          <a:xfrm>
            <a:off x="4218492" y="3786730"/>
            <a:ext cx="0" cy="1628554"/>
          </a:xfrm>
          <a:prstGeom prst="line">
            <a:avLst/>
          </a:prstGeom>
        </p:spPr>
        <p:style>
          <a:lnRef idx="1">
            <a:schemeClr val="accent1">
              <a:shade val="90000"/>
              <a:hueOff val="140366"/>
              <a:satOff val="-1286"/>
              <a:lumOff val="11102"/>
              <a:alphaOff val="0"/>
            </a:schemeClr>
          </a:lnRef>
          <a:fillRef idx="0">
            <a:schemeClr val="accent1">
              <a:shade val="90000"/>
              <a:hueOff val="140366"/>
              <a:satOff val="-1286"/>
              <a:lumOff val="11102"/>
              <a:alphaOff val="0"/>
            </a:schemeClr>
          </a:fillRef>
          <a:effectRef idx="0">
            <a:schemeClr val="accent1">
              <a:shade val="90000"/>
              <a:hueOff val="140366"/>
              <a:satOff val="-1286"/>
              <a:lumOff val="11102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Овал 31"/>
          <p:cNvSpPr/>
          <p:nvPr/>
        </p:nvSpPr>
        <p:spPr>
          <a:xfrm>
            <a:off x="4166994" y="3735232"/>
            <a:ext cx="102995" cy="10299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133703"/>
              <a:satOff val="3582"/>
              <a:lumOff val="15781"/>
              <a:alphaOff val="0"/>
            </a:schemeClr>
          </a:fillRef>
          <a:effectRef idx="0">
            <a:schemeClr val="accent1">
              <a:shade val="50000"/>
              <a:hueOff val="133703"/>
              <a:satOff val="3582"/>
              <a:lumOff val="15781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Капля 32"/>
          <p:cNvSpPr/>
          <p:nvPr/>
        </p:nvSpPr>
        <p:spPr>
          <a:xfrm rot="8100000">
            <a:off x="7054459" y="1669776"/>
            <a:ext cx="404602" cy="404602"/>
          </a:xfrm>
          <a:prstGeom prst="teardrop">
            <a:avLst>
              <a:gd name="adj" fmla="val 115000"/>
            </a:avLst>
          </a:prstGeom>
        </p:spPr>
        <p:style>
          <a:lnRef idx="2">
            <a:schemeClr val="accent1">
              <a:shade val="50000"/>
              <a:hueOff val="267407"/>
              <a:satOff val="7164"/>
              <a:lumOff val="31562"/>
              <a:alphaOff val="0"/>
            </a:schemeClr>
          </a:lnRef>
          <a:fillRef idx="1">
            <a:schemeClr val="accent1">
              <a:shade val="50000"/>
              <a:hueOff val="267407"/>
              <a:satOff val="7164"/>
              <a:lumOff val="31562"/>
              <a:alphaOff val="0"/>
            </a:schemeClr>
          </a:fillRef>
          <a:effectRef idx="0">
            <a:schemeClr val="accent1">
              <a:shade val="50000"/>
              <a:hueOff val="267407"/>
              <a:satOff val="7164"/>
              <a:lumOff val="31562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Овал 33"/>
          <p:cNvSpPr/>
          <p:nvPr/>
        </p:nvSpPr>
        <p:spPr>
          <a:xfrm>
            <a:off x="7099407" y="1714724"/>
            <a:ext cx="314707" cy="314707"/>
          </a:xfrm>
          <a:prstGeom prst="ellipse">
            <a:avLst/>
          </a:prstGeom>
        </p:spPr>
        <p:style>
          <a:lnRef idx="2">
            <a:schemeClr val="accent1">
              <a:shade val="50000"/>
              <a:hueOff val="334258"/>
              <a:satOff val="8955"/>
              <a:lumOff val="39453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Полилиния 34"/>
          <p:cNvSpPr/>
          <p:nvPr/>
        </p:nvSpPr>
        <p:spPr>
          <a:xfrm>
            <a:off x="6339775" y="3845087"/>
            <a:ext cx="3183542" cy="1628554"/>
          </a:xfrm>
          <a:custGeom>
            <a:avLst/>
            <a:gdLst>
              <a:gd name="connsiteX0" fmla="*/ 0 w 2388024"/>
              <a:gd name="connsiteY0" fmla="*/ 0 h 1628554"/>
              <a:gd name="connsiteX1" fmla="*/ 2388024 w 2388024"/>
              <a:gd name="connsiteY1" fmla="*/ 0 h 1628554"/>
              <a:gd name="connsiteX2" fmla="*/ 2388024 w 2388024"/>
              <a:gd name="connsiteY2" fmla="*/ 1628554 h 1628554"/>
              <a:gd name="connsiteX3" fmla="*/ 0 w 2388024"/>
              <a:gd name="connsiteY3" fmla="*/ 1628554 h 1628554"/>
              <a:gd name="connsiteX4" fmla="*/ 0 w 2388024"/>
              <a:gd name="connsiteY4" fmla="*/ 0 h 162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8024" h="1628554">
                <a:moveTo>
                  <a:pt x="0" y="0"/>
                </a:moveTo>
                <a:lnTo>
                  <a:pt x="2388024" y="0"/>
                </a:lnTo>
                <a:lnTo>
                  <a:pt x="2388024" y="1628554"/>
                </a:lnTo>
                <a:lnTo>
                  <a:pt x="0" y="162855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69850" rIns="69850" bIns="104775" numCol="1" spcCol="1270" rtlCol="0" anchor="t" anchorCtr="0">
            <a:noAutofit/>
          </a:bodyPr>
          <a:lstStyle/>
          <a:p>
            <a:r>
              <a:rPr lang="ru-RU" sz="1200" b="1" spc="120" dirty="0">
                <a:latin typeface="Calibri" panose="020F0502020204030204" pitchFamily="34" charset="0"/>
              </a:rPr>
              <a:t>Разработка и внесение предложений по совершенствованию Методики оценки профессиональных рисков, в части: </a:t>
            </a:r>
          </a:p>
          <a:p>
            <a:pPr indent="93663"/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оценки заболеваемости и вредности условий труда (МЗ РК, МЭПР);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93663"/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- оценки безопасности производственного оборудования и опасности условий труда  (МЧС РК);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93663"/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 - оценки соответствия производственного оборудования сроку эксплуатации или остаточному, или продленному ресурсу по каждому из видов производственного оборудования, оценки обеспеченности СИЗ с учетом соответствия ГОСТ, СТ РК (КТРМ);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93663"/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- создание интерактивной базы вредных химических веществ на платформе 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АИС «Охрана труда и безопасность» </a:t>
            </a:r>
            <a:endParaRPr lang="ru-RU" sz="1100" b="1" spc="120" dirty="0">
              <a:latin typeface="Calibri" panose="020F0502020204030204" pitchFamily="34" charset="0"/>
            </a:endParaRPr>
          </a:p>
        </p:txBody>
      </p:sp>
      <p:sp>
        <p:nvSpPr>
          <p:cNvPr id="37" name="Прямая соединительная линия 36"/>
          <p:cNvSpPr/>
          <p:nvPr/>
        </p:nvSpPr>
        <p:spPr>
          <a:xfrm>
            <a:off x="7256761" y="2158175"/>
            <a:ext cx="0" cy="1628554"/>
          </a:xfrm>
          <a:prstGeom prst="line">
            <a:avLst/>
          </a:prstGeom>
        </p:spPr>
        <p:style>
          <a:lnRef idx="1">
            <a:schemeClr val="accent1">
              <a:shade val="90000"/>
              <a:hueOff val="280732"/>
              <a:satOff val="-2572"/>
              <a:lumOff val="22203"/>
              <a:alphaOff val="0"/>
            </a:schemeClr>
          </a:lnRef>
          <a:fillRef idx="0">
            <a:schemeClr val="accent1">
              <a:shade val="90000"/>
              <a:hueOff val="280732"/>
              <a:satOff val="-2572"/>
              <a:lumOff val="22203"/>
              <a:alphaOff val="0"/>
            </a:schemeClr>
          </a:fillRef>
          <a:effectRef idx="0">
            <a:schemeClr val="accent1">
              <a:shade val="90000"/>
              <a:hueOff val="280732"/>
              <a:satOff val="-2572"/>
              <a:lumOff val="22203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Овал 37"/>
          <p:cNvSpPr/>
          <p:nvPr/>
        </p:nvSpPr>
        <p:spPr>
          <a:xfrm>
            <a:off x="7205267" y="3735232"/>
            <a:ext cx="102995" cy="10299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267407"/>
              <a:satOff val="7164"/>
              <a:lumOff val="31562"/>
              <a:alphaOff val="0"/>
            </a:schemeClr>
          </a:fillRef>
          <a:effectRef idx="0">
            <a:schemeClr val="accent1">
              <a:shade val="50000"/>
              <a:hueOff val="267407"/>
              <a:satOff val="7164"/>
              <a:lumOff val="31562"/>
              <a:alphaOff val="0"/>
            </a:schemeClr>
          </a:effectRef>
          <a:fontRef idx="minor">
            <a:schemeClr val="lt1"/>
          </a:fontRef>
        </p:style>
      </p:sp>
      <p:sp>
        <p:nvSpPr>
          <p:cNvPr id="39" name="Капля 38"/>
          <p:cNvSpPr/>
          <p:nvPr/>
        </p:nvSpPr>
        <p:spPr>
          <a:xfrm rot="18900000">
            <a:off x="10514768" y="5499080"/>
            <a:ext cx="404602" cy="404602"/>
          </a:xfrm>
          <a:prstGeom prst="teardrop">
            <a:avLst>
              <a:gd name="adj" fmla="val 115000"/>
            </a:avLst>
          </a:prstGeom>
        </p:spPr>
        <p:style>
          <a:lnRef idx="2">
            <a:schemeClr val="accent1">
              <a:shade val="50000"/>
              <a:hueOff val="267407"/>
              <a:satOff val="7164"/>
              <a:lumOff val="31562"/>
              <a:alphaOff val="0"/>
            </a:schemeClr>
          </a:lnRef>
          <a:fillRef idx="1">
            <a:schemeClr val="accent1">
              <a:shade val="50000"/>
              <a:hueOff val="267407"/>
              <a:satOff val="7164"/>
              <a:lumOff val="31562"/>
              <a:alphaOff val="0"/>
            </a:schemeClr>
          </a:fillRef>
          <a:effectRef idx="0">
            <a:schemeClr val="accent1">
              <a:shade val="50000"/>
              <a:hueOff val="267407"/>
              <a:satOff val="7164"/>
              <a:lumOff val="31562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Овал 39"/>
          <p:cNvSpPr/>
          <p:nvPr/>
        </p:nvSpPr>
        <p:spPr>
          <a:xfrm>
            <a:off x="10559716" y="5544028"/>
            <a:ext cx="314707" cy="314707"/>
          </a:xfrm>
          <a:prstGeom prst="ellipse">
            <a:avLst/>
          </a:prstGeom>
        </p:spPr>
        <p:style>
          <a:lnRef idx="2">
            <a:schemeClr val="accent1">
              <a:shade val="50000"/>
              <a:hueOff val="222839"/>
              <a:satOff val="5970"/>
              <a:lumOff val="26302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1" name="Полилиния 40"/>
          <p:cNvSpPr/>
          <p:nvPr/>
        </p:nvSpPr>
        <p:spPr>
          <a:xfrm>
            <a:off x="9638778" y="1874129"/>
            <a:ext cx="2553222" cy="1853685"/>
          </a:xfrm>
          <a:custGeom>
            <a:avLst/>
            <a:gdLst>
              <a:gd name="connsiteX0" fmla="*/ 0 w 2334935"/>
              <a:gd name="connsiteY0" fmla="*/ 0 h 1628554"/>
              <a:gd name="connsiteX1" fmla="*/ 2334935 w 2334935"/>
              <a:gd name="connsiteY1" fmla="*/ 0 h 1628554"/>
              <a:gd name="connsiteX2" fmla="*/ 2334935 w 2334935"/>
              <a:gd name="connsiteY2" fmla="*/ 1628554 h 1628554"/>
              <a:gd name="connsiteX3" fmla="*/ 0 w 2334935"/>
              <a:gd name="connsiteY3" fmla="*/ 1628554 h 1628554"/>
              <a:gd name="connsiteX4" fmla="*/ 0 w 2334935"/>
              <a:gd name="connsiteY4" fmla="*/ 0 h 162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4935" h="1628554">
                <a:moveTo>
                  <a:pt x="0" y="0"/>
                </a:moveTo>
                <a:lnTo>
                  <a:pt x="2334935" y="0"/>
                </a:lnTo>
                <a:lnTo>
                  <a:pt x="2334935" y="1628554"/>
                </a:lnTo>
                <a:lnTo>
                  <a:pt x="0" y="162855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04775" rIns="0" bIns="69850" numCol="1" spcCol="1270" rtlCol="0" anchor="b" anchorCtr="0">
            <a:noAutofit/>
          </a:bodyPr>
          <a:lstStyle/>
          <a:p>
            <a:pPr lvl="0" defTabSz="488950">
              <a:lnSpc>
                <a:spcPct val="90000"/>
              </a:lnSpc>
              <a:spcAft>
                <a:spcPct val="35000"/>
              </a:spcAft>
            </a:pPr>
            <a:r>
              <a:rPr lang="ru-RU" sz="1200" b="1" spc="120" dirty="0">
                <a:latin typeface="Calibri" panose="020F0502020204030204" pitchFamily="34" charset="0"/>
              </a:rPr>
              <a:t>Разработка и внесение предложений и включение в техническое задание по модулю Цифровой карты предприятий об интегральной оценке ОПР на предприятии и распределению предприятий по степени риска.</a:t>
            </a:r>
          </a:p>
        </p:txBody>
      </p:sp>
      <p:sp>
        <p:nvSpPr>
          <p:cNvPr id="43" name="Прямая соединительная линия 42"/>
          <p:cNvSpPr/>
          <p:nvPr/>
        </p:nvSpPr>
        <p:spPr>
          <a:xfrm>
            <a:off x="10717069" y="3786730"/>
            <a:ext cx="0" cy="1628554"/>
          </a:xfrm>
          <a:prstGeom prst="line">
            <a:avLst/>
          </a:prstGeom>
        </p:spPr>
        <p:style>
          <a:lnRef idx="1">
            <a:schemeClr val="accent1">
              <a:shade val="90000"/>
              <a:hueOff val="280732"/>
              <a:satOff val="-2572"/>
              <a:lumOff val="22203"/>
              <a:alphaOff val="0"/>
            </a:schemeClr>
          </a:lnRef>
          <a:fillRef idx="0">
            <a:schemeClr val="accent1">
              <a:shade val="90000"/>
              <a:hueOff val="280732"/>
              <a:satOff val="-2572"/>
              <a:lumOff val="22203"/>
              <a:alphaOff val="0"/>
            </a:schemeClr>
          </a:fillRef>
          <a:effectRef idx="0">
            <a:schemeClr val="accent1">
              <a:shade val="90000"/>
              <a:hueOff val="280732"/>
              <a:satOff val="-2572"/>
              <a:lumOff val="22203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4" name="Овал 43"/>
          <p:cNvSpPr/>
          <p:nvPr/>
        </p:nvSpPr>
        <p:spPr>
          <a:xfrm>
            <a:off x="10665572" y="3735232"/>
            <a:ext cx="102995" cy="10299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267407"/>
              <a:satOff val="7164"/>
              <a:lumOff val="31562"/>
              <a:alphaOff val="0"/>
            </a:schemeClr>
          </a:fillRef>
          <a:effectRef idx="0">
            <a:schemeClr val="accent1">
              <a:shade val="50000"/>
              <a:hueOff val="267407"/>
              <a:satOff val="7164"/>
              <a:lumOff val="31562"/>
              <a:alphaOff val="0"/>
            </a:schemeClr>
          </a:effectRef>
          <a:fontRef idx="minor">
            <a:schemeClr val="lt1"/>
          </a:fontRef>
        </p:style>
      </p:sp>
      <p:sp>
        <p:nvSpPr>
          <p:cNvPr id="51" name="TextBox 50"/>
          <p:cNvSpPr txBox="1"/>
          <p:nvPr/>
        </p:nvSpPr>
        <p:spPr>
          <a:xfrm>
            <a:off x="177756" y="2803769"/>
            <a:ext cx="17467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445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совещаний с ГО, ассоциациями</a:t>
            </a:r>
          </a:p>
          <a:p>
            <a:r>
              <a:rPr lang="ru-RU" sz="1000" dirty="0">
                <a:solidFill>
                  <a:srgbClr val="445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Предложения по новой модели в МТСЗН от отраслевых министерств и ведомств </a:t>
            </a:r>
          </a:p>
        </p:txBody>
      </p:sp>
      <p:sp>
        <p:nvSpPr>
          <p:cNvPr id="52" name="Полилиния 51"/>
          <p:cNvSpPr/>
          <p:nvPr/>
        </p:nvSpPr>
        <p:spPr>
          <a:xfrm>
            <a:off x="3515060" y="5797963"/>
            <a:ext cx="2824715" cy="467002"/>
          </a:xfrm>
          <a:custGeom>
            <a:avLst/>
            <a:gdLst>
              <a:gd name="connsiteX0" fmla="*/ 0 w 2773392"/>
              <a:gd name="connsiteY0" fmla="*/ 0 h 572194"/>
              <a:gd name="connsiteX1" fmla="*/ 2773392 w 2773392"/>
              <a:gd name="connsiteY1" fmla="*/ 0 h 572194"/>
              <a:gd name="connsiteX2" fmla="*/ 2773392 w 2773392"/>
              <a:gd name="connsiteY2" fmla="*/ 572194 h 572194"/>
              <a:gd name="connsiteX3" fmla="*/ 0 w 2773392"/>
              <a:gd name="connsiteY3" fmla="*/ 572194 h 572194"/>
              <a:gd name="connsiteX4" fmla="*/ 0 w 2773392"/>
              <a:gd name="connsiteY4" fmla="*/ 0 h 57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3392" h="572194">
                <a:moveTo>
                  <a:pt x="0" y="0"/>
                </a:moveTo>
                <a:lnTo>
                  <a:pt x="2773392" y="0"/>
                </a:lnTo>
                <a:lnTo>
                  <a:pt x="2773392" y="572194"/>
                </a:lnTo>
                <a:lnTo>
                  <a:pt x="0" y="5721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88900" bIns="0" numCol="1" spcCol="1270" rtlCol="0" anchor="ctr" anchorCtr="0">
            <a:noAutofit/>
          </a:bodyPr>
          <a:lstStyle/>
          <a:p>
            <a:pPr lvl="0" defTabSz="622300">
              <a:lnSpc>
                <a:spcPct val="90000"/>
              </a:lnSpc>
              <a:spcAft>
                <a:spcPct val="35000"/>
              </a:spcAft>
            </a:pPr>
            <a:r>
              <a:rPr lang="ru-RU" sz="1400" b="1" spc="140" dirty="0">
                <a:latin typeface="Calibri" panose="020F0502020204030204" pitchFamily="34" charset="0"/>
              </a:rPr>
              <a:t>Июль – декабрь 2023 г.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4267896" y="3771894"/>
            <a:ext cx="214055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rgbClr val="445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Соглашение</a:t>
            </a:r>
          </a:p>
          <a:p>
            <a:r>
              <a:rPr lang="ru-RU" sz="1050" dirty="0">
                <a:solidFill>
                  <a:srgbClr val="445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акты внедрения</a:t>
            </a:r>
          </a:p>
        </p:txBody>
      </p:sp>
      <p:sp>
        <p:nvSpPr>
          <p:cNvPr id="54" name="Полилиния 53"/>
          <p:cNvSpPr/>
          <p:nvPr/>
        </p:nvSpPr>
        <p:spPr>
          <a:xfrm>
            <a:off x="6698602" y="1192930"/>
            <a:ext cx="2824715" cy="467002"/>
          </a:xfrm>
          <a:custGeom>
            <a:avLst/>
            <a:gdLst>
              <a:gd name="connsiteX0" fmla="*/ 0 w 2773392"/>
              <a:gd name="connsiteY0" fmla="*/ 0 h 572194"/>
              <a:gd name="connsiteX1" fmla="*/ 2773392 w 2773392"/>
              <a:gd name="connsiteY1" fmla="*/ 0 h 572194"/>
              <a:gd name="connsiteX2" fmla="*/ 2773392 w 2773392"/>
              <a:gd name="connsiteY2" fmla="*/ 572194 h 572194"/>
              <a:gd name="connsiteX3" fmla="*/ 0 w 2773392"/>
              <a:gd name="connsiteY3" fmla="*/ 572194 h 572194"/>
              <a:gd name="connsiteX4" fmla="*/ 0 w 2773392"/>
              <a:gd name="connsiteY4" fmla="*/ 0 h 57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3392" h="572194">
                <a:moveTo>
                  <a:pt x="0" y="0"/>
                </a:moveTo>
                <a:lnTo>
                  <a:pt x="2773392" y="0"/>
                </a:lnTo>
                <a:lnTo>
                  <a:pt x="2773392" y="572194"/>
                </a:lnTo>
                <a:lnTo>
                  <a:pt x="0" y="5721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88900" bIns="0" numCol="1" spcCol="1270" rtlCol="0" anchor="ctr" anchorCtr="0">
            <a:noAutofit/>
          </a:bodyPr>
          <a:lstStyle/>
          <a:p>
            <a:pPr defTabSz="622300">
              <a:spcAft>
                <a:spcPts val="0"/>
              </a:spcAft>
            </a:pPr>
            <a:r>
              <a:rPr lang="ru-RU" sz="1400" b="1" spc="140" dirty="0">
                <a:latin typeface="Calibri" panose="020F0502020204030204" pitchFamily="34" charset="0"/>
              </a:rPr>
              <a:t>Июнь – июль 2023 г. </a:t>
            </a:r>
          </a:p>
          <a:p>
            <a:pPr defTabSz="622300">
              <a:spcAft>
                <a:spcPts val="0"/>
              </a:spcAft>
            </a:pPr>
            <a:r>
              <a:rPr lang="ru-RU" sz="1400" b="1" spc="140" dirty="0">
                <a:latin typeface="Calibri" panose="020F0502020204030204" pitchFamily="34" charset="0"/>
              </a:rPr>
              <a:t>Август 2023 г.</a:t>
            </a:r>
          </a:p>
          <a:p>
            <a:pPr defTabSz="622300">
              <a:spcAft>
                <a:spcPts val="0"/>
              </a:spcAft>
            </a:pPr>
            <a:r>
              <a:rPr lang="ru-RU" sz="1400" b="1" spc="140" dirty="0">
                <a:latin typeface="Calibri" panose="020F0502020204030204" pitchFamily="34" charset="0"/>
              </a:rPr>
              <a:t>Сентябрь 2023 г.</a:t>
            </a:r>
          </a:p>
          <a:p>
            <a:pPr lvl="0" defTabSz="622300">
              <a:spcAft>
                <a:spcPts val="0"/>
              </a:spcAft>
            </a:pPr>
            <a:endParaRPr lang="ru-RU" sz="1400" b="1" spc="140" dirty="0">
              <a:latin typeface="Calibri" panose="020F050202020403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302605" y="2575911"/>
            <a:ext cx="1902497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rgbClr val="445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совещаний с ГО, ассоциациями</a:t>
            </a:r>
          </a:p>
          <a:p>
            <a:r>
              <a:rPr lang="ru-RU" sz="1050" dirty="0">
                <a:solidFill>
                  <a:srgbClr val="445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 в МТСЗН от отраслевых министерств и ведомств</a:t>
            </a:r>
          </a:p>
          <a:p>
            <a:r>
              <a:rPr lang="ru-RU" sz="1050" dirty="0">
                <a:solidFill>
                  <a:srgbClr val="445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 по внесению изменений в приказ № 363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10665572" y="3838227"/>
            <a:ext cx="214055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rgbClr val="445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</a:t>
            </a:r>
          </a:p>
          <a:p>
            <a:r>
              <a:rPr lang="ru-RU" sz="1050" dirty="0">
                <a:solidFill>
                  <a:srgbClr val="445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Техническое задание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9523317" y="6031464"/>
            <a:ext cx="3048000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spc="14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rPr>
              <a:t>Июль – декабрь 2023 г.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83296" y="1712859"/>
            <a:ext cx="634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445171"/>
                </a:solidFill>
              </a:rPr>
              <a:t>1.1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018189" y="5552825"/>
            <a:ext cx="539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445171"/>
                </a:solidFill>
              </a:rPr>
              <a:t>1.2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061666" y="1718288"/>
            <a:ext cx="481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445171"/>
                </a:solidFill>
              </a:rPr>
              <a:t>1.3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508269" y="5547492"/>
            <a:ext cx="539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445171"/>
                </a:solidFill>
              </a:rPr>
              <a:t>1.4</a:t>
            </a:r>
          </a:p>
        </p:txBody>
      </p:sp>
      <p:grpSp>
        <p:nvGrpSpPr>
          <p:cNvPr id="46" name="Группа 45"/>
          <p:cNvGrpSpPr/>
          <p:nvPr/>
        </p:nvGrpSpPr>
        <p:grpSpPr>
          <a:xfrm>
            <a:off x="83067" y="578987"/>
            <a:ext cx="1001712" cy="1936750"/>
            <a:chOff x="6363219" y="1040683"/>
            <a:chExt cx="1001712" cy="1936750"/>
          </a:xfrm>
        </p:grpSpPr>
        <p:grpSp>
          <p:nvGrpSpPr>
            <p:cNvPr id="49" name="Группа 161"/>
            <p:cNvGrpSpPr>
              <a:grpSpLocks/>
            </p:cNvGrpSpPr>
            <p:nvPr/>
          </p:nvGrpSpPr>
          <p:grpSpPr bwMode="auto">
            <a:xfrm>
              <a:off x="6363219" y="1040683"/>
              <a:ext cx="1001712" cy="1936750"/>
              <a:chOff x="207421" y="616486"/>
              <a:chExt cx="656532" cy="814661"/>
            </a:xfrm>
          </p:grpSpPr>
          <p:sp>
            <p:nvSpPr>
              <p:cNvPr id="58" name="Arrow: Pentagon 33"/>
              <p:cNvSpPr/>
              <p:nvPr/>
            </p:nvSpPr>
            <p:spPr bwMode="auto">
              <a:xfrm rot="5400000">
                <a:off x="81536" y="742371"/>
                <a:ext cx="814661" cy="562890"/>
              </a:xfrm>
              <a:prstGeom prst="homePlate">
                <a:avLst>
                  <a:gd name="adj" fmla="val 24304"/>
                </a:avLst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Isosceles Triangle 35"/>
              <p:cNvSpPr/>
              <p:nvPr/>
            </p:nvSpPr>
            <p:spPr bwMode="auto">
              <a:xfrm>
                <a:off x="770311" y="616486"/>
                <a:ext cx="93642" cy="100163"/>
              </a:xfrm>
              <a:prstGeom prst="triangle">
                <a:avLst>
                  <a:gd name="adj" fmla="val 0"/>
                </a:avLst>
              </a:prstGeom>
              <a:solidFill>
                <a:srgbClr val="FFFFFF">
                  <a:lumMod val="8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0" name="Овал 4"/>
            <p:cNvSpPr/>
            <p:nvPr/>
          </p:nvSpPr>
          <p:spPr>
            <a:xfrm>
              <a:off x="6445664" y="1292840"/>
              <a:ext cx="684213" cy="6842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20613">
                <a:defRPr/>
              </a:pPr>
              <a:endParaRPr lang="x-none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61" name="Рисунок 60" descr="Блок-схема">
            <a:extLst>
              <a:ext uri="{FF2B5EF4-FFF2-40B4-BE49-F238E27FC236}">
                <a16:creationId xmlns:a16="http://schemas.microsoft.com/office/drawing/2014/main" id="{52C62015-5DFE-4F4C-9C82-B7DE4F4335E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4780" y="871798"/>
            <a:ext cx="545676" cy="545676"/>
          </a:xfrm>
          <a:prstGeom prst="rect">
            <a:avLst/>
          </a:prstGeom>
        </p:spPr>
      </p:pic>
      <p:sp>
        <p:nvSpPr>
          <p:cNvPr id="45" name="TextBox 33"/>
          <p:cNvSpPr txBox="1">
            <a:spLocks noChangeArrowheads="1"/>
          </p:cNvSpPr>
          <p:nvPr/>
        </p:nvSpPr>
        <p:spPr bwMode="auto">
          <a:xfrm>
            <a:off x="11401425" y="2120"/>
            <a:ext cx="790575" cy="369888"/>
          </a:xfrm>
          <a:prstGeom prst="rect">
            <a:avLst/>
          </a:prstGeom>
          <a:solidFill>
            <a:srgbClr val="3C4388"/>
          </a:soli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42082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69CE0D03-021E-1AE6-D55E-2BCA59863ACD}"/>
              </a:ext>
            </a:extLst>
          </p:cNvPr>
          <p:cNvCxnSpPr>
            <a:cxnSpLocks/>
          </p:cNvCxnSpPr>
          <p:nvPr/>
        </p:nvCxnSpPr>
        <p:spPr>
          <a:xfrm>
            <a:off x="608917" y="457950"/>
            <a:ext cx="111045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ая соединительная линия 19"/>
          <p:cNvSpPr/>
          <p:nvPr/>
        </p:nvSpPr>
        <p:spPr>
          <a:xfrm>
            <a:off x="316906" y="3786730"/>
            <a:ext cx="11556000" cy="0"/>
          </a:xfrm>
          <a:prstGeom prst="line">
            <a:avLst/>
          </a:prstGeom>
        </p:spPr>
        <p:style>
          <a:lnRef idx="2">
            <a:schemeClr val="accent1">
              <a:shade val="5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Капля 20"/>
          <p:cNvSpPr/>
          <p:nvPr/>
        </p:nvSpPr>
        <p:spPr>
          <a:xfrm rot="8100000">
            <a:off x="1669574" y="1669776"/>
            <a:ext cx="404602" cy="404602"/>
          </a:xfrm>
          <a:prstGeom prst="teardrop">
            <a:avLst>
              <a:gd name="adj" fmla="val 115000"/>
            </a:avLst>
          </a:prstGeom>
        </p:spPr>
        <p:style>
          <a:lnRef idx="2">
            <a:schemeClr val="accent1">
              <a:shade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Овал 21"/>
          <p:cNvSpPr/>
          <p:nvPr/>
        </p:nvSpPr>
        <p:spPr>
          <a:xfrm>
            <a:off x="1714521" y="1714724"/>
            <a:ext cx="314707" cy="314707"/>
          </a:xfrm>
          <a:prstGeom prst="ellipse">
            <a:avLst/>
          </a:prstGeom>
        </p:spPr>
        <p:style>
          <a:lnRef idx="2">
            <a:schemeClr val="accent1">
              <a:shade val="50000"/>
              <a:hueOff val="111419"/>
              <a:satOff val="2985"/>
              <a:lumOff val="13151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Полилиния 22"/>
          <p:cNvSpPr/>
          <p:nvPr/>
        </p:nvSpPr>
        <p:spPr>
          <a:xfrm>
            <a:off x="871558" y="3885249"/>
            <a:ext cx="2643502" cy="1729327"/>
          </a:xfrm>
          <a:custGeom>
            <a:avLst/>
            <a:gdLst>
              <a:gd name="connsiteX0" fmla="*/ 0 w 2773392"/>
              <a:gd name="connsiteY0" fmla="*/ 0 h 1628554"/>
              <a:gd name="connsiteX1" fmla="*/ 2773392 w 2773392"/>
              <a:gd name="connsiteY1" fmla="*/ 0 h 1628554"/>
              <a:gd name="connsiteX2" fmla="*/ 2773392 w 2773392"/>
              <a:gd name="connsiteY2" fmla="*/ 1628554 h 1628554"/>
              <a:gd name="connsiteX3" fmla="*/ 0 w 2773392"/>
              <a:gd name="connsiteY3" fmla="*/ 1628554 h 1628554"/>
              <a:gd name="connsiteX4" fmla="*/ 0 w 2773392"/>
              <a:gd name="connsiteY4" fmla="*/ 0 h 162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3392" h="1628554">
                <a:moveTo>
                  <a:pt x="0" y="0"/>
                </a:moveTo>
                <a:lnTo>
                  <a:pt x="2773392" y="0"/>
                </a:lnTo>
                <a:lnTo>
                  <a:pt x="2773392" y="1628554"/>
                </a:lnTo>
                <a:lnTo>
                  <a:pt x="0" y="162855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69850" rIns="69850" bIns="104775" numCol="1" spcCol="1270" rtlCol="0" anchor="t" anchorCtr="0">
            <a:noAutofit/>
          </a:bodyPr>
          <a:lstStyle/>
          <a:p>
            <a:pPr lvl="0" defTabSz="488950">
              <a:lnSpc>
                <a:spcPct val="90000"/>
              </a:lnSpc>
              <a:spcAft>
                <a:spcPct val="35000"/>
              </a:spcAft>
            </a:pPr>
            <a:r>
              <a:rPr lang="ru-RU" sz="1100" b="1" spc="120" dirty="0">
                <a:latin typeface="Calibri" panose="020F0502020204030204" pitchFamily="34" charset="0"/>
              </a:rPr>
              <a:t>Разработка и внесение предложений по новой классификации условий труда.</a:t>
            </a:r>
          </a:p>
        </p:txBody>
      </p:sp>
      <p:sp>
        <p:nvSpPr>
          <p:cNvPr id="24" name="Полилиния 23"/>
          <p:cNvSpPr/>
          <p:nvPr/>
        </p:nvSpPr>
        <p:spPr>
          <a:xfrm>
            <a:off x="1306371" y="1215776"/>
            <a:ext cx="2208689" cy="467002"/>
          </a:xfrm>
          <a:custGeom>
            <a:avLst/>
            <a:gdLst>
              <a:gd name="connsiteX0" fmla="*/ 0 w 2773392"/>
              <a:gd name="connsiteY0" fmla="*/ 0 h 572194"/>
              <a:gd name="connsiteX1" fmla="*/ 2773392 w 2773392"/>
              <a:gd name="connsiteY1" fmla="*/ 0 h 572194"/>
              <a:gd name="connsiteX2" fmla="*/ 2773392 w 2773392"/>
              <a:gd name="connsiteY2" fmla="*/ 572194 h 572194"/>
              <a:gd name="connsiteX3" fmla="*/ 0 w 2773392"/>
              <a:gd name="connsiteY3" fmla="*/ 572194 h 572194"/>
              <a:gd name="connsiteX4" fmla="*/ 0 w 2773392"/>
              <a:gd name="connsiteY4" fmla="*/ 0 h 57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3392" h="572194">
                <a:moveTo>
                  <a:pt x="0" y="0"/>
                </a:moveTo>
                <a:lnTo>
                  <a:pt x="2773392" y="0"/>
                </a:lnTo>
                <a:lnTo>
                  <a:pt x="2773392" y="572194"/>
                </a:lnTo>
                <a:lnTo>
                  <a:pt x="0" y="5721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88900" bIns="0" numCol="1" spcCol="1270" rtlCol="0" anchor="ctr" anchorCtr="0">
            <a:noAutofit/>
          </a:bodyPr>
          <a:lstStyle/>
          <a:p>
            <a:pPr lvl="0" defTabSz="622300">
              <a:lnSpc>
                <a:spcPct val="90000"/>
              </a:lnSpc>
              <a:spcAft>
                <a:spcPct val="35000"/>
              </a:spcAft>
            </a:pPr>
            <a:r>
              <a:rPr lang="ru-RU" sz="1400" b="1" spc="140" dirty="0">
                <a:latin typeface="Calibri" panose="020F0502020204030204" pitchFamily="34" charset="0"/>
              </a:rPr>
              <a:t>Сентябрь 2023 г.</a:t>
            </a:r>
          </a:p>
        </p:txBody>
      </p:sp>
      <p:sp>
        <p:nvSpPr>
          <p:cNvPr id="25" name="Прямая соединительная линия 24"/>
          <p:cNvSpPr/>
          <p:nvPr/>
        </p:nvSpPr>
        <p:spPr>
          <a:xfrm>
            <a:off x="1871875" y="2158175"/>
            <a:ext cx="0" cy="1628554"/>
          </a:xfrm>
          <a:prstGeom prst="line">
            <a:avLst/>
          </a:prstGeom>
        </p:spPr>
        <p:style>
          <a:lnRef idx="1">
            <a:schemeClr val="accent1">
              <a:shade val="9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shade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Овал 25"/>
          <p:cNvSpPr/>
          <p:nvPr/>
        </p:nvSpPr>
        <p:spPr>
          <a:xfrm>
            <a:off x="1820377" y="3735232"/>
            <a:ext cx="102995" cy="10299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Капля 26"/>
          <p:cNvSpPr/>
          <p:nvPr/>
        </p:nvSpPr>
        <p:spPr>
          <a:xfrm rot="18900000">
            <a:off x="5484454" y="5499080"/>
            <a:ext cx="404602" cy="404602"/>
          </a:xfrm>
          <a:prstGeom prst="teardrop">
            <a:avLst>
              <a:gd name="adj" fmla="val 115000"/>
            </a:avLst>
          </a:prstGeom>
        </p:spPr>
        <p:style>
          <a:lnRef idx="2">
            <a:schemeClr val="accent1">
              <a:shade val="50000"/>
              <a:hueOff val="133703"/>
              <a:satOff val="3582"/>
              <a:lumOff val="15781"/>
              <a:alphaOff val="0"/>
            </a:schemeClr>
          </a:lnRef>
          <a:fillRef idx="1">
            <a:schemeClr val="accent1">
              <a:shade val="50000"/>
              <a:hueOff val="133703"/>
              <a:satOff val="3582"/>
              <a:lumOff val="15781"/>
              <a:alphaOff val="0"/>
            </a:schemeClr>
          </a:fillRef>
          <a:effectRef idx="0">
            <a:schemeClr val="accent1">
              <a:shade val="50000"/>
              <a:hueOff val="133703"/>
              <a:satOff val="3582"/>
              <a:lumOff val="15781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Овал 27"/>
          <p:cNvSpPr/>
          <p:nvPr/>
        </p:nvSpPr>
        <p:spPr>
          <a:xfrm>
            <a:off x="5529402" y="5544028"/>
            <a:ext cx="314707" cy="314707"/>
          </a:xfrm>
          <a:prstGeom prst="ellipse">
            <a:avLst/>
          </a:prstGeom>
        </p:spPr>
        <p:style>
          <a:lnRef idx="2">
            <a:schemeClr val="accent1">
              <a:shade val="50000"/>
              <a:hueOff val="222839"/>
              <a:satOff val="5970"/>
              <a:lumOff val="26302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Полилиния 28"/>
          <p:cNvSpPr/>
          <p:nvPr/>
        </p:nvSpPr>
        <p:spPr>
          <a:xfrm>
            <a:off x="3855295" y="2097548"/>
            <a:ext cx="3708470" cy="1628554"/>
          </a:xfrm>
          <a:custGeom>
            <a:avLst/>
            <a:gdLst>
              <a:gd name="connsiteX0" fmla="*/ 0 w 2425989"/>
              <a:gd name="connsiteY0" fmla="*/ 0 h 1628554"/>
              <a:gd name="connsiteX1" fmla="*/ 2425989 w 2425989"/>
              <a:gd name="connsiteY1" fmla="*/ 0 h 1628554"/>
              <a:gd name="connsiteX2" fmla="*/ 2425989 w 2425989"/>
              <a:gd name="connsiteY2" fmla="*/ 1628554 h 1628554"/>
              <a:gd name="connsiteX3" fmla="*/ 0 w 2425989"/>
              <a:gd name="connsiteY3" fmla="*/ 1628554 h 1628554"/>
              <a:gd name="connsiteX4" fmla="*/ 0 w 2425989"/>
              <a:gd name="connsiteY4" fmla="*/ 0 h 162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989" h="1628554">
                <a:moveTo>
                  <a:pt x="0" y="0"/>
                </a:moveTo>
                <a:lnTo>
                  <a:pt x="2425989" y="0"/>
                </a:lnTo>
                <a:lnTo>
                  <a:pt x="2425989" y="1628554"/>
                </a:lnTo>
                <a:lnTo>
                  <a:pt x="0" y="162855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04775" rIns="0" bIns="69850" numCol="1" spcCol="1270" rtlCol="0" anchor="b" anchorCtr="0">
            <a:noAutofit/>
          </a:bodyPr>
          <a:lstStyle/>
          <a:p>
            <a:pPr lvl="0" defTabSz="488950">
              <a:lnSpc>
                <a:spcPct val="90000"/>
              </a:lnSpc>
              <a:spcAft>
                <a:spcPct val="35000"/>
              </a:spcAft>
            </a:pPr>
            <a:r>
              <a:rPr lang="ru-RU" sz="1200" b="1" spc="120" dirty="0">
                <a:latin typeface="Calibri" panose="020F0502020204030204" pitchFamily="34" charset="0"/>
              </a:rPr>
              <a:t>Разработка нового порядка мониторинга качества проведения оценки профессиональных рисков, включая:</a:t>
            </a:r>
          </a:p>
          <a:p>
            <a:pPr lvl="0" indent="93663" defTabSz="488950">
              <a:lnSpc>
                <a:spcPct val="90000"/>
              </a:lnSpc>
            </a:pP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- усиление требований к независимым специализированным организациям через качество кадрового состава (сертификация экспертов);</a:t>
            </a:r>
          </a:p>
          <a:p>
            <a:pPr lvl="0" indent="93663" defTabSz="488950">
              <a:lnSpc>
                <a:spcPct val="90000"/>
              </a:lnSpc>
            </a:pP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- введение поэтапной процедуры регистрации специализированных организаций, предусматривающей сертификацию экспертов, а также применение к ним мер ответственности за качество ОПР;</a:t>
            </a:r>
          </a:p>
          <a:p>
            <a:pPr lvl="0" indent="93663" defTabSz="488950">
              <a:lnSpc>
                <a:spcPct val="90000"/>
              </a:lnSpc>
            </a:pP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- введение обязательной процедуры государственной экспертизы результатов ОПР на предприятиях при наступлении несчастного случая.</a:t>
            </a:r>
          </a:p>
        </p:txBody>
      </p:sp>
      <p:sp>
        <p:nvSpPr>
          <p:cNvPr id="31" name="Прямая соединительная линия 30"/>
          <p:cNvSpPr/>
          <p:nvPr/>
        </p:nvSpPr>
        <p:spPr>
          <a:xfrm>
            <a:off x="5686756" y="3786730"/>
            <a:ext cx="0" cy="1628554"/>
          </a:xfrm>
          <a:prstGeom prst="line">
            <a:avLst/>
          </a:prstGeom>
        </p:spPr>
        <p:style>
          <a:lnRef idx="1">
            <a:schemeClr val="accent1">
              <a:shade val="90000"/>
              <a:hueOff val="140366"/>
              <a:satOff val="-1286"/>
              <a:lumOff val="11102"/>
              <a:alphaOff val="0"/>
            </a:schemeClr>
          </a:lnRef>
          <a:fillRef idx="0">
            <a:schemeClr val="accent1">
              <a:shade val="90000"/>
              <a:hueOff val="140366"/>
              <a:satOff val="-1286"/>
              <a:lumOff val="11102"/>
              <a:alphaOff val="0"/>
            </a:schemeClr>
          </a:fillRef>
          <a:effectRef idx="0">
            <a:schemeClr val="accent1">
              <a:shade val="90000"/>
              <a:hueOff val="140366"/>
              <a:satOff val="-1286"/>
              <a:lumOff val="11102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Овал 31"/>
          <p:cNvSpPr/>
          <p:nvPr/>
        </p:nvSpPr>
        <p:spPr>
          <a:xfrm>
            <a:off x="5635258" y="3735232"/>
            <a:ext cx="102995" cy="10299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133703"/>
              <a:satOff val="3582"/>
              <a:lumOff val="15781"/>
              <a:alphaOff val="0"/>
            </a:schemeClr>
          </a:fillRef>
          <a:effectRef idx="0">
            <a:schemeClr val="accent1">
              <a:shade val="50000"/>
              <a:hueOff val="133703"/>
              <a:satOff val="3582"/>
              <a:lumOff val="15781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Капля 32"/>
          <p:cNvSpPr/>
          <p:nvPr/>
        </p:nvSpPr>
        <p:spPr>
          <a:xfrm rot="8100000">
            <a:off x="9609118" y="1669776"/>
            <a:ext cx="404602" cy="404602"/>
          </a:xfrm>
          <a:prstGeom prst="teardrop">
            <a:avLst>
              <a:gd name="adj" fmla="val 115000"/>
            </a:avLst>
          </a:prstGeom>
        </p:spPr>
        <p:style>
          <a:lnRef idx="2">
            <a:schemeClr val="accent1">
              <a:shade val="50000"/>
              <a:hueOff val="267407"/>
              <a:satOff val="7164"/>
              <a:lumOff val="31562"/>
              <a:alphaOff val="0"/>
            </a:schemeClr>
          </a:lnRef>
          <a:fillRef idx="1">
            <a:schemeClr val="accent1">
              <a:shade val="50000"/>
              <a:hueOff val="267407"/>
              <a:satOff val="7164"/>
              <a:lumOff val="31562"/>
              <a:alphaOff val="0"/>
            </a:schemeClr>
          </a:fillRef>
          <a:effectRef idx="0">
            <a:schemeClr val="accent1">
              <a:shade val="50000"/>
              <a:hueOff val="267407"/>
              <a:satOff val="7164"/>
              <a:lumOff val="31562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Овал 33"/>
          <p:cNvSpPr/>
          <p:nvPr/>
        </p:nvSpPr>
        <p:spPr>
          <a:xfrm>
            <a:off x="9654066" y="1714724"/>
            <a:ext cx="314707" cy="314707"/>
          </a:xfrm>
          <a:prstGeom prst="ellipse">
            <a:avLst/>
          </a:prstGeom>
        </p:spPr>
        <p:style>
          <a:lnRef idx="2">
            <a:schemeClr val="accent1">
              <a:shade val="50000"/>
              <a:hueOff val="334258"/>
              <a:satOff val="8955"/>
              <a:lumOff val="39453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Полилиния 34"/>
          <p:cNvSpPr/>
          <p:nvPr/>
        </p:nvSpPr>
        <p:spPr>
          <a:xfrm>
            <a:off x="7950628" y="3825728"/>
            <a:ext cx="4331779" cy="1628554"/>
          </a:xfrm>
          <a:custGeom>
            <a:avLst/>
            <a:gdLst>
              <a:gd name="connsiteX0" fmla="*/ 0 w 2388024"/>
              <a:gd name="connsiteY0" fmla="*/ 0 h 1628554"/>
              <a:gd name="connsiteX1" fmla="*/ 2388024 w 2388024"/>
              <a:gd name="connsiteY1" fmla="*/ 0 h 1628554"/>
              <a:gd name="connsiteX2" fmla="*/ 2388024 w 2388024"/>
              <a:gd name="connsiteY2" fmla="*/ 1628554 h 1628554"/>
              <a:gd name="connsiteX3" fmla="*/ 0 w 2388024"/>
              <a:gd name="connsiteY3" fmla="*/ 1628554 h 1628554"/>
              <a:gd name="connsiteX4" fmla="*/ 0 w 2388024"/>
              <a:gd name="connsiteY4" fmla="*/ 0 h 162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8024" h="1628554">
                <a:moveTo>
                  <a:pt x="0" y="0"/>
                </a:moveTo>
                <a:lnTo>
                  <a:pt x="2388024" y="0"/>
                </a:lnTo>
                <a:lnTo>
                  <a:pt x="2388024" y="1628554"/>
                </a:lnTo>
                <a:lnTo>
                  <a:pt x="0" y="162855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69850" rIns="69850" bIns="104775" numCol="1" spcCol="1270" rtlCol="0" anchor="t" anchorCtr="0">
            <a:noAutofit/>
          </a:bodyPr>
          <a:lstStyle/>
          <a:p>
            <a:r>
              <a:rPr lang="ru-RU" sz="1100" b="1" spc="120" dirty="0">
                <a:latin typeface="Calibri" panose="020F0502020204030204" pitchFamily="34" charset="0"/>
              </a:rPr>
              <a:t>Разработка концепции проекта закона РК                                  «О внесении изменений и дополнений в некоторые законодательные акты Республики Казахстан по вопросам совершенствования трудового законодательства», в части классификации условий труда, дифференциации рабочего места по степени профессионального риска, аккредитации в сфере охраны труда</a:t>
            </a:r>
          </a:p>
          <a:p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(Приказ Председателя Комитета санитарно-эпидемиологического контроля МЗРК от 31 декабря 2020 года № 24 «Методические рекомендации «Гигиенические критерии оценки и классификация условий труда по показателям вредности и опасности факторов производственной среды, тяжести и напряженности трудового процесса», Приказ МЗРК от 2 августа 2022 года №</a:t>
            </a:r>
            <a:r>
              <a:rPr lang="kk-KZ" sz="800" i="1" dirty="0">
                <a:latin typeface="Arial" panose="020B0604020202020204" pitchFamily="34" charset="0"/>
                <a:cs typeface="Arial" panose="020B0604020202020204" pitchFamily="34" charset="0"/>
              </a:rPr>
              <a:t>ҚР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 ДСМ-70 «Об утверждении гигиенических нормативов к атмосферному воздуху в городских и сельских населенных пунктах, на территориях промышленных организаций»,  Приказ МЗРК от 16 февраля 2022 года №ҚР ДСМ-15 «Об утверждении Гигиенических нормативов к физическим фактором, оказывающим воздействие на человека»</a:t>
            </a:r>
          </a:p>
        </p:txBody>
      </p:sp>
      <p:sp>
        <p:nvSpPr>
          <p:cNvPr id="37" name="Прямая соединительная линия 36"/>
          <p:cNvSpPr/>
          <p:nvPr/>
        </p:nvSpPr>
        <p:spPr>
          <a:xfrm>
            <a:off x="9811420" y="2158175"/>
            <a:ext cx="0" cy="1628554"/>
          </a:xfrm>
          <a:prstGeom prst="line">
            <a:avLst/>
          </a:prstGeom>
        </p:spPr>
        <p:style>
          <a:lnRef idx="1">
            <a:schemeClr val="accent1">
              <a:shade val="90000"/>
              <a:hueOff val="280732"/>
              <a:satOff val="-2572"/>
              <a:lumOff val="22203"/>
              <a:alphaOff val="0"/>
            </a:schemeClr>
          </a:lnRef>
          <a:fillRef idx="0">
            <a:schemeClr val="accent1">
              <a:shade val="90000"/>
              <a:hueOff val="280732"/>
              <a:satOff val="-2572"/>
              <a:lumOff val="22203"/>
              <a:alphaOff val="0"/>
            </a:schemeClr>
          </a:fillRef>
          <a:effectRef idx="0">
            <a:schemeClr val="accent1">
              <a:shade val="90000"/>
              <a:hueOff val="280732"/>
              <a:satOff val="-2572"/>
              <a:lumOff val="22203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Овал 37"/>
          <p:cNvSpPr/>
          <p:nvPr/>
        </p:nvSpPr>
        <p:spPr>
          <a:xfrm>
            <a:off x="9783372" y="3735232"/>
            <a:ext cx="102995" cy="10299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267407"/>
              <a:satOff val="7164"/>
              <a:lumOff val="31562"/>
              <a:alphaOff val="0"/>
            </a:schemeClr>
          </a:fillRef>
          <a:effectRef idx="0">
            <a:schemeClr val="accent1">
              <a:shade val="50000"/>
              <a:hueOff val="267407"/>
              <a:satOff val="7164"/>
              <a:lumOff val="31562"/>
              <a:alphaOff val="0"/>
            </a:schemeClr>
          </a:effectRef>
          <a:fontRef idx="minor">
            <a:schemeClr val="lt1"/>
          </a:fontRef>
        </p:style>
      </p:sp>
      <p:sp>
        <p:nvSpPr>
          <p:cNvPr id="51" name="TextBox 50"/>
          <p:cNvSpPr txBox="1"/>
          <p:nvPr/>
        </p:nvSpPr>
        <p:spPr>
          <a:xfrm>
            <a:off x="190885" y="3396980"/>
            <a:ext cx="17467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445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Аналитическая записка</a:t>
            </a:r>
          </a:p>
          <a:p>
            <a:r>
              <a:rPr lang="ru-RU" sz="1050" dirty="0">
                <a:solidFill>
                  <a:srgbClr val="445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Предложения в МТСЗН</a:t>
            </a:r>
          </a:p>
        </p:txBody>
      </p:sp>
      <p:sp>
        <p:nvSpPr>
          <p:cNvPr id="52" name="Полилиния 51"/>
          <p:cNvSpPr/>
          <p:nvPr/>
        </p:nvSpPr>
        <p:spPr>
          <a:xfrm>
            <a:off x="5064254" y="5830054"/>
            <a:ext cx="2824715" cy="467002"/>
          </a:xfrm>
          <a:custGeom>
            <a:avLst/>
            <a:gdLst>
              <a:gd name="connsiteX0" fmla="*/ 0 w 2773392"/>
              <a:gd name="connsiteY0" fmla="*/ 0 h 572194"/>
              <a:gd name="connsiteX1" fmla="*/ 2773392 w 2773392"/>
              <a:gd name="connsiteY1" fmla="*/ 0 h 572194"/>
              <a:gd name="connsiteX2" fmla="*/ 2773392 w 2773392"/>
              <a:gd name="connsiteY2" fmla="*/ 572194 h 572194"/>
              <a:gd name="connsiteX3" fmla="*/ 0 w 2773392"/>
              <a:gd name="connsiteY3" fmla="*/ 572194 h 572194"/>
              <a:gd name="connsiteX4" fmla="*/ 0 w 2773392"/>
              <a:gd name="connsiteY4" fmla="*/ 0 h 57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3392" h="572194">
                <a:moveTo>
                  <a:pt x="0" y="0"/>
                </a:moveTo>
                <a:lnTo>
                  <a:pt x="2773392" y="0"/>
                </a:lnTo>
                <a:lnTo>
                  <a:pt x="2773392" y="572194"/>
                </a:lnTo>
                <a:lnTo>
                  <a:pt x="0" y="5721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88900" bIns="0" numCol="1" spcCol="1270" rtlCol="0" anchor="ctr" anchorCtr="0">
            <a:noAutofit/>
          </a:bodyPr>
          <a:lstStyle/>
          <a:p>
            <a:pPr lvl="0" defTabSz="622300">
              <a:lnSpc>
                <a:spcPct val="90000"/>
              </a:lnSpc>
              <a:spcAft>
                <a:spcPct val="35000"/>
              </a:spcAft>
            </a:pPr>
            <a:r>
              <a:rPr lang="ru-RU" sz="1400" b="1" spc="140" dirty="0">
                <a:latin typeface="Calibri" panose="020F0502020204030204" pitchFamily="34" charset="0"/>
              </a:rPr>
              <a:t>Декабрь 2023 г.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5748416" y="3798516"/>
            <a:ext cx="214055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rgbClr val="445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НПА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9834869" y="3454912"/>
            <a:ext cx="190249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rgbClr val="445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Концепция законопроекта</a:t>
            </a:r>
          </a:p>
        </p:txBody>
      </p:sp>
      <p:sp>
        <p:nvSpPr>
          <p:cNvPr id="42" name="Полилиния 41"/>
          <p:cNvSpPr/>
          <p:nvPr/>
        </p:nvSpPr>
        <p:spPr>
          <a:xfrm>
            <a:off x="9367285" y="1264970"/>
            <a:ext cx="2824715" cy="467002"/>
          </a:xfrm>
          <a:custGeom>
            <a:avLst/>
            <a:gdLst>
              <a:gd name="connsiteX0" fmla="*/ 0 w 2773392"/>
              <a:gd name="connsiteY0" fmla="*/ 0 h 572194"/>
              <a:gd name="connsiteX1" fmla="*/ 2773392 w 2773392"/>
              <a:gd name="connsiteY1" fmla="*/ 0 h 572194"/>
              <a:gd name="connsiteX2" fmla="*/ 2773392 w 2773392"/>
              <a:gd name="connsiteY2" fmla="*/ 572194 h 572194"/>
              <a:gd name="connsiteX3" fmla="*/ 0 w 2773392"/>
              <a:gd name="connsiteY3" fmla="*/ 572194 h 572194"/>
              <a:gd name="connsiteX4" fmla="*/ 0 w 2773392"/>
              <a:gd name="connsiteY4" fmla="*/ 0 h 57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3392" h="572194">
                <a:moveTo>
                  <a:pt x="0" y="0"/>
                </a:moveTo>
                <a:lnTo>
                  <a:pt x="2773392" y="0"/>
                </a:lnTo>
                <a:lnTo>
                  <a:pt x="2773392" y="572194"/>
                </a:lnTo>
                <a:lnTo>
                  <a:pt x="0" y="5721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88900" bIns="0" numCol="1" spcCol="1270" rtlCol="0" anchor="ctr" anchorCtr="0">
            <a:noAutofit/>
          </a:bodyPr>
          <a:lstStyle/>
          <a:p>
            <a:pPr lvl="0" defTabSz="622300">
              <a:lnSpc>
                <a:spcPct val="90000"/>
              </a:lnSpc>
              <a:spcAft>
                <a:spcPct val="35000"/>
              </a:spcAft>
            </a:pPr>
            <a:r>
              <a:rPr lang="ru-RU" sz="1400" b="1" spc="140" dirty="0">
                <a:latin typeface="Calibri" panose="020F0502020204030204" pitchFamily="34" charset="0"/>
              </a:rPr>
              <a:t>Декабрь 2023 г.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683296" y="1712859"/>
            <a:ext cx="539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445171"/>
                </a:solidFill>
              </a:rPr>
              <a:t>1.5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78892" y="5519846"/>
            <a:ext cx="539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445171"/>
                </a:solidFill>
              </a:rPr>
              <a:t>1.6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614234" y="1702401"/>
            <a:ext cx="539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445171"/>
                </a:solidFill>
              </a:rPr>
              <a:t>1.7</a:t>
            </a:r>
          </a:p>
        </p:txBody>
      </p:sp>
      <p:grpSp>
        <p:nvGrpSpPr>
          <p:cNvPr id="41" name="Группа 40"/>
          <p:cNvGrpSpPr/>
          <p:nvPr/>
        </p:nvGrpSpPr>
        <p:grpSpPr>
          <a:xfrm>
            <a:off x="83067" y="578987"/>
            <a:ext cx="1001712" cy="1936750"/>
            <a:chOff x="6363219" y="1040683"/>
            <a:chExt cx="1001712" cy="1936750"/>
          </a:xfrm>
        </p:grpSpPr>
        <p:grpSp>
          <p:nvGrpSpPr>
            <p:cNvPr id="43" name="Группа 161"/>
            <p:cNvGrpSpPr>
              <a:grpSpLocks/>
            </p:cNvGrpSpPr>
            <p:nvPr/>
          </p:nvGrpSpPr>
          <p:grpSpPr bwMode="auto">
            <a:xfrm>
              <a:off x="6363219" y="1040683"/>
              <a:ext cx="1001712" cy="1936750"/>
              <a:chOff x="207421" y="616486"/>
              <a:chExt cx="656532" cy="814661"/>
            </a:xfrm>
          </p:grpSpPr>
          <p:sp>
            <p:nvSpPr>
              <p:cNvPr id="45" name="Arrow: Pentagon 33"/>
              <p:cNvSpPr/>
              <p:nvPr/>
            </p:nvSpPr>
            <p:spPr bwMode="auto">
              <a:xfrm rot="5400000">
                <a:off x="81536" y="742371"/>
                <a:ext cx="814661" cy="562890"/>
              </a:xfrm>
              <a:prstGeom prst="homePlate">
                <a:avLst>
                  <a:gd name="adj" fmla="val 24304"/>
                </a:avLst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Isosceles Triangle 35"/>
              <p:cNvSpPr/>
              <p:nvPr/>
            </p:nvSpPr>
            <p:spPr bwMode="auto">
              <a:xfrm>
                <a:off x="770311" y="616486"/>
                <a:ext cx="93642" cy="100163"/>
              </a:xfrm>
              <a:prstGeom prst="triangle">
                <a:avLst>
                  <a:gd name="adj" fmla="val 0"/>
                </a:avLst>
              </a:prstGeom>
              <a:solidFill>
                <a:srgbClr val="FFFFFF">
                  <a:lumMod val="8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4" name="Овал 4"/>
            <p:cNvSpPr/>
            <p:nvPr/>
          </p:nvSpPr>
          <p:spPr>
            <a:xfrm>
              <a:off x="6445664" y="1292840"/>
              <a:ext cx="684213" cy="6842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20613">
                <a:defRPr/>
              </a:pPr>
              <a:endParaRPr lang="x-none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47" name="Рисунок 46" descr="Блок-схема">
            <a:extLst>
              <a:ext uri="{FF2B5EF4-FFF2-40B4-BE49-F238E27FC236}">
                <a16:creationId xmlns:a16="http://schemas.microsoft.com/office/drawing/2014/main" id="{52C62015-5DFE-4F4C-9C82-B7DE4F4335E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4780" y="871798"/>
            <a:ext cx="545676" cy="545676"/>
          </a:xfrm>
          <a:prstGeom prst="rect">
            <a:avLst/>
          </a:prstGeom>
        </p:spPr>
      </p:pic>
      <p:sp>
        <p:nvSpPr>
          <p:cNvPr id="40" name="TextBox 33"/>
          <p:cNvSpPr txBox="1">
            <a:spLocks noChangeArrowheads="1"/>
          </p:cNvSpPr>
          <p:nvPr/>
        </p:nvSpPr>
        <p:spPr bwMode="auto">
          <a:xfrm>
            <a:off x="11401425" y="2120"/>
            <a:ext cx="790575" cy="369888"/>
          </a:xfrm>
          <a:prstGeom prst="rect">
            <a:avLst/>
          </a:prstGeom>
          <a:solidFill>
            <a:srgbClr val="3C4388"/>
          </a:soli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23657" y="50556"/>
            <a:ext cx="11673055" cy="367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spc="-8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Периоды реализации мер по разработке Методики интегральной оценки профессиональных рисков</a:t>
            </a:r>
          </a:p>
        </p:txBody>
      </p:sp>
    </p:spTree>
    <p:extLst>
      <p:ext uri="{BB962C8B-B14F-4D97-AF65-F5344CB8AC3E}">
        <p14:creationId xmlns:p14="http://schemas.microsoft.com/office/powerpoint/2010/main" val="2739519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11645900" y="0"/>
            <a:ext cx="546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0247" name="TextBox 9"/>
          <p:cNvSpPr txBox="1">
            <a:spLocks noChangeArrowheads="1"/>
          </p:cNvSpPr>
          <p:nvPr/>
        </p:nvSpPr>
        <p:spPr bwMode="auto">
          <a:xfrm>
            <a:off x="2869875" y="1576881"/>
            <a:ext cx="13372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Задача 1</a:t>
            </a:r>
          </a:p>
        </p:txBody>
      </p:sp>
      <p:sp>
        <p:nvSpPr>
          <p:cNvPr id="10248" name="TextBox 10"/>
          <p:cNvSpPr txBox="1">
            <a:spLocks noChangeArrowheads="1"/>
          </p:cNvSpPr>
          <p:nvPr/>
        </p:nvSpPr>
        <p:spPr bwMode="auto">
          <a:xfrm>
            <a:off x="236967" y="105150"/>
            <a:ext cx="119453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МЕЖДУНАРОДНЫЙ ОПЫТ: переходный этап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02336" y="811379"/>
            <a:ext cx="27432" cy="5754013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742480" y="878738"/>
            <a:ext cx="4414970" cy="7735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Европейский</a:t>
            </a:r>
            <a:r>
              <a:rPr kumimoji="0" lang="ru-RU" sz="1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Союз (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27 стран участников)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ru-RU" sz="10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Рамочная директива 89/391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возлагает на работодателей ответственность за обеспечение охраны труда, а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оценка профессиональных рисков (ОПР)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является неотъемлемым аспектом обязательного управления охраной труда.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10257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081" y="924982"/>
            <a:ext cx="818143" cy="50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742480" y="1746507"/>
            <a:ext cx="4437091" cy="6511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Введение оценки рисков и документирования результатов в качестве основы для превентивных мер является обязанностью работодателя, также обязателен регулярный надзор за эффективностью принимаемых мер и постоянное улучшение.</a:t>
            </a:r>
          </a:p>
        </p:txBody>
      </p:sp>
      <p:pic>
        <p:nvPicPr>
          <p:cNvPr id="10259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435" y="2884923"/>
            <a:ext cx="1567563" cy="75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1282375" y="1526059"/>
            <a:ext cx="1311909" cy="13708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OiRA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интерактивная онлайн-оценка рисков - веб-платформа, которая позволяет создавать инструменты оценки отраслевых рисков стандартизированным способом.</a:t>
            </a: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682780915"/>
              </p:ext>
            </p:extLst>
          </p:nvPr>
        </p:nvGraphicFramePr>
        <p:xfrm>
          <a:off x="1271223" y="3868404"/>
          <a:ext cx="3942095" cy="392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6" name="Прямоугольник: скругленные углы 2">
            <a:extLst>
              <a:ext uri="{FF2B5EF4-FFF2-40B4-BE49-F238E27FC236}">
                <a16:creationId xmlns:a16="http://schemas.microsoft.com/office/drawing/2014/main" id="{0971D441-390A-4C90-6AEE-2B5314A2B6F2}"/>
              </a:ext>
            </a:extLst>
          </p:cNvPr>
          <p:cNvSpPr/>
          <p:nvPr/>
        </p:nvSpPr>
        <p:spPr>
          <a:xfrm>
            <a:off x="1116517" y="811378"/>
            <a:ext cx="6152431" cy="3514791"/>
          </a:xfrm>
          <a:prstGeom prst="roundRect">
            <a:avLst>
              <a:gd name="adj" fmla="val 4830"/>
            </a:avLst>
          </a:prstGeom>
          <a:noFill/>
          <a:ln>
            <a:solidFill>
              <a:srgbClr val="295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Прямоугольник: скругленные углы 2">
            <a:extLst>
              <a:ext uri="{FF2B5EF4-FFF2-40B4-BE49-F238E27FC236}">
                <a16:creationId xmlns:a16="http://schemas.microsoft.com/office/drawing/2014/main" id="{0971D441-390A-4C90-6AEE-2B5314A2B6F2}"/>
              </a:ext>
            </a:extLst>
          </p:cNvPr>
          <p:cNvSpPr/>
          <p:nvPr/>
        </p:nvSpPr>
        <p:spPr>
          <a:xfrm>
            <a:off x="569206" y="811546"/>
            <a:ext cx="323812" cy="3096494"/>
          </a:xfrm>
          <a:prstGeom prst="roundRect">
            <a:avLst>
              <a:gd name="adj" fmla="val 4830"/>
            </a:avLst>
          </a:prstGeom>
          <a:solidFill>
            <a:schemeClr val="bg1">
              <a:lumMod val="95000"/>
            </a:schemeClr>
          </a:solidFill>
          <a:ln>
            <a:solidFill>
              <a:srgbClr val="295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9798" y="774743"/>
            <a:ext cx="29551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spc="-10" dirty="0">
                <a:solidFill>
                  <a:srgbClr val="7371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</a:p>
          <a:p>
            <a:r>
              <a:rPr lang="ru-RU" sz="1000" b="1" spc="-10" dirty="0">
                <a:solidFill>
                  <a:srgbClr val="7371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</a:p>
          <a:p>
            <a:r>
              <a:rPr lang="ru-RU" sz="1000" b="1" spc="-10" dirty="0">
                <a:solidFill>
                  <a:srgbClr val="7371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</a:p>
          <a:p>
            <a:r>
              <a:rPr lang="ru-RU" sz="1000" b="1" spc="-10" dirty="0">
                <a:solidFill>
                  <a:srgbClr val="7371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</a:p>
          <a:p>
            <a:r>
              <a:rPr lang="ru-RU" sz="1000" b="1" spc="-10" dirty="0">
                <a:solidFill>
                  <a:srgbClr val="7371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</a:p>
          <a:p>
            <a:r>
              <a:rPr lang="ru-RU" sz="1000" b="1" spc="-10" dirty="0">
                <a:solidFill>
                  <a:srgbClr val="7371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</a:p>
          <a:p>
            <a:r>
              <a:rPr lang="ru-RU" sz="1000" b="1" spc="-10" dirty="0">
                <a:solidFill>
                  <a:srgbClr val="7371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</a:p>
          <a:p>
            <a:endParaRPr lang="ru-RU" sz="1000" b="1" spc="-10" dirty="0">
              <a:solidFill>
                <a:srgbClr val="7371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b="1" spc="-10" dirty="0">
                <a:solidFill>
                  <a:srgbClr val="7371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</a:p>
          <a:p>
            <a:r>
              <a:rPr lang="ru-RU" sz="1000" b="1" spc="-10" dirty="0">
                <a:solidFill>
                  <a:srgbClr val="7371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  <a:p>
            <a:r>
              <a:rPr lang="ru-RU" sz="1000" b="1" spc="-10" dirty="0">
                <a:solidFill>
                  <a:srgbClr val="7371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</a:p>
          <a:p>
            <a:r>
              <a:rPr lang="ru-RU" sz="1000" b="1" spc="-10" dirty="0">
                <a:solidFill>
                  <a:srgbClr val="7371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</a:p>
          <a:p>
            <a:r>
              <a:rPr lang="ru-RU" sz="1000" b="1" spc="-10" dirty="0">
                <a:solidFill>
                  <a:srgbClr val="7371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</a:p>
          <a:p>
            <a:r>
              <a:rPr lang="ru-RU" sz="1000" b="1" spc="-10" dirty="0">
                <a:solidFill>
                  <a:srgbClr val="7371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</a:p>
          <a:p>
            <a:r>
              <a:rPr lang="ru-RU" sz="1000" b="1" spc="-10" dirty="0">
                <a:solidFill>
                  <a:srgbClr val="7371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</a:p>
          <a:p>
            <a:r>
              <a:rPr lang="ru-RU" sz="1000" b="1" spc="-10" dirty="0">
                <a:solidFill>
                  <a:srgbClr val="7371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</a:p>
          <a:p>
            <a:r>
              <a:rPr lang="ru-RU" sz="1000" b="1" spc="-10" dirty="0">
                <a:solidFill>
                  <a:srgbClr val="7371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ОПР</a:t>
            </a:r>
            <a:endParaRPr lang="ru-RU" sz="1000" b="1" dirty="0">
              <a:solidFill>
                <a:srgbClr val="7371B3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899779" y="2083915"/>
            <a:ext cx="175580" cy="4199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: скругленные углы 2">
            <a:extLst>
              <a:ext uri="{FF2B5EF4-FFF2-40B4-BE49-F238E27FC236}">
                <a16:creationId xmlns:a16="http://schemas.microsoft.com/office/drawing/2014/main" id="{0971D441-390A-4C90-6AEE-2B5314A2B6F2}"/>
              </a:ext>
            </a:extLst>
          </p:cNvPr>
          <p:cNvSpPr/>
          <p:nvPr/>
        </p:nvSpPr>
        <p:spPr>
          <a:xfrm>
            <a:off x="9618017" y="813740"/>
            <a:ext cx="2088550" cy="4328781"/>
          </a:xfrm>
          <a:prstGeom prst="roundRect">
            <a:avLst>
              <a:gd name="adj" fmla="val 4830"/>
            </a:avLst>
          </a:prstGeom>
          <a:noFill/>
          <a:ln>
            <a:solidFill>
              <a:srgbClr val="295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39" name="Группа 38"/>
          <p:cNvGrpSpPr/>
          <p:nvPr/>
        </p:nvGrpSpPr>
        <p:grpSpPr>
          <a:xfrm>
            <a:off x="9651724" y="3623251"/>
            <a:ext cx="2110195" cy="566205"/>
            <a:chOff x="3683885" y="0"/>
            <a:chExt cx="2362762" cy="566205"/>
          </a:xfrm>
        </p:grpSpPr>
        <p:sp>
          <p:nvSpPr>
            <p:cNvPr id="40" name="Шеврон 39"/>
            <p:cNvSpPr/>
            <p:nvPr/>
          </p:nvSpPr>
          <p:spPr>
            <a:xfrm>
              <a:off x="3683885" y="0"/>
              <a:ext cx="2300784" cy="552596"/>
            </a:xfrm>
            <a:prstGeom prst="chevron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Шеврон 4"/>
            <p:cNvSpPr txBox="1"/>
            <p:nvPr/>
          </p:nvSpPr>
          <p:spPr>
            <a:xfrm>
              <a:off x="3768139" y="13609"/>
              <a:ext cx="2278508" cy="5525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005" tIns="26670" rIns="13335" bIns="2667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50" kern="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***</a:t>
              </a:r>
              <a:r>
                <a:rPr lang="ru-RU" sz="850" kern="1200" dirty="0">
                  <a:latin typeface="Century Gothic" panose="020B0502020202020204" pitchFamily="34" charset="0"/>
                </a:rPr>
                <a:t>1</a:t>
              </a:r>
              <a:r>
                <a:rPr lang="ru-RU" sz="850" dirty="0">
                  <a:latin typeface="Century Gothic" panose="020B0502020202020204" pitchFamily="34" charset="0"/>
                </a:rPr>
                <a:t>: 2020 г. – этап начала внедрения ОПР</a:t>
              </a:r>
            </a:p>
            <a:p>
              <a:pPr lvl="0" algn="ctr">
                <a:spcBef>
                  <a:spcPct val="0"/>
                </a:spcBef>
                <a:defRPr/>
              </a:pPr>
              <a:r>
                <a:rPr lang="ru-RU" sz="850" dirty="0">
                  <a:latin typeface="Century Gothic" panose="020B0502020202020204" pitchFamily="34" charset="0"/>
                </a:rPr>
                <a:t>2: 2025 г.- этап завершения ОПР </a:t>
              </a:r>
              <a:endParaRPr lang="ru-RU" sz="850" kern="1200" dirty="0">
                <a:latin typeface="Century Gothic" panose="020B0502020202020204" pitchFamily="34" charset="0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50" kern="1200" dirty="0">
                  <a:latin typeface="Century Gothic" panose="020B0502020202020204" pitchFamily="34" charset="0"/>
                </a:rPr>
                <a:t>3. 2030 – переход на ОПР</a:t>
              </a: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690" y="949618"/>
            <a:ext cx="816688" cy="462036"/>
          </a:xfrm>
          <a:prstGeom prst="rect">
            <a:avLst/>
          </a:prstGeom>
        </p:spPr>
      </p:pic>
      <p:sp>
        <p:nvSpPr>
          <p:cNvPr id="44" name="Прямоугольник: скругленные углы 2">
            <a:extLst>
              <a:ext uri="{FF2B5EF4-FFF2-40B4-BE49-F238E27FC236}">
                <a16:creationId xmlns:a16="http://schemas.microsoft.com/office/drawing/2014/main" id="{0971D441-390A-4C90-6AEE-2B5314A2B6F2}"/>
              </a:ext>
            </a:extLst>
          </p:cNvPr>
          <p:cNvSpPr/>
          <p:nvPr/>
        </p:nvSpPr>
        <p:spPr>
          <a:xfrm>
            <a:off x="7373801" y="813741"/>
            <a:ext cx="2088550" cy="4328781"/>
          </a:xfrm>
          <a:prstGeom prst="roundRect">
            <a:avLst>
              <a:gd name="adj" fmla="val 4830"/>
            </a:avLst>
          </a:prstGeom>
          <a:noFill/>
          <a:ln>
            <a:solidFill>
              <a:srgbClr val="295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67742" y="922037"/>
            <a:ext cx="792557" cy="495349"/>
          </a:xfrm>
          <a:prstGeom prst="rect">
            <a:avLst/>
          </a:prstGeom>
        </p:spPr>
      </p:pic>
      <p:sp>
        <p:nvSpPr>
          <p:cNvPr id="52" name="Прямоугольник 51"/>
          <p:cNvSpPr/>
          <p:nvPr/>
        </p:nvSpPr>
        <p:spPr>
          <a:xfrm>
            <a:off x="7527187" y="1468935"/>
            <a:ext cx="1718813" cy="2623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Категории оценки: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552992" y="1938936"/>
            <a:ext cx="740948" cy="4962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СОУТ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раз в 5 лет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8526000" y="1938936"/>
            <a:ext cx="791001" cy="4962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 постоянно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1" name="Прямая со стрелкой 20"/>
          <p:cNvCxnSpPr>
            <a:stCxn id="52" idx="2"/>
          </p:cNvCxnSpPr>
          <p:nvPr/>
        </p:nvCxnSpPr>
        <p:spPr>
          <a:xfrm flipH="1">
            <a:off x="7975988" y="1731327"/>
            <a:ext cx="410606" cy="173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52" idx="2"/>
          </p:cNvCxnSpPr>
          <p:nvPr/>
        </p:nvCxnSpPr>
        <p:spPr>
          <a:xfrm>
            <a:off x="8386594" y="1731327"/>
            <a:ext cx="470447" cy="173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люс 49"/>
          <p:cNvSpPr/>
          <p:nvPr/>
        </p:nvSpPr>
        <p:spPr>
          <a:xfrm>
            <a:off x="8310801" y="2025740"/>
            <a:ext cx="198338" cy="27145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7597857" y="2570399"/>
            <a:ext cx="1789814" cy="9175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Специальная оценка условий труда (СОУТ) - комплекс мероприятий с целью идентификации потенциально вредных и (или) опасных факторов; оценки уровня воздействия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9851444" y="1503552"/>
            <a:ext cx="1718813" cy="2623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Категории оценки: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0834653" y="1971790"/>
            <a:ext cx="791001" cy="4962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ОПР* 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раз в 5 лет</a:t>
            </a:r>
            <a:endParaRPr lang="ru-RU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9815445" y="1962238"/>
            <a:ext cx="740948" cy="4962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АПО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раз в 5 лет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9" name="Прямая со стрелкой 68"/>
          <p:cNvCxnSpPr/>
          <p:nvPr/>
        </p:nvCxnSpPr>
        <p:spPr>
          <a:xfrm flipH="1">
            <a:off x="10206752" y="1780593"/>
            <a:ext cx="410606" cy="173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10634787" y="1777792"/>
            <a:ext cx="470447" cy="173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Прямоугольник 1"/>
          <p:cNvSpPr>
            <a:spLocks noChangeArrowheads="1"/>
          </p:cNvSpPr>
          <p:nvPr/>
        </p:nvSpPr>
        <p:spPr bwMode="auto">
          <a:xfrm>
            <a:off x="10489206" y="2140992"/>
            <a:ext cx="42179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alt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9831514" y="2510074"/>
            <a:ext cx="1789814" cy="9175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АПО – это комплекс работ по оценке производственных объектов в целях выявления опасных или (и) вредных факторов и проведения мероприятий по улучшению условий труда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7613675" y="4290984"/>
            <a:ext cx="325917" cy="7291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ОХВАТ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8128966" y="4310582"/>
            <a:ext cx="1117034" cy="2075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</a:rPr>
              <a:t>ОТРАСЛЬ</a:t>
            </a: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8162482" y="4681070"/>
            <a:ext cx="1117034" cy="2075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</a:rPr>
              <a:t>РАЗМЕРНОСТЬ</a:t>
            </a:r>
          </a:p>
        </p:txBody>
      </p:sp>
      <p:cxnSp>
        <p:nvCxnSpPr>
          <p:cNvPr id="64" name="Прямая со стрелкой 63"/>
          <p:cNvCxnSpPr>
            <a:stCxn id="59" idx="3"/>
            <a:endCxn id="60" idx="1"/>
          </p:cNvCxnSpPr>
          <p:nvPr/>
        </p:nvCxnSpPr>
        <p:spPr>
          <a:xfrm flipV="1">
            <a:off x="7939592" y="4414375"/>
            <a:ext cx="189374" cy="241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>
            <a:off x="7904454" y="4660349"/>
            <a:ext cx="237682" cy="125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Скругленный прямоугольник 89"/>
          <p:cNvSpPr/>
          <p:nvPr/>
        </p:nvSpPr>
        <p:spPr>
          <a:xfrm>
            <a:off x="1228595" y="4569765"/>
            <a:ext cx="325917" cy="9704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ОХВАТ</a:t>
            </a: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1786465" y="4611952"/>
            <a:ext cx="1117034" cy="2762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</a:rPr>
              <a:t>ОТРАСЛЬ</a:t>
            </a: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1802863" y="5008841"/>
            <a:ext cx="1117034" cy="2762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</a:rPr>
              <a:t>РАЗМЕРНОСТЬ</a:t>
            </a:r>
          </a:p>
        </p:txBody>
      </p:sp>
      <p:cxnSp>
        <p:nvCxnSpPr>
          <p:cNvPr id="93" name="Прямая со стрелкой 92"/>
          <p:cNvCxnSpPr/>
          <p:nvPr/>
        </p:nvCxnSpPr>
        <p:spPr>
          <a:xfrm flipV="1">
            <a:off x="1577760" y="4767659"/>
            <a:ext cx="189374" cy="241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/>
          <p:nvPr/>
        </p:nvCxnSpPr>
        <p:spPr>
          <a:xfrm>
            <a:off x="1575372" y="4998402"/>
            <a:ext cx="237682" cy="166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Прямоугольник: скругленные углы 2">
            <a:extLst>
              <a:ext uri="{FF2B5EF4-FFF2-40B4-BE49-F238E27FC236}">
                <a16:creationId xmlns:a16="http://schemas.microsoft.com/office/drawing/2014/main" id="{0971D441-390A-4C90-6AEE-2B5314A2B6F2}"/>
              </a:ext>
            </a:extLst>
          </p:cNvPr>
          <p:cNvSpPr/>
          <p:nvPr/>
        </p:nvSpPr>
        <p:spPr>
          <a:xfrm>
            <a:off x="1106245" y="4482260"/>
            <a:ext cx="2061579" cy="1119768"/>
          </a:xfrm>
          <a:prstGeom prst="roundRect">
            <a:avLst>
              <a:gd name="adj" fmla="val 4830"/>
            </a:avLst>
          </a:prstGeom>
          <a:noFill/>
          <a:ln>
            <a:solidFill>
              <a:srgbClr val="295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99" name="Соединительная линия уступом 98">
            <a:extLst>
              <a:ext uri="{FF2B5EF4-FFF2-40B4-BE49-F238E27FC236}">
                <a16:creationId xmlns:a16="http://schemas.microsoft.com/office/drawing/2014/main" id="{1DF30838-F751-3967-E90E-04A6DE123CF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080" y="3945904"/>
            <a:ext cx="1692000" cy="396000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FF0000"/>
            </a:solidFill>
            <a:prstDash val="lgDash"/>
            <a:miter lim="800000"/>
          </a:ln>
          <a:effectLst/>
        </p:spPr>
      </p:cxnSp>
      <p:cxnSp>
        <p:nvCxnSpPr>
          <p:cNvPr id="109" name="Прямая со стрелкой 108">
            <a:extLst>
              <a:ext uri="{FF2B5EF4-FFF2-40B4-BE49-F238E27FC236}">
                <a16:creationId xmlns:a16="http://schemas.microsoft.com/office/drawing/2014/main" id="{9C91A132-9E2E-D941-2F61-8A319922FF52}"/>
              </a:ext>
            </a:extLst>
          </p:cNvPr>
          <p:cNvCxnSpPr/>
          <p:nvPr/>
        </p:nvCxnSpPr>
        <p:spPr>
          <a:xfrm>
            <a:off x="653492" y="5008841"/>
            <a:ext cx="452753" cy="0"/>
          </a:xfrm>
          <a:prstGeom prst="straightConnector1">
            <a:avLst/>
          </a:prstGeom>
          <a:noFill/>
          <a:ln w="6350" cap="flat" cmpd="sng" algn="ctr">
            <a:solidFill>
              <a:srgbClr val="FF0000"/>
            </a:solidFill>
            <a:prstDash val="lgDash"/>
            <a:miter lim="800000"/>
            <a:tailEnd type="triangle"/>
          </a:ln>
          <a:effectLst/>
        </p:spPr>
      </p:cxnSp>
      <p:cxnSp>
        <p:nvCxnSpPr>
          <p:cNvPr id="114" name="Прямая со стрелкой 113">
            <a:extLst>
              <a:ext uri="{FF2B5EF4-FFF2-40B4-BE49-F238E27FC236}">
                <a16:creationId xmlns:a16="http://schemas.microsoft.com/office/drawing/2014/main" id="{9C91A132-9E2E-D941-2F61-8A319922FF52}"/>
              </a:ext>
            </a:extLst>
          </p:cNvPr>
          <p:cNvCxnSpPr/>
          <p:nvPr/>
        </p:nvCxnSpPr>
        <p:spPr>
          <a:xfrm flipH="1" flipV="1">
            <a:off x="1040321" y="3288684"/>
            <a:ext cx="252000" cy="7714"/>
          </a:xfrm>
          <a:prstGeom prst="straightConnector1">
            <a:avLst/>
          </a:prstGeom>
          <a:noFill/>
          <a:ln w="6350" cap="flat" cmpd="sng" algn="ctr">
            <a:solidFill>
              <a:srgbClr val="FF0000"/>
            </a:solidFill>
            <a:prstDash val="lgDash"/>
            <a:miter lim="800000"/>
            <a:tailEnd type="triangle"/>
          </a:ln>
          <a:effectLst/>
        </p:spPr>
      </p:cxnSp>
      <p:sp>
        <p:nvSpPr>
          <p:cNvPr id="112" name="Прямоугольник 111"/>
          <p:cNvSpPr/>
          <p:nvPr/>
        </p:nvSpPr>
        <p:spPr>
          <a:xfrm>
            <a:off x="512072" y="6266780"/>
            <a:ext cx="112158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rgbClr val="002060"/>
              </a:buClr>
            </a:pPr>
            <a:r>
              <a:rPr lang="ru-RU" altLang="ru-RU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Примечание: ** - </a:t>
            </a:r>
            <a:r>
              <a:rPr lang="ru-RU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комбинированный метод с </a:t>
            </a:r>
            <a:r>
              <a:rPr lang="ru-RU" altLang="ru-RU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адаптацией под конкретное рабочее место, производиться на основании: «</a:t>
            </a:r>
            <a:r>
              <a:rPr lang="en-US" altLang="ru-RU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assessment</a:t>
            </a:r>
            <a:r>
              <a:rPr lang="ru-RU" altLang="ru-RU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 according to PN-N-18002</a:t>
            </a:r>
            <a:r>
              <a:rPr lang="ru-RU" altLang="ru-RU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«</a:t>
            </a:r>
            <a:r>
              <a:rPr lang="en-US" altLang="ru-RU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Score</a:t>
            </a:r>
            <a:r>
              <a:rPr lang="ru-RU" altLang="ru-RU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ru-RU" altLang="ru-RU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en-US" altLang="ru-RU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ru-RU" sz="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Pietras</a:t>
            </a:r>
            <a:r>
              <a:rPr lang="en-US" altLang="ru-RU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2012; Trotsky 2013)</a:t>
            </a:r>
            <a:r>
              <a:rPr lang="ru-RU" altLang="ru-RU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altLang="ru-RU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Method</a:t>
            </a:r>
            <a:r>
              <a:rPr lang="ru-RU" altLang="ru-RU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(Kinney and </a:t>
            </a:r>
            <a:r>
              <a:rPr lang="en-US" altLang="ru-RU" sz="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Wiruth</a:t>
            </a:r>
            <a:r>
              <a:rPr lang="en-US" altLang="ru-RU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1976),</a:t>
            </a:r>
            <a:r>
              <a:rPr lang="ru-RU" altLang="ru-RU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 также метода диаграммы взрывоопасности </a:t>
            </a:r>
            <a:r>
              <a:rPr lang="ru-RU" altLang="ru-RU" sz="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Коуарда</a:t>
            </a:r>
            <a:r>
              <a:rPr lang="ru-RU" altLang="ru-RU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закрытой добыче угля. </a:t>
            </a:r>
          </a:p>
          <a:p>
            <a:pPr algn="just">
              <a:spcAft>
                <a:spcPts val="600"/>
              </a:spcAft>
              <a:buClr>
                <a:srgbClr val="002060"/>
              </a:buClr>
            </a:pPr>
            <a:r>
              <a:rPr lang="ru-RU" altLang="ru-RU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***-  см. разъяснительную Таблицу 1. </a:t>
            </a:r>
          </a:p>
        </p:txBody>
      </p:sp>
      <p:sp>
        <p:nvSpPr>
          <p:cNvPr id="123" name="Прямоугольник 122"/>
          <p:cNvSpPr/>
          <p:nvPr/>
        </p:nvSpPr>
        <p:spPr>
          <a:xfrm>
            <a:off x="4532334" y="4409013"/>
            <a:ext cx="2724379" cy="16753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28600" lvl="0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Сельское хозяйство, лесное хозяйство и рыболовство</a:t>
            </a:r>
          </a:p>
          <a:p>
            <a:pPr marL="228600" lvl="0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 и обслуживание</a:t>
            </a:r>
          </a:p>
          <a:p>
            <a:pPr marL="228600" lvl="0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Клининговые услуги</a:t>
            </a:r>
          </a:p>
          <a:p>
            <a:pPr marL="228600" lvl="0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</a:t>
            </a:r>
          </a:p>
          <a:p>
            <a:pPr marL="228600" lvl="0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и продажа продуктов питания</a:t>
            </a:r>
          </a:p>
          <a:p>
            <a:pPr marL="228600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Общие инструменты/специализированные риски</a:t>
            </a:r>
          </a:p>
          <a:p>
            <a:pPr marL="228600" lvl="0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Парикмахерские и салоны красоты </a:t>
            </a:r>
          </a:p>
          <a:p>
            <a:pPr marL="228600" lvl="0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Гостиницы рестораны общепит</a:t>
            </a:r>
          </a:p>
          <a:p>
            <a:pPr marL="228600" lvl="0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в офисе и администрация</a:t>
            </a:r>
          </a:p>
          <a:p>
            <a:pPr marL="228600" lvl="0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Личные и другие услуги </a:t>
            </a:r>
          </a:p>
          <a:p>
            <a:pPr marL="228600" lvl="0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Общественный/пассажирский транспорт </a:t>
            </a:r>
          </a:p>
          <a:p>
            <a:pPr marL="228600" lvl="0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Недвижимость</a:t>
            </a:r>
          </a:p>
          <a:p>
            <a:pPr marL="228600" lvl="0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Деревообработка и смежные виды деятельности </a:t>
            </a:r>
          </a:p>
          <a:p>
            <a:pPr marL="228600" lvl="0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Живое выступление артистов.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4" name="Прямая со стрелкой 123">
            <a:extLst>
              <a:ext uri="{FF2B5EF4-FFF2-40B4-BE49-F238E27FC236}">
                <a16:creationId xmlns:a16="http://schemas.microsoft.com/office/drawing/2014/main" id="{9C91A132-9E2E-D941-2F61-8A319922FF52}"/>
              </a:ext>
            </a:extLst>
          </p:cNvPr>
          <p:cNvCxnSpPr>
            <a:stCxn id="91" idx="3"/>
          </p:cNvCxnSpPr>
          <p:nvPr/>
        </p:nvCxnSpPr>
        <p:spPr>
          <a:xfrm>
            <a:off x="2903499" y="4750101"/>
            <a:ext cx="1578022" cy="0"/>
          </a:xfrm>
          <a:prstGeom prst="straightConnector1">
            <a:avLst/>
          </a:prstGeom>
          <a:noFill/>
          <a:ln w="6350" cap="flat" cmpd="sng" algn="ctr">
            <a:solidFill>
              <a:srgbClr val="FF0000"/>
            </a:solidFill>
            <a:prstDash val="lgDash"/>
            <a:miter lim="800000"/>
            <a:tailEnd type="triangle"/>
          </a:ln>
          <a:effectLst/>
        </p:spPr>
      </p:cxnSp>
      <p:sp>
        <p:nvSpPr>
          <p:cNvPr id="127" name="Прямоугольник 126"/>
          <p:cNvSpPr/>
          <p:nvPr/>
        </p:nvSpPr>
        <p:spPr>
          <a:xfrm>
            <a:off x="3348778" y="5008451"/>
            <a:ext cx="1112007" cy="3837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Малые и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микропредприятия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3" name="Прямая со стрелкой 132">
            <a:extLst>
              <a:ext uri="{FF2B5EF4-FFF2-40B4-BE49-F238E27FC236}">
                <a16:creationId xmlns:a16="http://schemas.microsoft.com/office/drawing/2014/main" id="{9C91A132-9E2E-D941-2F61-8A319922FF52}"/>
              </a:ext>
            </a:extLst>
          </p:cNvPr>
          <p:cNvCxnSpPr/>
          <p:nvPr/>
        </p:nvCxnSpPr>
        <p:spPr>
          <a:xfrm>
            <a:off x="2973977" y="5163244"/>
            <a:ext cx="331628" cy="22"/>
          </a:xfrm>
          <a:prstGeom prst="straightConnector1">
            <a:avLst/>
          </a:prstGeom>
          <a:noFill/>
          <a:ln w="6350" cap="flat" cmpd="sng" algn="ctr">
            <a:solidFill>
              <a:srgbClr val="FF0000"/>
            </a:solidFill>
            <a:prstDash val="lgDash"/>
            <a:miter lim="800000"/>
            <a:tailEnd type="triangle"/>
          </a:ln>
          <a:effectLst/>
        </p:spPr>
      </p:cxnSp>
      <p:cxnSp>
        <p:nvCxnSpPr>
          <p:cNvPr id="128" name="Прямая соединительная линия 127"/>
          <p:cNvCxnSpPr/>
          <p:nvPr/>
        </p:nvCxnSpPr>
        <p:spPr>
          <a:xfrm>
            <a:off x="601411" y="6171371"/>
            <a:ext cx="11216502" cy="161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Скругленный прямоугольник 64"/>
          <p:cNvSpPr/>
          <p:nvPr/>
        </p:nvSpPr>
        <p:spPr>
          <a:xfrm>
            <a:off x="9651725" y="4491993"/>
            <a:ext cx="564478" cy="234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ОХВАТ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10349224" y="4356605"/>
            <a:ext cx="1286916" cy="4967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привязан к ВЭД и размерности предприятия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8A60FEDE-69B1-3F64-68F3-0E0C045E776C}"/>
              </a:ext>
            </a:extLst>
          </p:cNvPr>
          <p:cNvCxnSpPr>
            <a:cxnSpLocks/>
          </p:cNvCxnSpPr>
          <p:nvPr/>
        </p:nvCxnSpPr>
        <p:spPr>
          <a:xfrm>
            <a:off x="203753" y="497595"/>
            <a:ext cx="11561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Шеврон 76"/>
          <p:cNvSpPr/>
          <p:nvPr/>
        </p:nvSpPr>
        <p:spPr>
          <a:xfrm>
            <a:off x="7424614" y="3627114"/>
            <a:ext cx="2057423" cy="552596"/>
          </a:xfrm>
          <a:prstGeom prst="chevron">
            <a:avLst/>
          </a:pr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6" name="Шеврон 4"/>
          <p:cNvSpPr txBox="1"/>
          <p:nvPr/>
        </p:nvSpPr>
        <p:spPr>
          <a:xfrm>
            <a:off x="7463585" y="3706090"/>
            <a:ext cx="1892770" cy="5525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005" tIns="26670" rIns="13335" bIns="26670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50" kern="0" dirty="0">
                <a:solidFill>
                  <a:srgbClr val="FF0000"/>
                </a:solidFill>
                <a:latin typeface="Century Gothic" panose="020B0502020202020204" pitchFamily="34" charset="0"/>
              </a:rPr>
              <a:t>***</a:t>
            </a:r>
            <a:r>
              <a:rPr lang="ru-RU" sz="850" kern="1200" dirty="0">
                <a:latin typeface="Century Gothic" panose="020B0502020202020204" pitchFamily="34" charset="0"/>
              </a:rPr>
              <a:t>1</a:t>
            </a:r>
            <a:r>
              <a:rPr lang="ru-RU" sz="850" dirty="0">
                <a:latin typeface="Century Gothic" panose="020B0502020202020204" pitchFamily="34" charset="0"/>
              </a:rPr>
              <a:t>: 2014-2016 гг. – этап внедрения СОУТ;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850" dirty="0">
                <a:latin typeface="Century Gothic" panose="020B0502020202020204" pitchFamily="34" charset="0"/>
              </a:rPr>
              <a:t>2: 2018г.-этап внедрения ОПР </a:t>
            </a:r>
            <a:endParaRPr lang="ru-RU" sz="850" kern="1200" dirty="0">
              <a:latin typeface="Century Gothic" panose="020B0502020202020204" pitchFamily="34" charset="0"/>
            </a:endParaRP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50" kern="1200" dirty="0">
              <a:latin typeface="Century Gothic" panose="020B0502020202020204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2740663" y="2890594"/>
            <a:ext cx="2176666" cy="5628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just">
              <a:defRPr/>
            </a:pPr>
            <a:endParaRPr lang="ru-RU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defRPr/>
            </a:pP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 для горнодобывающей </a:t>
            </a:r>
          </a:p>
          <a:p>
            <a:pPr lvl="0">
              <a:defRPr/>
            </a:pP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отрасли проводиться </a:t>
            </a:r>
            <a:r>
              <a:rPr lang="ru-RU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комбинированным </a:t>
            </a: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методом</a:t>
            </a:r>
          </a:p>
          <a:p>
            <a:pPr lvl="0" algn="just">
              <a:defRPr/>
            </a:pPr>
            <a:r>
              <a:rPr lang="ru-RU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состоящим из:                    		                      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1" name="Прямая со стрелкой 80">
            <a:extLst>
              <a:ext uri="{FF2B5EF4-FFF2-40B4-BE49-F238E27FC236}">
                <a16:creationId xmlns:a16="http://schemas.microsoft.com/office/drawing/2014/main" id="{9C91A132-9E2E-D941-2F61-8A319922FF52}"/>
              </a:ext>
            </a:extLst>
          </p:cNvPr>
          <p:cNvCxnSpPr>
            <a:stCxn id="82" idx="6"/>
          </p:cNvCxnSpPr>
          <p:nvPr/>
        </p:nvCxnSpPr>
        <p:spPr>
          <a:xfrm flipV="1">
            <a:off x="5004786" y="2646535"/>
            <a:ext cx="170672" cy="7068"/>
          </a:xfrm>
          <a:prstGeom prst="straightConnector1">
            <a:avLst/>
          </a:prstGeom>
          <a:noFill/>
          <a:ln w="6350" cap="flat" cmpd="sng" algn="ctr">
            <a:solidFill>
              <a:srgbClr val="FF0000"/>
            </a:solidFill>
            <a:prstDash val="lgDash"/>
            <a:miter lim="800000"/>
            <a:tailEnd type="triangle"/>
          </a:ln>
          <a:effectLst/>
        </p:spPr>
      </p:cxnSp>
      <p:sp>
        <p:nvSpPr>
          <p:cNvPr id="82" name="Блок-схема: узел 81"/>
          <p:cNvSpPr/>
          <p:nvPr/>
        </p:nvSpPr>
        <p:spPr>
          <a:xfrm>
            <a:off x="4929646" y="2630743"/>
            <a:ext cx="75140" cy="45719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5" name="Прямая со стрелкой 84">
            <a:extLst>
              <a:ext uri="{FF2B5EF4-FFF2-40B4-BE49-F238E27FC236}">
                <a16:creationId xmlns:a16="http://schemas.microsoft.com/office/drawing/2014/main" id="{9C91A132-9E2E-D941-2F61-8A319922FF52}"/>
              </a:ext>
            </a:extLst>
          </p:cNvPr>
          <p:cNvCxnSpPr/>
          <p:nvPr/>
        </p:nvCxnSpPr>
        <p:spPr>
          <a:xfrm flipV="1">
            <a:off x="4705852" y="2618147"/>
            <a:ext cx="195213" cy="4606"/>
          </a:xfrm>
          <a:prstGeom prst="straightConnector1">
            <a:avLst/>
          </a:prstGeom>
          <a:noFill/>
          <a:ln w="6350" cap="flat" cmpd="sng" algn="ctr">
            <a:solidFill>
              <a:srgbClr val="FF0000"/>
            </a:solidFill>
            <a:prstDash val="lgDash"/>
            <a:miter lim="800000"/>
            <a:tailEnd type="triangle"/>
          </a:ln>
          <a:effectLst/>
        </p:spPr>
      </p:cxnSp>
      <p:sp>
        <p:nvSpPr>
          <p:cNvPr id="86" name="Блок-схема: узел 85"/>
          <p:cNvSpPr/>
          <p:nvPr/>
        </p:nvSpPr>
        <p:spPr>
          <a:xfrm>
            <a:off x="4656573" y="2602197"/>
            <a:ext cx="59185" cy="45719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2742480" y="2460672"/>
            <a:ext cx="2180676" cy="3964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just">
              <a:defRPr/>
            </a:pPr>
            <a:endParaRPr lang="ru-RU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defRPr/>
            </a:pPr>
            <a:endParaRPr lang="ru-RU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defRPr/>
            </a:pPr>
            <a:endParaRPr lang="ru-RU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defRPr/>
            </a:pP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ОПР </a:t>
            </a:r>
            <a:r>
              <a:rPr lang="ru-RU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OiRA</a:t>
            </a: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14-ти</a:t>
            </a:r>
            <a:r>
              <a:rPr lang="ru-RU" sz="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отраслей автоматизированный:                             </a:t>
            </a:r>
          </a:p>
          <a:p>
            <a:pPr lvl="0" algn="just">
              <a:defRPr/>
            </a:pP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just">
              <a:defRPr/>
            </a:pPr>
            <a:r>
              <a:rPr lang="ru-RU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        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5185477" y="2441544"/>
            <a:ext cx="2032658" cy="3836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 algn="just">
              <a:buAutoNum type="arabicParenR"/>
              <a:defRPr/>
            </a:pP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опросное анкетирование;</a:t>
            </a:r>
          </a:p>
          <a:p>
            <a:pPr marL="228600" lvl="0" indent="-228600" algn="just">
              <a:buAutoNum type="arabicParenR"/>
              <a:defRPr/>
            </a:pP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матричный и </a:t>
            </a:r>
            <a:r>
              <a:rPr lang="ru-RU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</a:t>
            </a: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5127804" y="2913593"/>
            <a:ext cx="2106710" cy="10648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 algn="just">
              <a:buAutoNum type="arabicParenR"/>
              <a:defRPr/>
            </a:pP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опросного анкетирования работника по 5-бал. шкале</a:t>
            </a:r>
          </a:p>
          <a:p>
            <a:pPr marL="228600" lvl="0" indent="-228600" algn="just">
              <a:buAutoNum type="arabicParenR"/>
              <a:defRPr/>
            </a:pP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метода </a:t>
            </a:r>
            <a:r>
              <a:rPr lang="ru-RU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Файна</a:t>
            </a: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Кинни</a:t>
            </a:r>
            <a:endParaRPr lang="ru-RU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 algn="just">
              <a:buAutoNum type="arabicParenR"/>
              <a:defRPr/>
            </a:pP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матричного метода;</a:t>
            </a:r>
          </a:p>
          <a:p>
            <a:pPr marL="228600" lvl="0" indent="-228600" algn="just">
              <a:buAutoNum type="arabicParenR"/>
              <a:defRPr/>
            </a:pP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метода оценки атмосферы на взрывоопасность (только на закрыт. угольных шахтах).</a:t>
            </a:r>
          </a:p>
        </p:txBody>
      </p:sp>
      <p:cxnSp>
        <p:nvCxnSpPr>
          <p:cNvPr id="98" name="Прямая со стрелкой 97">
            <a:extLst>
              <a:ext uri="{FF2B5EF4-FFF2-40B4-BE49-F238E27FC236}">
                <a16:creationId xmlns:a16="http://schemas.microsoft.com/office/drawing/2014/main" id="{9C91A132-9E2E-D941-2F61-8A319922FF52}"/>
              </a:ext>
            </a:extLst>
          </p:cNvPr>
          <p:cNvCxnSpPr/>
          <p:nvPr/>
        </p:nvCxnSpPr>
        <p:spPr>
          <a:xfrm flipV="1">
            <a:off x="4937015" y="3229261"/>
            <a:ext cx="195213" cy="4606"/>
          </a:xfrm>
          <a:prstGeom prst="straightConnector1">
            <a:avLst/>
          </a:prstGeom>
          <a:noFill/>
          <a:ln w="6350" cap="flat" cmpd="sng" algn="ctr">
            <a:solidFill>
              <a:srgbClr val="FF0000"/>
            </a:solidFill>
            <a:prstDash val="lgDash"/>
            <a:miter lim="800000"/>
            <a:tailEnd type="triangle"/>
          </a:ln>
          <a:effectLst/>
        </p:spPr>
      </p:cxnSp>
      <p:sp>
        <p:nvSpPr>
          <p:cNvPr id="100" name="Блок-схема: узел 99"/>
          <p:cNvSpPr/>
          <p:nvPr/>
        </p:nvSpPr>
        <p:spPr>
          <a:xfrm>
            <a:off x="4908435" y="3211718"/>
            <a:ext cx="75140" cy="45719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3327575" y="4519006"/>
            <a:ext cx="214055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900" dirty="0">
                <a:solidFill>
                  <a:srgbClr val="445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- 14 отраслей</a:t>
            </a:r>
          </a:p>
        </p:txBody>
      </p:sp>
      <p:cxnSp>
        <p:nvCxnSpPr>
          <p:cNvPr id="6" name="Прямая со стрелкой 5"/>
          <p:cNvCxnSpPr>
            <a:stCxn id="65" idx="3"/>
            <a:endCxn id="72" idx="1"/>
          </p:cNvCxnSpPr>
          <p:nvPr/>
        </p:nvCxnSpPr>
        <p:spPr>
          <a:xfrm flipV="1">
            <a:off x="10216203" y="4605001"/>
            <a:ext cx="133021" cy="4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33"/>
          <p:cNvSpPr txBox="1">
            <a:spLocks noChangeArrowheads="1"/>
          </p:cNvSpPr>
          <p:nvPr/>
        </p:nvSpPr>
        <p:spPr bwMode="auto">
          <a:xfrm>
            <a:off x="11375273" y="0"/>
            <a:ext cx="790575" cy="369888"/>
          </a:xfrm>
          <a:prstGeom prst="rect">
            <a:avLst/>
          </a:prstGeom>
          <a:solidFill>
            <a:srgbClr val="3C4388"/>
          </a:soli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8928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11645900" y="0"/>
            <a:ext cx="546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0248" name="TextBox 10"/>
          <p:cNvSpPr txBox="1">
            <a:spLocks noChangeArrowheads="1"/>
          </p:cNvSpPr>
          <p:nvPr/>
        </p:nvSpPr>
        <p:spPr bwMode="auto">
          <a:xfrm>
            <a:off x="220037" y="54629"/>
            <a:ext cx="119453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Переходные этапы модели ОПР. Модераторы. Цели и результаты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8A60FEDE-69B1-3F64-68F3-0E0C045E776C}"/>
              </a:ext>
            </a:extLst>
          </p:cNvPr>
          <p:cNvCxnSpPr>
            <a:cxnSpLocks/>
          </p:cNvCxnSpPr>
          <p:nvPr/>
        </p:nvCxnSpPr>
        <p:spPr>
          <a:xfrm>
            <a:off x="186823" y="493529"/>
            <a:ext cx="11561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74921"/>
              </p:ext>
            </p:extLst>
          </p:nvPr>
        </p:nvGraphicFramePr>
        <p:xfrm>
          <a:off x="310845" y="752842"/>
          <a:ext cx="11570310" cy="5129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153">
                  <a:extLst>
                    <a:ext uri="{9D8B030D-6E8A-4147-A177-3AD203B41FA5}">
                      <a16:colId xmlns:a16="http://schemas.microsoft.com/office/drawing/2014/main" val="2433601729"/>
                    </a:ext>
                  </a:extLst>
                </a:gridCol>
                <a:gridCol w="2393729">
                  <a:extLst>
                    <a:ext uri="{9D8B030D-6E8A-4147-A177-3AD203B41FA5}">
                      <a16:colId xmlns:a16="http://schemas.microsoft.com/office/drawing/2014/main" val="4224192809"/>
                    </a:ext>
                  </a:extLst>
                </a:gridCol>
                <a:gridCol w="2239295">
                  <a:extLst>
                    <a:ext uri="{9D8B030D-6E8A-4147-A177-3AD203B41FA5}">
                      <a16:colId xmlns:a16="http://schemas.microsoft.com/office/drawing/2014/main" val="4094504016"/>
                    </a:ext>
                  </a:extLst>
                </a:gridCol>
                <a:gridCol w="2581256">
                  <a:extLst>
                    <a:ext uri="{9D8B030D-6E8A-4147-A177-3AD203B41FA5}">
                      <a16:colId xmlns:a16="http://schemas.microsoft.com/office/drawing/2014/main" val="273932897"/>
                    </a:ext>
                  </a:extLst>
                </a:gridCol>
                <a:gridCol w="2801877">
                  <a:extLst>
                    <a:ext uri="{9D8B030D-6E8A-4147-A177-3AD203B41FA5}">
                      <a16:colId xmlns:a16="http://schemas.microsoft.com/office/drawing/2014/main" val="1435318701"/>
                    </a:ext>
                  </a:extLst>
                </a:gridCol>
              </a:tblGrid>
              <a:tr h="626728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Страны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/>
                        <a:t>Этапы реализации</a:t>
                      </a:r>
                      <a:r>
                        <a:rPr lang="ru-RU" baseline="0" dirty="0"/>
                        <a:t> оценки профессиональных рисков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Модераторы </a:t>
                      </a:r>
                    </a:p>
                    <a:p>
                      <a:pPr algn="ctr"/>
                      <a:r>
                        <a:rPr lang="ru-RU" dirty="0"/>
                        <a:t>ОПР и периодичность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8108636"/>
                  </a:ext>
                </a:extLst>
              </a:tr>
              <a:tr h="376116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1-ый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2-ой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3-ий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516889"/>
                  </a:ext>
                </a:extLst>
              </a:tr>
              <a:tr h="8695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1989 -1992 г. переходный этап </a:t>
                      </a:r>
                    </a:p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1992-1997 г.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1998 г. анализ эффективности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ГИТ, работодатели, при участии работников.</a:t>
                      </a:r>
                    </a:p>
                    <a:p>
                      <a:pPr algn="ctr"/>
                      <a:r>
                        <a:rPr lang="ru-RU" sz="12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Постоянно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976188"/>
                  </a:ext>
                </a:extLst>
              </a:tr>
              <a:tr h="13371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2014-2016 гг.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этап внедрения </a:t>
                      </a:r>
                    </a:p>
                    <a:p>
                      <a:pPr marL="0" algn="ctr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2018 г.</a:t>
                      </a:r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этап внедрения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 2021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наст. время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Спецорганизации:</a:t>
                      </a:r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СОУТ –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2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раз в 5 лет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ОПР – Комиссия работодателя.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2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Постоянно</a:t>
                      </a:r>
                    </a:p>
                  </a:txBody>
                  <a:tcP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319920"/>
                  </a:ext>
                </a:extLst>
              </a:tr>
              <a:tr h="170111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 2007 - 2019 г. </a:t>
                      </a:r>
                    </a:p>
                    <a:p>
                      <a:pPr marL="0" algn="ctr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 2020 -2025гг.</a:t>
                      </a:r>
                    </a:p>
                    <a:p>
                      <a:pPr algn="ctr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этап внедрения ОПР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или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 </a:t>
                      </a: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2025 г.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повсеместный переход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Спецорганизации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- АПО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раз в 5 лет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Спецорганизации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:* - ОПР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Периодичность</a:t>
                      </a:r>
                      <a:r>
                        <a:rPr lang="ru-RU" sz="10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степень (допустимый риск), 2 степень (низкий риск)</a:t>
                      </a:r>
                      <a:r>
                        <a:rPr lang="ru-RU" sz="1000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один раз в 5 лет;  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степень (средний риск),</a:t>
                      </a:r>
                      <a:r>
                        <a:rPr lang="ru-RU" sz="1000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степень (высокий риск) – один раз в три года;   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степень (очень высокий риск) - ежегодно</a:t>
                      </a:r>
                      <a:endParaRPr lang="ru-RU" sz="14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326501"/>
                  </a:ext>
                </a:extLst>
              </a:tr>
            </a:tbl>
          </a:graphicData>
        </a:graphic>
      </p:graphicFrame>
      <p:pic>
        <p:nvPicPr>
          <p:cNvPr id="106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21" y="2040750"/>
            <a:ext cx="818143" cy="47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607" y="3170523"/>
            <a:ext cx="792557" cy="463351"/>
          </a:xfrm>
          <a:prstGeom prst="rect">
            <a:avLst/>
          </a:prstGeom>
        </p:spPr>
      </p:pic>
      <p:pic>
        <p:nvPicPr>
          <p:cNvPr id="108" name="Рисунок 10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07" y="4609663"/>
            <a:ext cx="792557" cy="420852"/>
          </a:xfrm>
          <a:prstGeom prst="rect">
            <a:avLst/>
          </a:prstGeom>
        </p:spPr>
      </p:pic>
      <p:sp>
        <p:nvSpPr>
          <p:cNvPr id="110" name="Скругленный прямоугольник 109"/>
          <p:cNvSpPr/>
          <p:nvPr/>
        </p:nvSpPr>
        <p:spPr>
          <a:xfrm>
            <a:off x="2659161" y="4799027"/>
            <a:ext cx="815606" cy="2314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1" hangingPunct="1">
              <a:defRPr/>
            </a:pPr>
            <a:r>
              <a:rPr lang="ru-RU" sz="1400" b="1" dirty="0">
                <a:solidFill>
                  <a:schemeClr val="dk1"/>
                </a:solidFill>
              </a:rPr>
              <a:t>АПО</a:t>
            </a:r>
            <a:endParaRPr lang="ru-RU" sz="900" b="1" dirty="0">
              <a:solidFill>
                <a:schemeClr val="dk1"/>
              </a:solidFill>
            </a:endParaRPr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5683014" y="4795131"/>
            <a:ext cx="719015" cy="2353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1" hangingPunct="1">
              <a:defRPr/>
            </a:pPr>
            <a:r>
              <a:rPr lang="ru-RU" sz="1400" b="1" dirty="0">
                <a:solidFill>
                  <a:schemeClr val="dk1"/>
                </a:solidFill>
              </a:rPr>
              <a:t>ОПР</a:t>
            </a:r>
            <a:endParaRPr lang="ru-RU" sz="900" b="1" dirty="0">
              <a:solidFill>
                <a:schemeClr val="dk1"/>
              </a:solidFill>
            </a:endParaRPr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4526385" y="4795132"/>
            <a:ext cx="554562" cy="2353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1" hangingPunct="1">
              <a:defRPr/>
            </a:pPr>
            <a:r>
              <a:rPr lang="ru-RU" sz="1400" b="1" dirty="0">
                <a:solidFill>
                  <a:schemeClr val="dk1"/>
                </a:solidFill>
              </a:rPr>
              <a:t>АПО</a:t>
            </a:r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6916169" y="4761618"/>
            <a:ext cx="554562" cy="2167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1" hangingPunct="1">
              <a:defRPr/>
            </a:pPr>
            <a:r>
              <a:rPr lang="ru-RU" sz="1400" b="1" dirty="0">
                <a:solidFill>
                  <a:schemeClr val="dk1"/>
                </a:solidFill>
              </a:rPr>
              <a:t>АПО</a:t>
            </a:r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8194877" y="4742288"/>
            <a:ext cx="554562" cy="2353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1" hangingPunct="1">
              <a:defRPr/>
            </a:pPr>
            <a:r>
              <a:rPr lang="ru-RU" sz="1400" b="1" dirty="0">
                <a:solidFill>
                  <a:schemeClr val="dk1"/>
                </a:solidFill>
              </a:rPr>
              <a:t>ОПР</a:t>
            </a:r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2659161" y="3437648"/>
            <a:ext cx="815607" cy="2263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chemeClr val="dk1"/>
                </a:solidFill>
              </a:rPr>
              <a:t>СОУТ</a:t>
            </a:r>
            <a:endParaRPr lang="ru-RU" sz="1100" b="1" dirty="0">
              <a:solidFill>
                <a:schemeClr val="dk1"/>
              </a:solidFill>
            </a:endParaRPr>
          </a:p>
        </p:txBody>
      </p:sp>
      <p:sp>
        <p:nvSpPr>
          <p:cNvPr id="122" name="Скругленный прямоугольник 121"/>
          <p:cNvSpPr/>
          <p:nvPr/>
        </p:nvSpPr>
        <p:spPr>
          <a:xfrm>
            <a:off x="5609158" y="3409516"/>
            <a:ext cx="554562" cy="2353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1" hangingPunct="1">
              <a:defRPr/>
            </a:pPr>
            <a:r>
              <a:rPr lang="ru-RU" sz="1400" b="1" dirty="0">
                <a:solidFill>
                  <a:schemeClr val="dk1"/>
                </a:solidFill>
              </a:rPr>
              <a:t>ОПР</a:t>
            </a:r>
          </a:p>
        </p:txBody>
      </p:sp>
      <p:sp>
        <p:nvSpPr>
          <p:cNvPr id="125" name="Скругленный прямоугольник 124"/>
          <p:cNvSpPr/>
          <p:nvPr/>
        </p:nvSpPr>
        <p:spPr>
          <a:xfrm>
            <a:off x="6916169" y="3343858"/>
            <a:ext cx="636525" cy="2066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1" hangingPunct="1">
              <a:defRPr/>
            </a:pPr>
            <a:r>
              <a:rPr lang="ru-RU" sz="1400" b="1" dirty="0">
                <a:solidFill>
                  <a:schemeClr val="dk1"/>
                </a:solidFill>
              </a:rPr>
              <a:t>СОУТ</a:t>
            </a:r>
          </a:p>
        </p:txBody>
      </p:sp>
      <p:sp>
        <p:nvSpPr>
          <p:cNvPr id="126" name="Скругленный прямоугольник 125"/>
          <p:cNvSpPr/>
          <p:nvPr/>
        </p:nvSpPr>
        <p:spPr>
          <a:xfrm>
            <a:off x="8096207" y="3343858"/>
            <a:ext cx="554562" cy="2353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1" hangingPunct="1">
              <a:defRPr/>
            </a:pPr>
            <a:r>
              <a:rPr lang="ru-RU" sz="1400" b="1" dirty="0">
                <a:solidFill>
                  <a:schemeClr val="dk1"/>
                </a:solidFill>
              </a:rPr>
              <a:t>ОПР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220037" y="475842"/>
            <a:ext cx="23111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445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Таблица 1 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6941309" y="4742288"/>
            <a:ext cx="504281" cy="2516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7728241" y="4857822"/>
            <a:ext cx="28427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Прямоугольник 111"/>
          <p:cNvSpPr/>
          <p:nvPr/>
        </p:nvSpPr>
        <p:spPr>
          <a:xfrm>
            <a:off x="310844" y="5806777"/>
            <a:ext cx="11705751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altLang="ru-RU" sz="1000" dirty="0">
                <a:solidFill>
                  <a:srgbClr val="3C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Примечание: </a:t>
            </a:r>
          </a:p>
          <a:p>
            <a:pPr>
              <a:spcAft>
                <a:spcPts val="0"/>
              </a:spcAft>
            </a:pPr>
            <a:r>
              <a:rPr lang="ru-RU" altLang="ru-RU" sz="1000" dirty="0">
                <a:solidFill>
                  <a:srgbClr val="3C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altLang="ru-RU" sz="1100" dirty="0">
                <a:solidFill>
                  <a:srgbClr val="3C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100" dirty="0"/>
              <a:t>наличие испытательной лаборатории (собственной), аккредитованной на СТ РК 17025;</a:t>
            </a:r>
          </a:p>
          <a:p>
            <a:pPr>
              <a:spcAft>
                <a:spcPts val="0"/>
              </a:spcAft>
            </a:pPr>
            <a:r>
              <a:rPr lang="ru-RU" sz="1100" dirty="0"/>
              <a:t>   - наличие в организации экспертов, имеющих навыков проведения замеров вредных и опасных факторов производства согласно Классификатору указанных в Правилах УПР (не менее 5-6), </a:t>
            </a:r>
          </a:p>
          <a:p>
            <a:pPr>
              <a:spcAft>
                <a:spcPts val="0"/>
              </a:spcAft>
            </a:pPr>
            <a:r>
              <a:rPr lang="ru-RU" sz="1100" dirty="0"/>
              <a:t>     с высшим образованием имеющих сертификатов на право выполнения работ по ОПР (курс по ОПР не менее 24 часов);</a:t>
            </a:r>
          </a:p>
          <a:p>
            <a:pPr indent="90488"/>
            <a:r>
              <a:rPr lang="ru-RU" sz="1100" dirty="0"/>
              <a:t>- экспертиза качества проведения оценки профессиональных рисков, осуществляется государственными уполномоченными органами;</a:t>
            </a:r>
          </a:p>
          <a:p>
            <a:pPr indent="90488"/>
            <a:r>
              <a:rPr lang="ru-RU" sz="1100" dirty="0"/>
              <a:t>- пересмотр и обновление Реестра специализированных организации, по  проведению работ по ОПР</a:t>
            </a:r>
            <a:endParaRPr lang="ru-RU" altLang="ru-RU" sz="1100" dirty="0"/>
          </a:p>
        </p:txBody>
      </p:sp>
      <p:sp>
        <p:nvSpPr>
          <p:cNvPr id="136" name="Левая фигурная скобка 135"/>
          <p:cNvSpPr/>
          <p:nvPr/>
        </p:nvSpPr>
        <p:spPr>
          <a:xfrm rot="16200000">
            <a:off x="5365010" y="-867907"/>
            <a:ext cx="204942" cy="6178994"/>
          </a:xfrm>
          <a:prstGeom prst="lef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30" name="TextBox 33"/>
          <p:cNvSpPr txBox="1">
            <a:spLocks noChangeArrowheads="1"/>
          </p:cNvSpPr>
          <p:nvPr/>
        </p:nvSpPr>
        <p:spPr bwMode="auto">
          <a:xfrm>
            <a:off x="11401425" y="2120"/>
            <a:ext cx="790575" cy="369888"/>
          </a:xfrm>
          <a:prstGeom prst="rect">
            <a:avLst/>
          </a:prstGeom>
          <a:solidFill>
            <a:srgbClr val="3C4388"/>
          </a:soli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395862" y="3431536"/>
            <a:ext cx="815607" cy="2006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chemeClr val="dk1"/>
                </a:solidFill>
              </a:rPr>
              <a:t>СОУТ</a:t>
            </a:r>
            <a:endParaRPr lang="ru-RU" sz="1100" b="1" dirty="0">
              <a:solidFill>
                <a:schemeClr val="dk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93644" y="3343858"/>
            <a:ext cx="397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+</a:t>
            </a:r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5190200" y="2349985"/>
            <a:ext cx="554562" cy="2353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1" hangingPunct="1">
              <a:defRPr/>
            </a:pPr>
            <a:r>
              <a:rPr lang="ru-RU" sz="1400" b="1" dirty="0">
                <a:solidFill>
                  <a:schemeClr val="dk1"/>
                </a:solidFill>
              </a:rPr>
              <a:t>ОПР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703067" y="3258070"/>
            <a:ext cx="397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514542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11645900" y="0"/>
            <a:ext cx="546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0248" name="TextBox 10"/>
          <p:cNvSpPr txBox="1">
            <a:spLocks noChangeArrowheads="1"/>
          </p:cNvSpPr>
          <p:nvPr/>
        </p:nvSpPr>
        <p:spPr bwMode="auto">
          <a:xfrm>
            <a:off x="315118" y="43416"/>
            <a:ext cx="114549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ru-RU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OiRA</a:t>
            </a:r>
            <a:r>
              <a:rPr lang="ru-RU" alt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интерактивная онлайн-оценка рисков (веб-платформа*)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26000" y="947604"/>
            <a:ext cx="0" cy="5297487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286816" y="412372"/>
            <a:ext cx="11359084" cy="3385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ПРОЦЕДУРЫ «</a:t>
            </a:r>
            <a:r>
              <a:rPr lang="ru-RU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Инструмента </a:t>
            </a:r>
            <a:r>
              <a:rPr lang="af-ZA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OiRA Agricultura</a:t>
            </a:r>
            <a:r>
              <a:rPr lang="ru-RU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» </a:t>
            </a:r>
            <a:r>
              <a:rPr lang="ru-RU" sz="1600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на примере </a:t>
            </a:r>
            <a:r>
              <a:rPr lang="ru-RU" sz="1600" noProof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сельхозработника</a:t>
            </a:r>
            <a:r>
              <a:rPr lang="ru-RU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– животновод</a:t>
            </a:r>
            <a:endParaRPr kumimoji="0" lang="ru-RU" sz="2200" b="0" i="0" u="none" strike="noStrike" kern="1200" cap="none" spc="-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Прямоугольник: скругленные углы 2">
            <a:extLst>
              <a:ext uri="{FF2B5EF4-FFF2-40B4-BE49-F238E27FC236}">
                <a16:creationId xmlns:a16="http://schemas.microsoft.com/office/drawing/2014/main" id="{0971D441-390A-4C90-6AEE-2B5314A2B6F2}"/>
              </a:ext>
            </a:extLst>
          </p:cNvPr>
          <p:cNvSpPr/>
          <p:nvPr/>
        </p:nvSpPr>
        <p:spPr>
          <a:xfrm>
            <a:off x="1116517" y="811378"/>
            <a:ext cx="4297131" cy="5632622"/>
          </a:xfrm>
          <a:prstGeom prst="roundRect">
            <a:avLst>
              <a:gd name="adj" fmla="val 4830"/>
            </a:avLst>
          </a:prstGeom>
          <a:noFill/>
          <a:ln>
            <a:solidFill>
              <a:srgbClr val="295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Прямоугольник: скругленные углы 2">
            <a:extLst>
              <a:ext uri="{FF2B5EF4-FFF2-40B4-BE49-F238E27FC236}">
                <a16:creationId xmlns:a16="http://schemas.microsoft.com/office/drawing/2014/main" id="{0971D441-390A-4C90-6AEE-2B5314A2B6F2}"/>
              </a:ext>
            </a:extLst>
          </p:cNvPr>
          <p:cNvSpPr/>
          <p:nvPr/>
        </p:nvSpPr>
        <p:spPr>
          <a:xfrm>
            <a:off x="617433" y="1781514"/>
            <a:ext cx="292100" cy="3049644"/>
          </a:xfrm>
          <a:prstGeom prst="roundRect">
            <a:avLst>
              <a:gd name="adj" fmla="val 4830"/>
            </a:avLst>
          </a:prstGeom>
          <a:solidFill>
            <a:schemeClr val="bg1">
              <a:lumMod val="95000"/>
            </a:schemeClr>
          </a:solidFill>
          <a:ln>
            <a:solidFill>
              <a:srgbClr val="295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15723" y="2607097"/>
            <a:ext cx="29551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spc="-10" dirty="0">
                <a:solidFill>
                  <a:srgbClr val="7371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ЖИВОТНОВОД</a:t>
            </a:r>
            <a:endParaRPr lang="ru-RU" sz="1000" b="1" dirty="0">
              <a:solidFill>
                <a:srgbClr val="7371B3"/>
              </a:solidFill>
            </a:endParaRPr>
          </a:p>
        </p:txBody>
      </p:sp>
      <p:sp>
        <p:nvSpPr>
          <p:cNvPr id="38" name="Прямоугольник: скругленные углы 2">
            <a:extLst>
              <a:ext uri="{FF2B5EF4-FFF2-40B4-BE49-F238E27FC236}">
                <a16:creationId xmlns:a16="http://schemas.microsoft.com/office/drawing/2014/main" id="{0971D441-390A-4C90-6AEE-2B5314A2B6F2}"/>
              </a:ext>
            </a:extLst>
          </p:cNvPr>
          <p:cNvSpPr/>
          <p:nvPr/>
        </p:nvSpPr>
        <p:spPr>
          <a:xfrm>
            <a:off x="10015915" y="719911"/>
            <a:ext cx="2104680" cy="5447923"/>
          </a:xfrm>
          <a:prstGeom prst="roundRect">
            <a:avLst>
              <a:gd name="adj" fmla="val 4830"/>
            </a:avLst>
          </a:prstGeom>
          <a:noFill/>
          <a:ln>
            <a:solidFill>
              <a:srgbClr val="295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Прямоугольник: скругленные углы 2">
            <a:extLst>
              <a:ext uri="{FF2B5EF4-FFF2-40B4-BE49-F238E27FC236}">
                <a16:creationId xmlns:a16="http://schemas.microsoft.com/office/drawing/2014/main" id="{0971D441-390A-4C90-6AEE-2B5314A2B6F2}"/>
              </a:ext>
            </a:extLst>
          </p:cNvPr>
          <p:cNvSpPr/>
          <p:nvPr/>
        </p:nvSpPr>
        <p:spPr>
          <a:xfrm>
            <a:off x="5683444" y="719911"/>
            <a:ext cx="4070300" cy="1861758"/>
          </a:xfrm>
          <a:prstGeom prst="roundRect">
            <a:avLst>
              <a:gd name="adj" fmla="val 4830"/>
            </a:avLst>
          </a:prstGeom>
          <a:noFill/>
          <a:ln>
            <a:solidFill>
              <a:srgbClr val="295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" name="Прямоугольник 111"/>
          <p:cNvSpPr/>
          <p:nvPr/>
        </p:nvSpPr>
        <p:spPr>
          <a:xfrm>
            <a:off x="286816" y="6421919"/>
            <a:ext cx="4309862" cy="277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</a:pPr>
            <a:r>
              <a:rPr lang="ru-RU" altLang="ru-RU" sz="9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Примечание * -  ссылка </a:t>
            </a:r>
            <a:r>
              <a:rPr lang="af-ZA" altLang="ru-RU" sz="9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https://oiraproject.eu/en/oira-tools</a:t>
            </a:r>
            <a:r>
              <a:rPr lang="ru-RU" altLang="ru-RU" sz="12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cxnSp>
        <p:nvCxnSpPr>
          <p:cNvPr id="128" name="Прямая соединительная линия 127"/>
          <p:cNvCxnSpPr/>
          <p:nvPr/>
        </p:nvCxnSpPr>
        <p:spPr>
          <a:xfrm flipV="1">
            <a:off x="5554775" y="6240484"/>
            <a:ext cx="4198969" cy="337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/>
          <p:cNvSpPr/>
          <p:nvPr/>
        </p:nvSpPr>
        <p:spPr>
          <a:xfrm>
            <a:off x="1199363" y="846570"/>
            <a:ext cx="4052763" cy="25219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OiRA</a:t>
            </a:r>
            <a:r>
              <a:rPr lang="ru-RU" sz="1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проста в использовании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28600" lvl="0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  <a:defRPr/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OiRA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Agricultura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предлагает помощь в проведении оценки рисков и ориентирован на два подсектора: </a:t>
            </a:r>
            <a:r>
              <a:rPr lang="ru-RU" sz="1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животноводство и выращивание фруктов и овощей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lvl="0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  <a:defRPr/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наведении курсора на искомый блок страницы категории, подкатегории появляется таблоиды с пояснениями рисунками, приглашающий пользователя получить более подробную информацию </a:t>
            </a:r>
            <a:r>
              <a:rPr lang="ru-RU" sz="1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(Рис.1 и 2 и т.д.)</a:t>
            </a:r>
          </a:p>
          <a:p>
            <a:pPr marL="228600" lvl="0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  <a:defRPr/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Пользователю инструмента для руководства по ферме, есть краткие объяснения и справочные ссылки на полезную информацию</a:t>
            </a:r>
          </a:p>
          <a:p>
            <a:pPr marL="228600" lvl="0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  <a:defRPr/>
            </a:pP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Процедуры оценки рисков производится на основе шаблонов </a:t>
            </a:r>
            <a:r>
              <a:rPr lang="ru-RU" sz="1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готового «Анкеты-вопросника» с вариантами ответов: "да", "нет"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4618" y="749503"/>
            <a:ext cx="3862115" cy="1817471"/>
          </a:xfrm>
          <a:prstGeom prst="rect">
            <a:avLst/>
          </a:prstGeom>
        </p:spPr>
      </p:pic>
      <p:sp>
        <p:nvSpPr>
          <p:cNvPr id="81" name="Прямоугольник: скругленные углы 2">
            <a:extLst>
              <a:ext uri="{FF2B5EF4-FFF2-40B4-BE49-F238E27FC236}">
                <a16:creationId xmlns:a16="http://schemas.microsoft.com/office/drawing/2014/main" id="{0971D441-390A-4C90-6AEE-2B5314A2B6F2}"/>
              </a:ext>
            </a:extLst>
          </p:cNvPr>
          <p:cNvSpPr/>
          <p:nvPr/>
        </p:nvSpPr>
        <p:spPr>
          <a:xfrm>
            <a:off x="5688916" y="2703060"/>
            <a:ext cx="4135567" cy="1729028"/>
          </a:xfrm>
          <a:prstGeom prst="roundRect">
            <a:avLst>
              <a:gd name="adj" fmla="val 4830"/>
            </a:avLst>
          </a:prstGeom>
          <a:noFill/>
          <a:ln>
            <a:solidFill>
              <a:srgbClr val="295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2" name="Рисунок 81"/>
          <p:cNvPicPr/>
          <p:nvPr/>
        </p:nvPicPr>
        <p:blipFill rotWithShape="1">
          <a:blip r:embed="rId4"/>
          <a:srcRect t="4789" r="1999" b="14709"/>
          <a:stretch/>
        </p:blipFill>
        <p:spPr bwMode="auto">
          <a:xfrm>
            <a:off x="5696037" y="2724560"/>
            <a:ext cx="4057708" cy="16893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Стрелка вправо 11"/>
          <p:cNvSpPr/>
          <p:nvPr/>
        </p:nvSpPr>
        <p:spPr>
          <a:xfrm>
            <a:off x="5453490" y="1620645"/>
            <a:ext cx="180001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7453925" y="2570449"/>
            <a:ext cx="589131" cy="1437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: скругленные углы 2">
            <a:extLst>
              <a:ext uri="{FF2B5EF4-FFF2-40B4-BE49-F238E27FC236}">
                <a16:creationId xmlns:a16="http://schemas.microsoft.com/office/drawing/2014/main" id="{0971D441-390A-4C90-6AEE-2B5314A2B6F2}"/>
              </a:ext>
            </a:extLst>
          </p:cNvPr>
          <p:cNvSpPr/>
          <p:nvPr/>
        </p:nvSpPr>
        <p:spPr>
          <a:xfrm>
            <a:off x="5619789" y="4583730"/>
            <a:ext cx="4225246" cy="1650655"/>
          </a:xfrm>
          <a:prstGeom prst="roundRect">
            <a:avLst>
              <a:gd name="adj" fmla="val 4830"/>
            </a:avLst>
          </a:prstGeom>
          <a:noFill/>
          <a:ln>
            <a:solidFill>
              <a:srgbClr val="295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4" name="Стрелка вниз 83"/>
          <p:cNvSpPr/>
          <p:nvPr/>
        </p:nvSpPr>
        <p:spPr>
          <a:xfrm>
            <a:off x="7551676" y="4413906"/>
            <a:ext cx="589131" cy="1437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063672" y="738289"/>
            <a:ext cx="2009166" cy="5294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безопасности на фермах</a:t>
            </a:r>
          </a:p>
          <a:p>
            <a:pPr algn="ctr"/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Сельскохозяйственные работники подвергаются многочисленным </a:t>
            </a:r>
            <a:r>
              <a:rPr lang="ru-RU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профессиональным вредностям 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из-за использования машин и другого рабочего оборудования, химикатов, шума, пыли, работы в одиночку и т. д. Управление охраной труда и промышленной безопасностью (БГТ) необходимо не только для обеспечения безопасности и здоровья фермеров и сельскохозяйственных рабочих, но и для снижения затрат и других негативных последствий несчастных случаев на производстве и несчастных случаев на производстве. Каждый работодатель обязан по закону проводить оценку рисков. Оценка риска является краеугольным камнем управления ОТ и ТБ и помогает фермерам выявлять риски и принимать соответствующие меры </a:t>
            </a:r>
          </a:p>
        </p:txBody>
      </p:sp>
      <p:cxnSp>
        <p:nvCxnSpPr>
          <p:cNvPr id="89" name="Прямая со стрелкой 88">
            <a:extLst>
              <a:ext uri="{FF2B5EF4-FFF2-40B4-BE49-F238E27FC236}">
                <a16:creationId xmlns:a16="http://schemas.microsoft.com/office/drawing/2014/main" id="{9C91A132-9E2E-D941-2F61-8A319922FF52}"/>
              </a:ext>
            </a:extLst>
          </p:cNvPr>
          <p:cNvCxnSpPr/>
          <p:nvPr/>
        </p:nvCxnSpPr>
        <p:spPr>
          <a:xfrm flipH="1" flipV="1">
            <a:off x="9724982" y="3474572"/>
            <a:ext cx="315276" cy="9776"/>
          </a:xfrm>
          <a:prstGeom prst="straightConnector1">
            <a:avLst/>
          </a:prstGeom>
          <a:noFill/>
          <a:ln w="6350" cap="flat" cmpd="sng" algn="ctr">
            <a:solidFill>
              <a:srgbClr val="FF0000"/>
            </a:solidFill>
            <a:prstDash val="lgDash"/>
            <a:miter lim="800000"/>
            <a:tailEnd type="triangle"/>
          </a:ln>
          <a:effectLst/>
        </p:spPr>
      </p:cxnSp>
      <p:sp>
        <p:nvSpPr>
          <p:cNvPr id="43" name="Блок-схема: узел 42"/>
          <p:cNvSpPr/>
          <p:nvPr/>
        </p:nvSpPr>
        <p:spPr>
          <a:xfrm>
            <a:off x="10066302" y="3444141"/>
            <a:ext cx="95514" cy="60861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5325020" y="6228286"/>
            <a:ext cx="670083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Разработчики онлайн-инструмента</a:t>
            </a:r>
            <a:r>
              <a:rPr lang="ru-RU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Социальные агенты европейского сельскохозяйственного сектора,  </a:t>
            </a:r>
            <a:r>
              <a:rPr lang="ru-RU" sz="8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EFFAT (Европейская федерация профсоюзов продовольствия, сельского хозяйства и туризма)</a:t>
            </a:r>
            <a:r>
              <a:rPr lang="ru-RU" sz="8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и </a:t>
            </a:r>
            <a:r>
              <a:rPr lang="ru-RU" sz="800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Geopa-Copa</a:t>
            </a:r>
            <a:r>
              <a:rPr lang="ru-RU" sz="8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 (Бизнес-ассоциация профессиональных сельскохозяйственных организаций в Европейском Союзе)</a:t>
            </a:r>
            <a:r>
              <a:rPr lang="ru-RU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разработали этот онлайн-инструмент, который поддерживает проведение оценки рисков, особенно в мелких фермерских хозяйствах.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5633491" y="771359"/>
            <a:ext cx="52450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9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Рис.1 </a:t>
            </a:r>
            <a:endParaRPr lang="ru-RU" b="1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5647032" y="4183695"/>
            <a:ext cx="52450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9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Рис.2 </a:t>
            </a:r>
            <a:endParaRPr lang="ru-RU" b="1" dirty="0"/>
          </a:p>
        </p:txBody>
      </p:sp>
      <p:sp>
        <p:nvSpPr>
          <p:cNvPr id="110" name="Прямоугольник 109"/>
          <p:cNvSpPr/>
          <p:nvPr/>
        </p:nvSpPr>
        <p:spPr>
          <a:xfrm>
            <a:off x="1199363" y="3428999"/>
            <a:ext cx="4052763" cy="20700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Вопросники включают: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Управление безопасностью и здоровьем на работе в целом и   уязвимые группы; 2.Здания и дворы - рабочие зоны, склады, помещения; 3.Машины и рабочее оборудование (особые виды машин и рабочего оборудования, в т. ч. рабочее оборудование для работы на высоте); 4.Сельскохозяйственная техника перечисление рисков от них; 5.Воздействие опасных веществ (химфакторов, биологических и др.). 6.Психосоциальные риски; 7.Организация работы (сезонность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идр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.); 7. Одиночные работы с установленным безопасным порядком работы; 8. 8. Работы на складах и сортировочных пунктах. в теплицах, садах, на полях и обращение с животными.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выявления всех рисков автоматически создаётся </a:t>
            </a:r>
            <a:r>
              <a:rPr lang="ru-RU" sz="1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действий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«Отчет со всеми результатами» (Рис. 3) 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желании фермер может добавить дополнительные комментарии к отчету в поле.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Стрелка вправо 110"/>
          <p:cNvSpPr/>
          <p:nvPr/>
        </p:nvSpPr>
        <p:spPr>
          <a:xfrm>
            <a:off x="929279" y="3207574"/>
            <a:ext cx="180001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6" name="Рисунок 115"/>
          <p:cNvPicPr/>
          <p:nvPr/>
        </p:nvPicPr>
        <p:blipFill>
          <a:blip r:embed="rId7"/>
          <a:stretch>
            <a:fillRect/>
          </a:stretch>
        </p:blipFill>
        <p:spPr>
          <a:xfrm>
            <a:off x="5696037" y="4598663"/>
            <a:ext cx="4128445" cy="1628382"/>
          </a:xfrm>
          <a:prstGeom prst="rect">
            <a:avLst/>
          </a:prstGeom>
        </p:spPr>
      </p:pic>
      <p:sp>
        <p:nvSpPr>
          <p:cNvPr id="117" name="Прямоугольник 116"/>
          <p:cNvSpPr/>
          <p:nvPr/>
        </p:nvSpPr>
        <p:spPr>
          <a:xfrm>
            <a:off x="5633491" y="6033097"/>
            <a:ext cx="52450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9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Рис.3 </a:t>
            </a:r>
            <a:endParaRPr lang="ru-RU" b="1" dirty="0"/>
          </a:p>
        </p:txBody>
      </p:sp>
      <p:sp>
        <p:nvSpPr>
          <p:cNvPr id="118" name="Блок-схема: узел 117"/>
          <p:cNvSpPr/>
          <p:nvPr/>
        </p:nvSpPr>
        <p:spPr>
          <a:xfrm>
            <a:off x="10066302" y="1631547"/>
            <a:ext cx="95514" cy="60861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9" name="Прямая со стрелкой 118">
            <a:extLst>
              <a:ext uri="{FF2B5EF4-FFF2-40B4-BE49-F238E27FC236}">
                <a16:creationId xmlns:a16="http://schemas.microsoft.com/office/drawing/2014/main" id="{9C91A132-9E2E-D941-2F61-8A319922FF52}"/>
              </a:ext>
            </a:extLst>
          </p:cNvPr>
          <p:cNvCxnSpPr/>
          <p:nvPr/>
        </p:nvCxnSpPr>
        <p:spPr>
          <a:xfrm flipH="1" flipV="1">
            <a:off x="9761725" y="1667007"/>
            <a:ext cx="315276" cy="9776"/>
          </a:xfrm>
          <a:prstGeom prst="straightConnector1">
            <a:avLst/>
          </a:prstGeom>
          <a:noFill/>
          <a:ln w="6350" cap="flat" cmpd="sng" algn="ctr">
            <a:solidFill>
              <a:srgbClr val="FF0000"/>
            </a:solidFill>
            <a:prstDash val="lgDash"/>
            <a:miter lim="800000"/>
            <a:tailEnd type="triangle"/>
          </a:ln>
          <a:effectLst/>
        </p:spPr>
      </p:cxnSp>
      <p:cxnSp>
        <p:nvCxnSpPr>
          <p:cNvPr id="120" name="Прямая со стрелкой 119">
            <a:extLst>
              <a:ext uri="{FF2B5EF4-FFF2-40B4-BE49-F238E27FC236}">
                <a16:creationId xmlns:a16="http://schemas.microsoft.com/office/drawing/2014/main" id="{9C91A132-9E2E-D941-2F61-8A319922FF52}"/>
              </a:ext>
            </a:extLst>
          </p:cNvPr>
          <p:cNvCxnSpPr/>
          <p:nvPr/>
        </p:nvCxnSpPr>
        <p:spPr>
          <a:xfrm flipH="1" flipV="1">
            <a:off x="9761725" y="5327682"/>
            <a:ext cx="315276" cy="9776"/>
          </a:xfrm>
          <a:prstGeom prst="straightConnector1">
            <a:avLst/>
          </a:prstGeom>
          <a:noFill/>
          <a:ln w="6350" cap="flat" cmpd="sng" algn="ctr">
            <a:solidFill>
              <a:srgbClr val="FF0000"/>
            </a:solidFill>
            <a:prstDash val="lgDash"/>
            <a:miter lim="800000"/>
            <a:tailEnd type="triangle"/>
          </a:ln>
          <a:effectLst/>
        </p:spPr>
      </p:cxnSp>
      <p:sp>
        <p:nvSpPr>
          <p:cNvPr id="122" name="Блок-схема: узел 121"/>
          <p:cNvSpPr/>
          <p:nvPr/>
        </p:nvSpPr>
        <p:spPr>
          <a:xfrm>
            <a:off x="10093062" y="5307027"/>
            <a:ext cx="95514" cy="60861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FF4F219B-7E7B-87A8-B72B-600B4DD2BF2D}"/>
              </a:ext>
            </a:extLst>
          </p:cNvPr>
          <p:cNvCxnSpPr>
            <a:cxnSpLocks/>
          </p:cNvCxnSpPr>
          <p:nvPr/>
        </p:nvCxnSpPr>
        <p:spPr>
          <a:xfrm>
            <a:off x="315118" y="369332"/>
            <a:ext cx="11561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3"/>
          <p:cNvSpPr txBox="1">
            <a:spLocks noChangeArrowheads="1"/>
          </p:cNvSpPr>
          <p:nvPr/>
        </p:nvSpPr>
        <p:spPr bwMode="auto">
          <a:xfrm>
            <a:off x="11401425" y="2120"/>
            <a:ext cx="790575" cy="369888"/>
          </a:xfrm>
          <a:prstGeom prst="rect">
            <a:avLst/>
          </a:prstGeom>
          <a:solidFill>
            <a:srgbClr val="3C4388"/>
          </a:soli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331422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69;p14"/>
          <p:cNvSpPr txBox="1"/>
          <p:nvPr/>
        </p:nvSpPr>
        <p:spPr>
          <a:xfrm>
            <a:off x="224509" y="29792"/>
            <a:ext cx="11692167" cy="469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700" rIns="0" bIns="0" anchor="t" anchorCtr="0">
            <a:spAutoFit/>
          </a:bodyPr>
          <a:lstStyle/>
          <a:p>
            <a:pPr lvl="0"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МЕЖДУНАРОДНЫЙ ОПЫТ: </a:t>
            </a: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Критерии и показатели  оценки риска. </a:t>
            </a:r>
          </a:p>
          <a:p>
            <a:pPr lvl="0">
              <a:defRPr/>
            </a:pPr>
            <a:r>
              <a:rPr lang="ru-RU" alt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Обзор основополагающих 5-ти методов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A8EC6084-13C1-1078-F354-1F5DBB2912DE}"/>
                  </a:ext>
                </a:extLst>
              </p:cNvPr>
              <p:cNvSpPr/>
              <p:nvPr/>
            </p:nvSpPr>
            <p:spPr>
              <a:xfrm>
                <a:off x="246096" y="1265456"/>
                <a:ext cx="2862205" cy="5729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/>
                <a:r>
                  <a:rPr lang="ru-RU" sz="1200" dirty="0">
                    <a:solidFill>
                      <a:srgbClr val="002060"/>
                    </a:solidFill>
                    <a:latin typeface="Century Gothic" panose="020B0502020202020204" pitchFamily="34" charset="0"/>
                  </a:rPr>
                  <a:t>Формула:</a:t>
                </a:r>
              </a:p>
              <a:p>
                <a:pPr lvl="0" algn="ctr"/>
                <a:r>
                  <a:rPr lang="ru-RU" sz="1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b="1" dirty="0">
                    <a:solidFill>
                      <a:srgbClr val="245369"/>
                    </a:solidFill>
                    <a:latin typeface="Trebuchet MS" panose="020B0603020202020204" pitchFamily="34" charset="0"/>
                  </a:rPr>
                  <a:t>ПВ 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 smtClean="0">
                            <a:solidFill>
                              <a:srgbClr val="24536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b="1" i="1" smtClean="0">
                            <a:solidFill>
                              <a:srgbClr val="245369"/>
                            </a:solidFill>
                            <a:latin typeface="Cambria Math" panose="02040503050406030204" pitchFamily="18" charset="0"/>
                          </a:rPr>
                          <m:t>В</m:t>
                        </m:r>
                      </m:e>
                      <m:sub>
                        <m:r>
                          <a:rPr lang="ru-RU" b="1" i="1" smtClean="0">
                            <a:solidFill>
                              <a:srgbClr val="245369"/>
                            </a:solidFill>
                            <a:latin typeface="Cambria Math" panose="02040503050406030204" pitchFamily="18" charset="0"/>
                          </a:rPr>
                          <m:t>Ф</m:t>
                        </m:r>
                      </m:sub>
                    </m:sSub>
                    <m:r>
                      <a:rPr lang="ru-RU" b="1" i="1" smtClean="0">
                        <a:solidFill>
                          <a:srgbClr val="245369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ru-RU" b="1" i="1" smtClean="0">
                            <a:solidFill>
                              <a:srgbClr val="24536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b="1" i="1" smtClean="0">
                            <a:solidFill>
                              <a:srgbClr val="245369"/>
                            </a:solidFill>
                            <a:latin typeface="Cambria Math" panose="02040503050406030204" pitchFamily="18" charset="0"/>
                          </a:rPr>
                          <m:t>В</m:t>
                        </m:r>
                      </m:e>
                      <m:sub>
                        <m:r>
                          <a:rPr lang="ru-RU" b="1" i="1" smtClean="0">
                            <a:solidFill>
                              <a:srgbClr val="245369"/>
                            </a:solidFill>
                            <a:latin typeface="Cambria Math" panose="02040503050406030204" pitchFamily="18" charset="0"/>
                          </a:rPr>
                          <m:t>Д</m:t>
                        </m:r>
                      </m:sub>
                    </m:sSub>
                  </m:oMath>
                </a14:m>
                <a:r>
                  <a:rPr lang="ru-RU" b="1" dirty="0">
                    <a:solidFill>
                      <a:srgbClr val="245369"/>
                    </a:solidFill>
                    <a:latin typeface="Trebuchet MS" panose="020B0603020202020204" pitchFamily="34" charset="0"/>
                  </a:rPr>
                  <a:t>) *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 smtClean="0">
                            <a:solidFill>
                              <a:srgbClr val="24536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b="1" i="1" smtClean="0">
                            <a:solidFill>
                              <a:srgbClr val="245369"/>
                            </a:solidFill>
                            <a:latin typeface="Cambria Math" panose="02040503050406030204" pitchFamily="18" charset="0"/>
                          </a:rPr>
                          <m:t>К</m:t>
                        </m:r>
                      </m:e>
                      <m:sub>
                        <m:r>
                          <a:rPr lang="ru-RU" b="1" i="1" smtClean="0">
                            <a:solidFill>
                              <a:srgbClr val="245369"/>
                            </a:solidFill>
                            <a:latin typeface="Cambria Math" panose="02040503050406030204" pitchFamily="18" charset="0"/>
                          </a:rPr>
                          <m:t>БМ</m:t>
                        </m:r>
                      </m:sub>
                    </m:sSub>
                  </m:oMath>
                </a14:m>
                <a:endParaRPr kumimoji="0" lang="ru-RU" b="0" i="0" u="none" strike="noStrike" kern="1200" cap="none" spc="0" normalizeH="0" baseline="0" noProof="0" dirty="0">
                  <a:ln>
                    <a:noFill/>
                  </a:ln>
                  <a:solidFill>
                    <a:srgbClr val="4285F4">
                      <a:lumMod val="75000"/>
                    </a:srgbClr>
                  </a:solidFill>
                  <a:effectLst/>
                  <a:uLnTx/>
                  <a:uFillTx/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A8EC6084-13C1-1078-F354-1F5DBB2912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96" y="1265456"/>
                <a:ext cx="2862205" cy="572977"/>
              </a:xfrm>
              <a:prstGeom prst="rect">
                <a:avLst/>
              </a:prstGeom>
              <a:blipFill>
                <a:blip r:embed="rId3"/>
                <a:stretch>
                  <a:fillRect t="-1064" b="-117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DFBD3860-2D59-B28A-E50E-47D685892230}"/>
              </a:ext>
            </a:extLst>
          </p:cNvPr>
          <p:cNvSpPr txBox="1"/>
          <p:nvPr/>
        </p:nvSpPr>
        <p:spPr>
          <a:xfrm>
            <a:off x="257909" y="729515"/>
            <a:ext cx="2922113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C9CBE7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dirty="0">
                <a:solidFill>
                  <a:srgbClr val="FFFFFF"/>
                </a:solidFill>
              </a:rPr>
              <a:t>Клинский институт охраны и условий труда (Россия):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61278873-8CF3-21D5-D352-4A292A16D214}"/>
              </a:ext>
            </a:extLst>
          </p:cNvPr>
          <p:cNvCxnSpPr>
            <a:cxnSpLocks/>
          </p:cNvCxnSpPr>
          <p:nvPr/>
        </p:nvCxnSpPr>
        <p:spPr>
          <a:xfrm flipH="1">
            <a:off x="9891911" y="1039633"/>
            <a:ext cx="13054" cy="5244981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DFBD3860-2D59-B28A-E50E-47D685892230}"/>
              </a:ext>
            </a:extLst>
          </p:cNvPr>
          <p:cNvSpPr txBox="1"/>
          <p:nvPr/>
        </p:nvSpPr>
        <p:spPr>
          <a:xfrm>
            <a:off x="6737700" y="3744542"/>
            <a:ext cx="2802230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dirty="0">
                <a:solidFill>
                  <a:srgbClr val="FFFFFF"/>
                </a:solidFill>
              </a:rPr>
              <a:t>Файна и </a:t>
            </a:r>
            <a:r>
              <a:rPr lang="ru-RU" sz="1400" b="1" dirty="0" err="1">
                <a:solidFill>
                  <a:srgbClr val="FFFFFF"/>
                </a:solidFill>
              </a:rPr>
              <a:t>Кинни</a:t>
            </a:r>
            <a:r>
              <a:rPr lang="ru-RU" sz="1400" b="1" dirty="0">
                <a:solidFill>
                  <a:srgbClr val="FFFFFF"/>
                </a:solidFill>
              </a:rPr>
              <a:t>  (США):</a:t>
            </a:r>
          </a:p>
          <a:p>
            <a:pPr lvl="0" algn="ctr"/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A8EC6084-13C1-1078-F354-1F5DBB2912DE}"/>
              </a:ext>
            </a:extLst>
          </p:cNvPr>
          <p:cNvSpPr/>
          <p:nvPr/>
        </p:nvSpPr>
        <p:spPr>
          <a:xfrm>
            <a:off x="6772599" y="4255412"/>
            <a:ext cx="2682614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Формула:</a:t>
            </a:r>
          </a:p>
          <a:p>
            <a:pPr lvl="0" algn="ctr"/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245369"/>
                </a:solidFill>
                <a:latin typeface="Cambria Math" panose="02040503050406030204" pitchFamily="18" charset="0"/>
              </a:rPr>
              <a:t>ОР=П</a:t>
            </a:r>
            <a:r>
              <a:rPr lang="ru-RU" sz="1100" b="1" dirty="0">
                <a:solidFill>
                  <a:srgbClr val="245369"/>
                </a:solidFill>
                <a:latin typeface="Cambria Math" panose="02040503050406030204" pitchFamily="18" charset="0"/>
              </a:rPr>
              <a:t>1</a:t>
            </a:r>
            <a:r>
              <a:rPr lang="ru-RU" b="1" dirty="0">
                <a:solidFill>
                  <a:srgbClr val="245369"/>
                </a:solidFill>
                <a:latin typeface="Cambria Math" panose="02040503050406030204" pitchFamily="18" charset="0"/>
              </a:rPr>
              <a:t>*П</a:t>
            </a:r>
            <a:r>
              <a:rPr lang="ru-RU" sz="1000" b="1" dirty="0">
                <a:solidFill>
                  <a:srgbClr val="245369"/>
                </a:solidFill>
                <a:latin typeface="Cambria Math" panose="02040503050406030204" pitchFamily="18" charset="0"/>
              </a:rPr>
              <a:t>2</a:t>
            </a:r>
            <a:r>
              <a:rPr lang="ru-RU" b="1" dirty="0">
                <a:solidFill>
                  <a:srgbClr val="245369"/>
                </a:solidFill>
                <a:latin typeface="Cambria Math" panose="02040503050406030204" pitchFamily="18" charset="0"/>
              </a:rPr>
              <a:t>*П</a:t>
            </a:r>
            <a:r>
              <a:rPr lang="ru-RU" sz="1000" b="1" dirty="0">
                <a:solidFill>
                  <a:srgbClr val="245369"/>
                </a:solidFill>
                <a:latin typeface="Cambria Math" panose="02040503050406030204" pitchFamily="18" charset="0"/>
              </a:rPr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FBD3860-2D59-B28A-E50E-47D685892230}"/>
              </a:ext>
            </a:extLst>
          </p:cNvPr>
          <p:cNvSpPr txBox="1"/>
          <p:nvPr/>
        </p:nvSpPr>
        <p:spPr>
          <a:xfrm>
            <a:off x="6719594" y="694607"/>
            <a:ext cx="2837396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C9CBE7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>
                <a:solidFill>
                  <a:srgbClr val="FFFFFF"/>
                </a:solidFill>
              </a:rPr>
              <a:t>Матричный метод (Финляндия):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Прямоугольник 66">
                <a:extLst>
                  <a:ext uri="{FF2B5EF4-FFF2-40B4-BE49-F238E27FC236}">
                    <a16:creationId xmlns:a16="http://schemas.microsoft.com/office/drawing/2014/main" id="{A8EC6084-13C1-1078-F354-1F5DBB2912DE}"/>
                  </a:ext>
                </a:extLst>
              </p:cNvPr>
              <p:cNvSpPr/>
              <p:nvPr/>
            </p:nvSpPr>
            <p:spPr>
              <a:xfrm>
                <a:off x="3436694" y="1354924"/>
                <a:ext cx="3226737" cy="7221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/>
                <a:r>
                  <a:rPr lang="ru-RU" sz="1200" dirty="0">
                    <a:solidFill>
                      <a:srgbClr val="002060"/>
                    </a:solidFill>
                    <a:latin typeface="Century Gothic" panose="020B0502020202020204" pitchFamily="34" charset="0"/>
                  </a:rPr>
                  <a:t>    Формула:</a:t>
                </a:r>
              </a:p>
              <a:p>
                <a:pPr lvl="0" algn="ctr"/>
                <a:r>
                  <a:rPr lang="ru-RU" sz="1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b="1" dirty="0">
                    <a:solidFill>
                      <a:srgbClr val="245369"/>
                    </a:solidFill>
                    <a:latin typeface="Trebuchet MS" panose="020B0603020202020204" pitchFamily="34" charset="0"/>
                  </a:rPr>
                  <a:t>Индекс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24536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b="1">
                            <a:solidFill>
                              <a:srgbClr val="245369"/>
                            </a:solidFill>
                            <a:latin typeface="Cambria Math" panose="02040503050406030204" pitchFamily="18" charset="0"/>
                          </a:rPr>
                          <m:t>хорошо </m:t>
                        </m:r>
                      </m:num>
                      <m:den>
                        <m:d>
                          <m:dPr>
                            <m:ctrlPr>
                              <a:rPr lang="ru-RU" sz="2000" b="1" i="1" smtClean="0">
                                <a:solidFill>
                                  <a:srgbClr val="24536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000" b="1" i="0" smtClean="0">
                                <a:solidFill>
                                  <a:srgbClr val="245369"/>
                                </a:solidFill>
                                <a:latin typeface="Cambria Math" panose="02040503050406030204" pitchFamily="18" charset="0"/>
                              </a:rPr>
                              <m:t>хорошо+плохо</m:t>
                            </m:r>
                          </m:e>
                        </m:d>
                        <m:r>
                          <a:rPr lang="ru-RU" sz="2000" b="1" i="0" smtClean="0">
                            <a:solidFill>
                              <a:srgbClr val="245369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ru-RU" sz="2000" b="1" i="0" smtClean="0">
                            <a:solidFill>
                              <a:srgbClr val="245369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  <m:r>
                          <a:rPr lang="ru-RU" sz="2000" b="1" i="0" smtClean="0">
                            <a:solidFill>
                              <a:srgbClr val="245369"/>
                            </a:solidFill>
                            <a:latin typeface="Cambria Math" panose="02040503050406030204" pitchFamily="18" charset="0"/>
                          </a:rPr>
                          <m:t>%</m:t>
                        </m:r>
                      </m:den>
                    </m:f>
                  </m:oMath>
                </a14:m>
                <a:endParaRPr lang="ru-RU" sz="2000" b="1" dirty="0">
                  <a:solidFill>
                    <a:srgbClr val="245369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67" name="Прямоугольник 66">
                <a:extLst>
                  <a:ext uri="{FF2B5EF4-FFF2-40B4-BE49-F238E27FC236}">
                    <a16:creationId xmlns:a16="http://schemas.microsoft.com/office/drawing/2014/main" id="{A8EC6084-13C1-1078-F354-1F5DBB2912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694" y="1354924"/>
                <a:ext cx="3226737" cy="722121"/>
              </a:xfrm>
              <a:prstGeom prst="rect">
                <a:avLst/>
              </a:prstGeom>
              <a:blipFill>
                <a:blip r:embed="rId4"/>
                <a:stretch>
                  <a:fillRect b="-25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DFBD3860-2D59-B28A-E50E-47D685892230}"/>
              </a:ext>
            </a:extLst>
          </p:cNvPr>
          <p:cNvSpPr txBox="1"/>
          <p:nvPr/>
        </p:nvSpPr>
        <p:spPr>
          <a:xfrm>
            <a:off x="3605094" y="706034"/>
            <a:ext cx="2922113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C9CBE7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dirty="0">
                <a:solidFill>
                  <a:srgbClr val="FFFFFF"/>
                </a:solidFill>
              </a:rPr>
              <a:t>Метод на основе системы </a:t>
            </a:r>
            <a:r>
              <a:rPr lang="ru-RU" sz="1400" b="1" dirty="0" err="1">
                <a:solidFill>
                  <a:srgbClr val="FFFFFF"/>
                </a:solidFill>
              </a:rPr>
              <a:t>Элмери</a:t>
            </a:r>
            <a:r>
              <a:rPr lang="ru-RU" sz="1400" b="1" dirty="0">
                <a:solidFill>
                  <a:srgbClr val="FFFFFF"/>
                </a:solidFill>
              </a:rPr>
              <a:t> (Финляндия)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Прямоугольник: скругленные углы 2">
            <a:extLst>
              <a:ext uri="{FF2B5EF4-FFF2-40B4-BE49-F238E27FC236}">
                <a16:creationId xmlns:a16="http://schemas.microsoft.com/office/drawing/2014/main" id="{0971D441-390A-4C90-6AEE-2B5314A2B6F2}"/>
              </a:ext>
            </a:extLst>
          </p:cNvPr>
          <p:cNvSpPr/>
          <p:nvPr/>
        </p:nvSpPr>
        <p:spPr>
          <a:xfrm>
            <a:off x="138147" y="630737"/>
            <a:ext cx="3221407" cy="5653878"/>
          </a:xfrm>
          <a:prstGeom prst="roundRect">
            <a:avLst>
              <a:gd name="adj" fmla="val 4830"/>
            </a:avLst>
          </a:prstGeom>
          <a:noFill/>
          <a:ln>
            <a:solidFill>
              <a:srgbClr val="295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Прямоугольник: скругленные углы 2">
            <a:extLst>
              <a:ext uri="{FF2B5EF4-FFF2-40B4-BE49-F238E27FC236}">
                <a16:creationId xmlns:a16="http://schemas.microsoft.com/office/drawing/2014/main" id="{0971D441-390A-4C90-6AEE-2B5314A2B6F2}"/>
              </a:ext>
            </a:extLst>
          </p:cNvPr>
          <p:cNvSpPr/>
          <p:nvPr/>
        </p:nvSpPr>
        <p:spPr>
          <a:xfrm>
            <a:off x="6685838" y="3687293"/>
            <a:ext cx="2919815" cy="2414304"/>
          </a:xfrm>
          <a:prstGeom prst="roundRect">
            <a:avLst>
              <a:gd name="adj" fmla="val 4830"/>
            </a:avLst>
          </a:prstGeom>
          <a:noFill/>
          <a:ln>
            <a:solidFill>
              <a:srgbClr val="295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Прямоугольник: скругленные углы 2">
            <a:extLst>
              <a:ext uri="{FF2B5EF4-FFF2-40B4-BE49-F238E27FC236}">
                <a16:creationId xmlns:a16="http://schemas.microsoft.com/office/drawing/2014/main" id="{0971D441-390A-4C90-6AEE-2B5314A2B6F2}"/>
              </a:ext>
            </a:extLst>
          </p:cNvPr>
          <p:cNvSpPr/>
          <p:nvPr/>
        </p:nvSpPr>
        <p:spPr>
          <a:xfrm>
            <a:off x="6671845" y="651120"/>
            <a:ext cx="2919815" cy="2777880"/>
          </a:xfrm>
          <a:prstGeom prst="roundRect">
            <a:avLst>
              <a:gd name="adj" fmla="val 4830"/>
            </a:avLst>
          </a:prstGeom>
          <a:noFill/>
          <a:ln>
            <a:solidFill>
              <a:srgbClr val="295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Прямоугольник: скругленные углы 2">
            <a:extLst>
              <a:ext uri="{FF2B5EF4-FFF2-40B4-BE49-F238E27FC236}">
                <a16:creationId xmlns:a16="http://schemas.microsoft.com/office/drawing/2014/main" id="{0971D441-390A-4C90-6AEE-2B5314A2B6F2}"/>
              </a:ext>
            </a:extLst>
          </p:cNvPr>
          <p:cNvSpPr/>
          <p:nvPr/>
        </p:nvSpPr>
        <p:spPr>
          <a:xfrm>
            <a:off x="3407035" y="630736"/>
            <a:ext cx="3203499" cy="5653878"/>
          </a:xfrm>
          <a:prstGeom prst="roundRect">
            <a:avLst>
              <a:gd name="adj" fmla="val 4830"/>
            </a:avLst>
          </a:prstGeom>
          <a:noFill/>
          <a:ln>
            <a:solidFill>
              <a:srgbClr val="295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6698517" y="4947672"/>
            <a:ext cx="27773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где: </a:t>
            </a:r>
          </a:p>
          <a:p>
            <a:pPr algn="just"/>
            <a:r>
              <a:rPr lang="ru-RU" sz="1200" b="1" i="1" dirty="0"/>
              <a:t>П</a:t>
            </a:r>
            <a:r>
              <a:rPr lang="ru-RU" sz="800" b="1" i="1" dirty="0"/>
              <a:t>1</a:t>
            </a:r>
            <a:r>
              <a:rPr lang="ru-RU" sz="1200" b="1" i="1" dirty="0"/>
              <a:t> – </a:t>
            </a:r>
            <a:r>
              <a:rPr lang="ru-RU" sz="1200" dirty="0"/>
              <a:t>характера воздействия;</a:t>
            </a:r>
          </a:p>
          <a:p>
            <a:pPr algn="just"/>
            <a:r>
              <a:rPr lang="ru-RU" sz="1200" b="1" i="1" dirty="0"/>
              <a:t>П</a:t>
            </a:r>
            <a:r>
              <a:rPr lang="ru-RU" sz="800" b="1" i="1" dirty="0"/>
              <a:t>2</a:t>
            </a:r>
            <a:r>
              <a:rPr lang="ru-RU" sz="1200" b="1" i="1" dirty="0"/>
              <a:t> </a:t>
            </a:r>
            <a:r>
              <a:rPr lang="ru-RU" sz="1200" dirty="0"/>
              <a:t>– вероятности появления;</a:t>
            </a:r>
            <a:endParaRPr lang="en-US" sz="1200" dirty="0"/>
          </a:p>
          <a:p>
            <a:pPr algn="just"/>
            <a:r>
              <a:rPr lang="ru-RU" sz="1200" b="1" i="1" dirty="0">
                <a:solidFill>
                  <a:srgbClr val="FF0000"/>
                </a:solidFill>
              </a:rPr>
              <a:t>П</a:t>
            </a:r>
            <a:r>
              <a:rPr lang="ru-RU" sz="800" b="1" i="1" dirty="0">
                <a:solidFill>
                  <a:srgbClr val="FF0000"/>
                </a:solidFill>
              </a:rPr>
              <a:t>3</a:t>
            </a:r>
            <a:r>
              <a:rPr lang="ru-RU" sz="1200" dirty="0">
                <a:solidFill>
                  <a:srgbClr val="FF0000"/>
                </a:solidFill>
              </a:rPr>
              <a:t>–характера  вреда от воздействия опасности </a:t>
            </a:r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9C60E92F-719D-0943-76E0-EB3CAB3637C2}"/>
              </a:ext>
            </a:extLst>
          </p:cNvPr>
          <p:cNvCxnSpPr>
            <a:cxnSpLocks/>
          </p:cNvCxnSpPr>
          <p:nvPr/>
        </p:nvCxnSpPr>
        <p:spPr>
          <a:xfrm>
            <a:off x="-122938" y="596759"/>
            <a:ext cx="111045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Матрица оценки профессиональных рисков">
            <a:extLst>
              <a:ext uri="{FF2B5EF4-FFF2-40B4-BE49-F238E27FC236}">
                <a16:creationId xmlns:a16="http://schemas.microsoft.com/office/drawing/2014/main" id="{EE89586D-5657-7F3C-84EE-3706A69C2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700" y="1451774"/>
            <a:ext cx="2768184" cy="195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9F78CC42-EAAE-2B50-2854-BFB2858D0F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637262"/>
              </p:ext>
            </p:extLst>
          </p:nvPr>
        </p:nvGraphicFramePr>
        <p:xfrm>
          <a:off x="3588685" y="2170808"/>
          <a:ext cx="2840971" cy="4028415"/>
        </p:xfrm>
        <a:graphic>
          <a:graphicData uri="http://schemas.openxmlformats.org/drawingml/2006/table">
            <a:tbl>
              <a:tblPr/>
              <a:tblGrid>
                <a:gridCol w="258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2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4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65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04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п.п</a:t>
                      </a:r>
                      <a:endParaRPr kumimoji="0" lang="ru-RU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Анкета оценки рабочего места по условиям труда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ФАКТОРЫ ОЦЕНКИ РАБОЧЕГО МЕСТА</a:t>
                      </a:r>
                      <a:endParaRPr kumimoji="0" lang="ru-RU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ХОРОШО</a:t>
                      </a:r>
                      <a:endParaRPr kumimoji="0" lang="ru-RU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ПЛОХО</a:t>
                      </a:r>
                      <a:endParaRPr kumimoji="0" lang="ru-RU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4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1.1</a:t>
                      </a: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ПРОИЗВОДСТВЕННЫЙ ПРОЦЕСС</a:t>
                      </a:r>
                      <a:endParaRPr kumimoji="0" lang="ru-RU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Наличие и использование средств защиты</a:t>
                      </a: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4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2.1.</a:t>
                      </a: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ПОРЯДОК и ЧИСТОТА</a:t>
                      </a:r>
                      <a:endParaRPr kumimoji="0" lang="ru-RU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Рабочие столы и верстаки</a:t>
                      </a: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2.2.</a:t>
                      </a: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Стеллажи</a:t>
                      </a: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2.3.</a:t>
                      </a: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Поверхности верстаков, стеллажей</a:t>
                      </a: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2.4.</a:t>
                      </a: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Мусорные контейнеры</a:t>
                      </a: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2.5.</a:t>
                      </a: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Пол</a:t>
                      </a: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6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3.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3.1.</a:t>
                      </a: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БЕЗОПАСНОСТЬ МАШИН И ОБОРУДОВАНИЯ</a:t>
                      </a:r>
                      <a:endParaRPr kumimoji="0" lang="ru-RU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Исправность оборудования</a:t>
                      </a: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04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3.2.</a:t>
                      </a: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Устройства управления и аварийной остановки</a:t>
                      </a: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33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3.3.</a:t>
                      </a: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Устройство защиты</a:t>
                      </a: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1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3.4.</a:t>
                      </a: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Стационарные площадки для обслуживания</a:t>
                      </a: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04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4.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4.1.</a:t>
                      </a: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ОКРУЖАЮЩАЯ СРЕДА</a:t>
                      </a:r>
                      <a:endParaRPr kumimoji="0" lang="ru-RU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Шум</a:t>
                      </a: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5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4.2.</a:t>
                      </a: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Освещение</a:t>
                      </a: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5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4.3.</a:t>
                      </a: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Чистота воздуха</a:t>
                      </a: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5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4.4.</a:t>
                      </a: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Температурный режим</a:t>
                      </a: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5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4.5.</a:t>
                      </a: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Химические вещества</a:t>
                      </a: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_</a:t>
                      </a: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56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5.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5.1.</a:t>
                      </a: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ЭРГОНОМИКА</a:t>
                      </a:r>
                      <a:endParaRPr kumimoji="0" lang="ru-RU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Размеры рабочего места, положение  тела во время работы</a:t>
                      </a: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65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5.2.</a:t>
                      </a: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Перемещение и поднятия грузов вручную</a:t>
                      </a: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65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5.3.</a:t>
                      </a: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Повторяющиеся рабочие операции</a:t>
                      </a: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04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5.4.</a:t>
                      </a: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Смена физических положений во время работы</a:t>
                      </a: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56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6.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6.1.</a:t>
                      </a: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1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ПРОХОДЫ И ПРОЕЗДЫ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Устройство, обозначение и защитные ограждения</a:t>
                      </a: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1" i="1" u="sng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1" i="1" u="sng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65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6.2.</a:t>
                      </a: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Порядок и состояние</a:t>
                      </a: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1" i="1" u="sng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65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6.3.</a:t>
                      </a: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Видимость и освещение</a:t>
                      </a: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1" i="1" u="sng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56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7.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7.1.</a:t>
                      </a: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СПАСЕНИЕ И ОКАЗАНИЕ ПЕРВОЙ ПОМОЩИ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Электрощит</a:t>
                      </a: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1" i="1" u="sng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1" i="1" u="sng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304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7.2.</a:t>
                      </a: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Средства спасения и оказания первой помощи</a:t>
                      </a: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1" i="1" u="sng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1" i="1" u="sng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65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7.3.</a:t>
                      </a: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Средства пожаротушения</a:t>
                      </a: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1" i="1" u="sng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65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7.4.</a:t>
                      </a: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Пути эвакуации</a:t>
                      </a: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1" i="1" u="sng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9333" marR="49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899D5D4-D197-3304-662D-1C5F9DAEC546}"/>
                  </a:ext>
                </a:extLst>
              </p:cNvPr>
              <p:cNvSpPr txBox="1"/>
              <p:nvPr/>
            </p:nvSpPr>
            <p:spPr>
              <a:xfrm>
                <a:off x="215301" y="1909797"/>
                <a:ext cx="3041080" cy="12130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200" b="1" i="1">
                            <a:latin typeface="Cambria Math" panose="02040503050406030204" pitchFamily="18" charset="0"/>
                          </a:rPr>
                          <m:t>В</m:t>
                        </m:r>
                      </m:e>
                      <m:sub>
                        <m:r>
                          <a:rPr lang="ru-RU" sz="1200" b="1" i="1">
                            <a:latin typeface="Cambria Math" panose="02040503050406030204" pitchFamily="18" charset="0"/>
                          </a:rPr>
                          <m:t>Ф</m:t>
                        </m:r>
                      </m:sub>
                    </m:sSub>
                  </m:oMath>
                </a14:m>
                <a:r>
                  <a:rPr lang="ru-RU" sz="1200" b="1" i="1" dirty="0"/>
                  <a:t> </a:t>
                </a:r>
                <a:r>
                  <a:rPr lang="ru-RU" sz="1200" i="1" dirty="0"/>
                  <a:t>– сумма баллов для всех факторов на данном рабочем месте;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200" b="1" i="1">
                            <a:latin typeface="Cambria Math" panose="02040503050406030204" pitchFamily="18" charset="0"/>
                          </a:rPr>
                          <m:t>В</m:t>
                        </m:r>
                      </m:e>
                      <m:sub>
                        <m:r>
                          <a:rPr lang="ru-RU" sz="1200" b="1" i="1">
                            <a:latin typeface="Cambria Math" panose="02040503050406030204" pitchFamily="18" charset="0"/>
                          </a:rPr>
                          <m:t>Д</m:t>
                        </m:r>
                      </m:sub>
                    </m:sSub>
                  </m:oMath>
                </a14:m>
                <a:r>
                  <a:rPr lang="ru-RU" sz="1200" i="1" dirty="0"/>
                  <a:t>– сумма баллов для всех факторов рабочего места;</a:t>
                </a:r>
              </a:p>
              <a:p>
                <a:r>
                  <a:rPr lang="ru-RU" sz="1200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200" b="1" i="1">
                            <a:latin typeface="Cambria Math" panose="02040503050406030204" pitchFamily="18" charset="0"/>
                          </a:rPr>
                          <m:t>К</m:t>
                        </m:r>
                      </m:e>
                      <m:sub>
                        <m:r>
                          <a:rPr lang="ru-RU" sz="1200" b="1" i="1">
                            <a:latin typeface="Cambria Math" panose="02040503050406030204" pitchFamily="18" charset="0"/>
                          </a:rPr>
                          <m:t>БМ</m:t>
                        </m:r>
                      </m:sub>
                    </m:sSub>
                  </m:oMath>
                </a14:m>
                <a:r>
                  <a:rPr lang="ru-RU" sz="1200" b="1" i="1" dirty="0"/>
                  <a:t> </a:t>
                </a:r>
                <a:r>
                  <a:rPr lang="ru-RU" sz="1200" i="1" dirty="0"/>
                  <a:t>= 0,5 – коэффициент приведения к безразмерному виду;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899D5D4-D197-3304-662D-1C5F9DAEC5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01" y="1909797"/>
                <a:ext cx="3041080" cy="1213024"/>
              </a:xfrm>
              <a:prstGeom prst="rect">
                <a:avLst/>
              </a:prstGeom>
              <a:blipFill>
                <a:blip r:embed="rId6"/>
                <a:stretch>
                  <a:fillRect b="-30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B0D315D5-8D15-C2F8-1A9E-98E7F81D53E4}"/>
              </a:ext>
            </a:extLst>
          </p:cNvPr>
          <p:cNvSpPr txBox="1"/>
          <p:nvPr/>
        </p:nvSpPr>
        <p:spPr>
          <a:xfrm>
            <a:off x="317397" y="3083897"/>
            <a:ext cx="2719601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/>
              <a:t> </a:t>
            </a:r>
            <a:r>
              <a:rPr lang="ru-RU" b="1" dirty="0"/>
              <a:t>               </a:t>
            </a:r>
            <a:r>
              <a:rPr lang="ru-RU" sz="1400" b="1" dirty="0">
                <a:solidFill>
                  <a:srgbClr val="245369"/>
                </a:solidFill>
                <a:latin typeface="Cambria Math" panose="02040503050406030204" pitchFamily="18" charset="0"/>
              </a:rPr>
              <a:t>100∙</a:t>
            </a:r>
            <a:r>
              <a:rPr lang="en-US" sz="1400" b="1" dirty="0">
                <a:solidFill>
                  <a:srgbClr val="245369"/>
                </a:solidFill>
                <a:latin typeface="Cambria Math" panose="02040503050406030204" pitchFamily="18" charset="0"/>
              </a:rPr>
              <a:t>[</a:t>
            </a:r>
            <a:r>
              <a:rPr lang="ru-RU" sz="1400" b="1" dirty="0">
                <a:solidFill>
                  <a:srgbClr val="245369"/>
                </a:solidFill>
                <a:latin typeface="Cambria Math" panose="02040503050406030204" pitchFamily="18" charset="0"/>
              </a:rPr>
              <a:t>(ПВ-1)∙6+Р</a:t>
            </a:r>
            <a:r>
              <a:rPr lang="en-US" sz="1400" b="1" dirty="0">
                <a:solidFill>
                  <a:srgbClr val="245369"/>
                </a:solidFill>
                <a:latin typeface="Cambria Math" panose="02040503050406030204" pitchFamily="18" charset="0"/>
              </a:rPr>
              <a:t>]</a:t>
            </a:r>
            <a:endParaRPr lang="ru-RU" sz="1400" b="1" dirty="0">
              <a:solidFill>
                <a:srgbClr val="245369"/>
              </a:solidFill>
              <a:latin typeface="Cambria Math" panose="02040503050406030204" pitchFamily="18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245369"/>
                </a:solidFill>
                <a:latin typeface="Cambria Math" panose="02040503050406030204" pitchFamily="18" charset="0"/>
              </a:rPr>
              <a:t> ИОУТ </a:t>
            </a:r>
            <a:r>
              <a:rPr lang="en-US" sz="1400" b="1" dirty="0">
                <a:solidFill>
                  <a:srgbClr val="245369"/>
                </a:solidFill>
                <a:latin typeface="Cambria Math" panose="02040503050406030204" pitchFamily="18" charset="0"/>
              </a:rPr>
              <a:t>=   </a:t>
            </a:r>
            <a:r>
              <a:rPr lang="ru-RU" sz="1400" b="1" dirty="0">
                <a:solidFill>
                  <a:srgbClr val="245369"/>
                </a:solidFill>
                <a:latin typeface="Cambria Math" panose="02040503050406030204" pitchFamily="18" charset="0"/>
              </a:rPr>
              <a:t>────────────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245369"/>
                </a:solidFill>
                <a:latin typeface="Cambria Math" panose="02040503050406030204" pitchFamily="18" charset="0"/>
              </a:rPr>
              <a:t>                   </a:t>
            </a:r>
            <a:r>
              <a:rPr lang="en-US" sz="1400" b="1" dirty="0">
                <a:solidFill>
                  <a:srgbClr val="245369"/>
                </a:solidFill>
                <a:latin typeface="Cambria Math" panose="02040503050406030204" pitchFamily="18" charset="0"/>
              </a:rPr>
              <a:t>   </a:t>
            </a:r>
            <a:r>
              <a:rPr lang="ru-RU" sz="1400" b="1" dirty="0">
                <a:solidFill>
                  <a:srgbClr val="245369"/>
                </a:solidFill>
                <a:latin typeface="Cambria Math" panose="02040503050406030204" pitchFamily="18" charset="0"/>
              </a:rPr>
              <a:t>2334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CD9270-8650-974B-5E83-EB884BEEDFED}"/>
              </a:ext>
            </a:extLst>
          </p:cNvPr>
          <p:cNvSpPr txBox="1"/>
          <p:nvPr/>
        </p:nvSpPr>
        <p:spPr>
          <a:xfrm>
            <a:off x="254388" y="3804345"/>
            <a:ext cx="303696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b="1" i="1" dirty="0"/>
              <a:t>ИОУТ - </a:t>
            </a:r>
            <a:r>
              <a:rPr lang="ru-RU" sz="1200" dirty="0"/>
              <a:t>интегральная оценка условий труда;</a:t>
            </a:r>
          </a:p>
          <a:p>
            <a:pPr algn="just"/>
            <a:r>
              <a:rPr lang="ru-RU" sz="1200" b="1" i="1" dirty="0">
                <a:solidFill>
                  <a:srgbClr val="FF0000"/>
                </a:solidFill>
              </a:rPr>
              <a:t>ПВ</a:t>
            </a:r>
            <a:r>
              <a:rPr lang="ru-RU" sz="1200" i="1" dirty="0">
                <a:solidFill>
                  <a:srgbClr val="FF0000"/>
                </a:solidFill>
              </a:rPr>
              <a:t> – показатель вредности условий труда работника на его рабочем месте</a:t>
            </a:r>
            <a:r>
              <a:rPr lang="ru-RU" sz="1200" i="1" dirty="0"/>
              <a:t>; </a:t>
            </a:r>
          </a:p>
          <a:p>
            <a:pPr algn="just"/>
            <a:r>
              <a:rPr lang="ru-RU" sz="1200" b="1" i="1" dirty="0"/>
              <a:t>Р</a:t>
            </a:r>
            <a:r>
              <a:rPr lang="ru-RU" sz="1200" i="1" dirty="0"/>
              <a:t> – ранг, определенный в соответствии со значениями РТ и ОЗ для данного рабочего места; </a:t>
            </a:r>
          </a:p>
          <a:p>
            <a:pPr algn="just"/>
            <a:r>
              <a:rPr lang="ru-RU" sz="1200" b="1" i="1" dirty="0"/>
              <a:t>100</a:t>
            </a:r>
            <a:r>
              <a:rPr lang="ru-RU" sz="1200" i="1" dirty="0"/>
              <a:t> – коэффициент пропорциональности;</a:t>
            </a:r>
          </a:p>
          <a:p>
            <a:pPr algn="just"/>
            <a:r>
              <a:rPr lang="ru-RU" sz="1200" i="1" dirty="0"/>
              <a:t> </a:t>
            </a:r>
            <a:r>
              <a:rPr lang="ru-RU" sz="1200" b="1" i="1" dirty="0"/>
              <a:t>2334</a:t>
            </a:r>
            <a:r>
              <a:rPr lang="ru-RU" sz="1200" i="1" dirty="0"/>
              <a:t> – число, характеризующее все теоретически возможные уникальные комбинации значений ПВ ≥ 1, </a:t>
            </a:r>
          </a:p>
          <a:p>
            <a:pPr algn="just"/>
            <a:r>
              <a:rPr lang="ru-RU" sz="1200" b="1" i="1" dirty="0">
                <a:solidFill>
                  <a:srgbClr val="FF0000"/>
                </a:solidFill>
              </a:rPr>
              <a:t>РТ -</a:t>
            </a:r>
            <a:r>
              <a:rPr lang="ru-RU" sz="1200" i="1" dirty="0">
                <a:solidFill>
                  <a:srgbClr val="FF0000"/>
                </a:solidFill>
              </a:rPr>
              <a:t> риск травмирования; </a:t>
            </a:r>
          </a:p>
          <a:p>
            <a:pPr algn="just"/>
            <a:r>
              <a:rPr lang="ru-RU" sz="1200" b="1" i="1" dirty="0">
                <a:solidFill>
                  <a:srgbClr val="FF0000"/>
                </a:solidFill>
              </a:rPr>
              <a:t>ОЗ </a:t>
            </a:r>
            <a:r>
              <a:rPr lang="ru-RU" sz="1200" i="1" dirty="0">
                <a:solidFill>
                  <a:srgbClr val="FF0000"/>
                </a:solidFill>
              </a:rPr>
              <a:t>-оценки защищенности</a:t>
            </a:r>
            <a:r>
              <a:rPr lang="ru-RU" sz="1200" i="1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BD3860-2D59-B28A-E50E-47D685892230}"/>
              </a:ext>
            </a:extLst>
          </p:cNvPr>
          <p:cNvSpPr txBox="1"/>
          <p:nvPr/>
        </p:nvSpPr>
        <p:spPr>
          <a:xfrm>
            <a:off x="9725728" y="691533"/>
            <a:ext cx="2367086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C9CBE7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dirty="0">
                <a:solidFill>
                  <a:srgbClr val="FFFFFF"/>
                </a:solidFill>
              </a:rPr>
              <a:t>Метод количественной оценки рисков </a:t>
            </a:r>
          </a:p>
          <a:p>
            <a:pPr lvl="0" algn="ctr"/>
            <a:r>
              <a:rPr lang="ru-RU" sz="1400" b="1" dirty="0">
                <a:solidFill>
                  <a:srgbClr val="FFFFFF"/>
                </a:solidFill>
              </a:rPr>
              <a:t>(Институт безопасности труда» (Россия):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Прямоугольник: скругленные углы 2">
            <a:extLst>
              <a:ext uri="{FF2B5EF4-FFF2-40B4-BE49-F238E27FC236}">
                <a16:creationId xmlns:a16="http://schemas.microsoft.com/office/drawing/2014/main" id="{0971D441-390A-4C90-6AEE-2B5314A2B6F2}"/>
              </a:ext>
            </a:extLst>
          </p:cNvPr>
          <p:cNvSpPr/>
          <p:nvPr/>
        </p:nvSpPr>
        <p:spPr>
          <a:xfrm>
            <a:off x="9643031" y="627357"/>
            <a:ext cx="2459579" cy="6076224"/>
          </a:xfrm>
          <a:prstGeom prst="roundRect">
            <a:avLst>
              <a:gd name="adj" fmla="val 4830"/>
            </a:avLst>
          </a:prstGeom>
          <a:noFill/>
          <a:ln>
            <a:solidFill>
              <a:srgbClr val="295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CCD9270-8650-974B-5E83-EB884BEEDFED}"/>
              </a:ext>
            </a:extLst>
          </p:cNvPr>
          <p:cNvSpPr txBox="1"/>
          <p:nvPr/>
        </p:nvSpPr>
        <p:spPr>
          <a:xfrm>
            <a:off x="9725728" y="1767530"/>
            <a:ext cx="2365402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на основе </a:t>
            </a:r>
          </a:p>
          <a:p>
            <a:pPr algn="ctr"/>
            <a:r>
              <a:rPr lang="ru-RU" sz="1200" b="1" dirty="0"/>
              <a:t>матрицы «вероятность–ущерб»</a:t>
            </a:r>
            <a:r>
              <a:rPr lang="ru-RU" sz="1200" dirty="0"/>
              <a:t>:</a:t>
            </a:r>
          </a:p>
          <a:p>
            <a:pPr algn="just"/>
            <a:endParaRPr lang="ru-RU" sz="1200" i="1" dirty="0"/>
          </a:p>
          <a:p>
            <a:pPr algn="just"/>
            <a:r>
              <a:rPr lang="ru-RU" sz="1200" i="1" dirty="0"/>
              <a:t>- </a:t>
            </a:r>
            <a:r>
              <a:rPr lang="ru-RU" sz="1100" i="1" dirty="0" err="1"/>
              <a:t>экспертно</a:t>
            </a:r>
            <a:r>
              <a:rPr lang="ru-RU" sz="1100" i="1" dirty="0"/>
              <a:t> для каждой ситуации определяется ранг вероятности её наступления (например: низкая, средняя, высокая вероятности) и соответствующий этой ситуации потенциальный ущерб (например: малый, средний, большой);</a:t>
            </a:r>
          </a:p>
          <a:p>
            <a:pPr algn="just"/>
            <a:endParaRPr lang="ru-RU" sz="1100" i="1" dirty="0"/>
          </a:p>
          <a:p>
            <a:pPr algn="just"/>
            <a:r>
              <a:rPr lang="ru-RU" sz="1100" i="1" dirty="0"/>
              <a:t>- на пересечении соответс-твующего столбца и строки находится искомая условная количественная величина риска</a:t>
            </a:r>
            <a:r>
              <a:rPr lang="ru-RU" sz="1200" i="1" dirty="0"/>
              <a:t>.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005259" y="6409125"/>
            <a:ext cx="8245836" cy="430887"/>
          </a:xfrm>
          <a:prstGeom prst="rect">
            <a:avLst/>
          </a:prstGeom>
          <a:solidFill>
            <a:srgbClr val="F2F2F2"/>
          </a:solidFill>
          <a:ln w="12700">
            <a:solidFill>
              <a:srgbClr val="295E7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Методика индивидуальной оценки профессионального риска – состоящая из пяти показателей (</a:t>
            </a:r>
            <a:r>
              <a:rPr lang="ru-RU" sz="11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В;Т;</a:t>
            </a:r>
            <a:r>
              <a:rPr lang="ru-RU" altLang="ru-RU" sz="11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З;О</a:t>
            </a:r>
            <a:r>
              <a:rPr lang="ru-RU" altLang="ru-RU" sz="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altLang="ru-RU" sz="11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;СИЗ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разработана с учетом пяти основополагающих методов №№1-5, применяемых МОТ.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565921"/>
              </p:ext>
            </p:extLst>
          </p:nvPr>
        </p:nvGraphicFramePr>
        <p:xfrm>
          <a:off x="9672495" y="4802927"/>
          <a:ext cx="2418635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659">
                  <a:extLst>
                    <a:ext uri="{9D8B030D-6E8A-4147-A177-3AD203B41FA5}">
                      <a16:colId xmlns:a16="http://schemas.microsoft.com/office/drawing/2014/main" val="2387797411"/>
                    </a:ext>
                  </a:extLst>
                </a:gridCol>
                <a:gridCol w="620365">
                  <a:extLst>
                    <a:ext uri="{9D8B030D-6E8A-4147-A177-3AD203B41FA5}">
                      <a16:colId xmlns:a16="http://schemas.microsoft.com/office/drawing/2014/main" val="3215029442"/>
                    </a:ext>
                  </a:extLst>
                </a:gridCol>
                <a:gridCol w="588952">
                  <a:extLst>
                    <a:ext uri="{9D8B030D-6E8A-4147-A177-3AD203B41FA5}">
                      <a16:colId xmlns:a16="http://schemas.microsoft.com/office/drawing/2014/main" val="2800165547"/>
                    </a:ext>
                  </a:extLst>
                </a:gridCol>
                <a:gridCol w="604659">
                  <a:extLst>
                    <a:ext uri="{9D8B030D-6E8A-4147-A177-3AD203B41FA5}">
                      <a16:colId xmlns:a16="http://schemas.microsoft.com/office/drawing/2014/main" val="96715083"/>
                    </a:ext>
                  </a:extLst>
                </a:gridCol>
              </a:tblGrid>
              <a:tr h="407447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rgbClr val="FF0000"/>
                          </a:solidFill>
                        </a:rPr>
                        <a:t>Большой ущерб </a:t>
                      </a:r>
                    </a:p>
                    <a:p>
                      <a:pPr algn="ctr"/>
                      <a:r>
                        <a:rPr lang="ru-RU" sz="800" dirty="0">
                          <a:solidFill>
                            <a:srgbClr val="FF0000"/>
                          </a:solidFill>
                        </a:rPr>
                        <a:t>(1,0)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  <a:p>
                      <a:pPr algn="ctr"/>
                      <a:r>
                        <a:rPr lang="ru-RU" sz="800" dirty="0"/>
                        <a:t>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  <a:p>
                      <a:pPr algn="ctr"/>
                      <a:r>
                        <a:rPr lang="ru-RU" sz="800" dirty="0"/>
                        <a:t>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  <a:p>
                      <a:pPr algn="ctr"/>
                      <a:r>
                        <a:rPr lang="ru-RU" sz="800" dirty="0"/>
                        <a:t>1,0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2970798"/>
                  </a:ext>
                </a:extLst>
              </a:tr>
              <a:tr h="407447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rgbClr val="FF0000"/>
                          </a:solidFill>
                        </a:rPr>
                        <a:t>Средний ущерб </a:t>
                      </a:r>
                    </a:p>
                    <a:p>
                      <a:pPr algn="ctr"/>
                      <a:r>
                        <a:rPr lang="ru-RU" sz="800" dirty="0">
                          <a:solidFill>
                            <a:srgbClr val="FF0000"/>
                          </a:solidFill>
                        </a:rPr>
                        <a:t>(0,7)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  <a:p>
                      <a:pPr algn="ctr"/>
                      <a:r>
                        <a:rPr lang="ru-RU" sz="800" dirty="0"/>
                        <a:t>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  <a:p>
                      <a:pPr algn="ctr"/>
                      <a:r>
                        <a:rPr lang="ru-RU" sz="800" dirty="0"/>
                        <a:t>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  <a:p>
                      <a:pPr algn="ctr"/>
                      <a:r>
                        <a:rPr lang="ru-RU" sz="800" dirty="0"/>
                        <a:t>0,7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106129"/>
                  </a:ext>
                </a:extLst>
              </a:tr>
              <a:tr h="407447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rgbClr val="FF0000"/>
                          </a:solidFill>
                        </a:rPr>
                        <a:t>Малый ущерб</a:t>
                      </a:r>
                    </a:p>
                    <a:p>
                      <a:pPr algn="ctr"/>
                      <a:r>
                        <a:rPr lang="ru-RU" sz="800" dirty="0">
                          <a:solidFill>
                            <a:srgbClr val="FF0000"/>
                          </a:solidFill>
                        </a:rPr>
                        <a:t>(0,3)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  <a:p>
                      <a:pPr algn="ctr"/>
                      <a:r>
                        <a:rPr lang="ru-RU" sz="800" dirty="0"/>
                        <a:t>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  <a:p>
                      <a:pPr algn="ctr"/>
                      <a:r>
                        <a:rPr lang="ru-RU" sz="800" dirty="0"/>
                        <a:t>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  <a:p>
                      <a:pPr algn="ctr"/>
                      <a:r>
                        <a:rPr lang="ru-RU" sz="800" dirty="0"/>
                        <a:t>0,3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301341"/>
                  </a:ext>
                </a:extLst>
              </a:tr>
              <a:tr h="407447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Низкая вероятность (0,3)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Средняя вероятность (0,7)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Высокая вероятность (1,0)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38372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9898438" y="4554324"/>
            <a:ext cx="19944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/>
              <a:t>Матрица «вероятность–ущерб»:</a:t>
            </a:r>
          </a:p>
        </p:txBody>
      </p:sp>
      <p:sp>
        <p:nvSpPr>
          <p:cNvPr id="37" name="TextBox 22"/>
          <p:cNvSpPr>
            <a:spLocks noChangeArrowheads="1"/>
          </p:cNvSpPr>
          <p:nvPr/>
        </p:nvSpPr>
        <p:spPr bwMode="auto">
          <a:xfrm>
            <a:off x="2797758" y="982836"/>
            <a:ext cx="477531" cy="532300"/>
          </a:xfrm>
          <a:prstGeom prst="ellipse">
            <a:avLst/>
          </a:prstGeom>
          <a:solidFill>
            <a:srgbClr val="0E70B2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square" lIns="96000" tIns="96000" rIns="96000" bIns="96000" anchor="ctr">
            <a:spAutoFit/>
          </a:bodyPr>
          <a:lstStyle/>
          <a:p>
            <a:pPr algn="ctr"/>
            <a:r>
              <a:rPr lang="ru-RU" altLang="ru-RU" sz="1200" dirty="0">
                <a:solidFill>
                  <a:prstClr val="white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38" name="TextBox 22"/>
          <p:cNvSpPr>
            <a:spLocks noChangeArrowheads="1"/>
          </p:cNvSpPr>
          <p:nvPr/>
        </p:nvSpPr>
        <p:spPr bwMode="auto">
          <a:xfrm>
            <a:off x="6174393" y="940204"/>
            <a:ext cx="477531" cy="532300"/>
          </a:xfrm>
          <a:prstGeom prst="ellipse">
            <a:avLst/>
          </a:prstGeom>
          <a:solidFill>
            <a:srgbClr val="0E70B2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square" lIns="96000" tIns="96000" rIns="96000" bIns="96000" anchor="ctr">
            <a:spAutoFit/>
          </a:bodyPr>
          <a:lstStyle/>
          <a:p>
            <a:pPr algn="ctr"/>
            <a:r>
              <a:rPr lang="ru-RU" altLang="ru-RU" sz="1200" dirty="0">
                <a:solidFill>
                  <a:prstClr val="white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40" name="TextBox 22"/>
          <p:cNvSpPr>
            <a:spLocks noChangeArrowheads="1"/>
          </p:cNvSpPr>
          <p:nvPr/>
        </p:nvSpPr>
        <p:spPr bwMode="auto">
          <a:xfrm>
            <a:off x="9131464" y="986585"/>
            <a:ext cx="477531" cy="532300"/>
          </a:xfrm>
          <a:prstGeom prst="ellipse">
            <a:avLst/>
          </a:prstGeom>
          <a:solidFill>
            <a:srgbClr val="0E70B2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square" lIns="96000" tIns="96000" rIns="96000" bIns="96000" anchor="ctr">
            <a:spAutoFit/>
          </a:bodyPr>
          <a:lstStyle/>
          <a:p>
            <a:pPr algn="ctr"/>
            <a:r>
              <a:rPr lang="ru-RU" altLang="ru-RU" sz="1200" dirty="0">
                <a:solidFill>
                  <a:prstClr val="white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41" name="TextBox 22"/>
          <p:cNvSpPr>
            <a:spLocks noChangeArrowheads="1"/>
          </p:cNvSpPr>
          <p:nvPr/>
        </p:nvSpPr>
        <p:spPr bwMode="auto">
          <a:xfrm>
            <a:off x="11615283" y="1467443"/>
            <a:ext cx="477531" cy="532300"/>
          </a:xfrm>
          <a:prstGeom prst="ellipse">
            <a:avLst/>
          </a:prstGeom>
          <a:solidFill>
            <a:srgbClr val="0E70B2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square" lIns="96000" tIns="96000" rIns="96000" bIns="96000" anchor="ctr">
            <a:spAutoFit/>
          </a:bodyPr>
          <a:lstStyle/>
          <a:p>
            <a:pPr algn="ctr"/>
            <a:r>
              <a:rPr lang="ru-RU" altLang="ru-RU" sz="1200" dirty="0">
                <a:solidFill>
                  <a:prstClr val="white"/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42" name="TextBox 22"/>
          <p:cNvSpPr>
            <a:spLocks noChangeArrowheads="1"/>
          </p:cNvSpPr>
          <p:nvPr/>
        </p:nvSpPr>
        <p:spPr bwMode="auto">
          <a:xfrm>
            <a:off x="9118338" y="3933291"/>
            <a:ext cx="477531" cy="532300"/>
          </a:xfrm>
          <a:prstGeom prst="ellipse">
            <a:avLst/>
          </a:prstGeom>
          <a:solidFill>
            <a:srgbClr val="0E70B2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square" lIns="96000" tIns="96000" rIns="96000" bIns="96000" anchor="ctr">
            <a:spAutoFit/>
          </a:bodyPr>
          <a:lstStyle/>
          <a:p>
            <a:pPr algn="ctr"/>
            <a:r>
              <a:rPr lang="ru-RU" altLang="ru-RU" sz="1200" dirty="0">
                <a:solidFill>
                  <a:prstClr val="white"/>
                </a:solidFill>
                <a:latin typeface="Arial Black" pitchFamily="34" charset="0"/>
              </a:rPr>
              <a:t>5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528297" y="1953442"/>
            <a:ext cx="12378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/>
              <a:t>Анкета – опросник: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597713" y="1207677"/>
            <a:ext cx="265810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/>
              <a:t>на основе </a:t>
            </a:r>
            <a:r>
              <a:rPr lang="ru-RU" sz="1100" b="1" dirty="0">
                <a:solidFill>
                  <a:srgbClr val="FF0000"/>
                </a:solidFill>
              </a:rPr>
              <a:t>5-ти бальной шкале </a:t>
            </a:r>
            <a:r>
              <a:rPr lang="ru-RU" sz="1100" b="1" dirty="0"/>
              <a:t>матрицы</a:t>
            </a:r>
            <a:r>
              <a:rPr lang="ru-RU" sz="1000" dirty="0"/>
              <a:t>:</a:t>
            </a:r>
          </a:p>
        </p:txBody>
      </p:sp>
      <p:sp>
        <p:nvSpPr>
          <p:cNvPr id="54" name="TextBox 69">
            <a:extLst>
              <a:ext uri="{FF2B5EF4-FFF2-40B4-BE49-F238E27FC236}">
                <a16:creationId xmlns:a16="http://schemas.microsoft.com/office/drawing/2014/main" id="{4839714C-6E6C-89B8-D00F-EE130BC7E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51" y="6460474"/>
            <a:ext cx="933754" cy="307777"/>
          </a:xfrm>
          <a:prstGeom prst="rect">
            <a:avLst/>
          </a:prstGeom>
          <a:solidFill>
            <a:srgbClr val="7799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FFFFFF"/>
                </a:solidFill>
              </a:rPr>
              <a:t>ВЫВОДЫ</a:t>
            </a:r>
          </a:p>
        </p:txBody>
      </p:sp>
      <p:sp>
        <p:nvSpPr>
          <p:cNvPr id="45" name="TextBox 33"/>
          <p:cNvSpPr txBox="1">
            <a:spLocks noChangeArrowheads="1"/>
          </p:cNvSpPr>
          <p:nvPr/>
        </p:nvSpPr>
        <p:spPr bwMode="auto">
          <a:xfrm>
            <a:off x="11401425" y="2120"/>
            <a:ext cx="790575" cy="369888"/>
          </a:xfrm>
          <a:prstGeom prst="rect">
            <a:avLst/>
          </a:prstGeom>
          <a:solidFill>
            <a:srgbClr val="3C4388"/>
          </a:soli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304741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-1" y="67454"/>
            <a:ext cx="114895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производственных объектов по условиям труда и оценка профессиональных рисков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933626228"/>
              </p:ext>
            </p:extLst>
          </p:nvPr>
        </p:nvGraphicFramePr>
        <p:xfrm>
          <a:off x="78585" y="752476"/>
          <a:ext cx="5245890" cy="5572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21061605"/>
              </p:ext>
            </p:extLst>
          </p:nvPr>
        </p:nvGraphicFramePr>
        <p:xfrm>
          <a:off x="5424488" y="752475"/>
          <a:ext cx="6581774" cy="5693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5391150" y="752475"/>
            <a:ext cx="0" cy="5381625"/>
          </a:xfrm>
          <a:prstGeom prst="line">
            <a:avLst/>
          </a:prstGeom>
          <a:ln>
            <a:solidFill>
              <a:srgbClr val="33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020777" y="6143429"/>
            <a:ext cx="10892799" cy="646331"/>
          </a:xfrm>
          <a:prstGeom prst="rect">
            <a:avLst/>
          </a:prstGeom>
          <a:solidFill>
            <a:srgbClr val="F2F2F2"/>
          </a:solidFill>
          <a:ln>
            <a:solidFill>
              <a:srgbClr val="7799B2"/>
            </a:solidFill>
          </a:ln>
        </p:spPr>
        <p:txBody>
          <a:bodyPr wrap="square">
            <a:spAutoFit/>
          </a:bodyPr>
          <a:lstStyle/>
          <a:p>
            <a:pPr indent="0" algn="just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200" b="1" dirty="0">
                <a:solidFill>
                  <a:srgbClr val="002060"/>
                </a:solidFill>
                <a:latin typeface="Arial Narrow" panose="020B0606020202030204" pitchFamily="34" charset="0"/>
              </a:rPr>
              <a:t>ОЦЕНКА ПРОФЕССИОНАЛЬНОГО РИСКА = АТТЕСТАЦИЯ ПРОИЗВОДСТВЕННЫХ ОБЪЕКТОВ  + оценка факторов механического воздействия + оценка заболеваемости</a:t>
            </a:r>
            <a:r>
              <a:rPr lang="ru-RU" altLang="ru-RU" sz="1200" dirty="0">
                <a:solidFill>
                  <a:srgbClr val="333399"/>
                </a:solidFill>
                <a:latin typeface="Arial Narrow" panose="020B0606020202030204" pitchFamily="34" charset="0"/>
              </a:rPr>
              <a:t>.</a:t>
            </a:r>
          </a:p>
          <a:p>
            <a:pPr indent="0" algn="just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Используется полуколичественная оценка степени риска на основе численных измерений и вычислений, наиболее уместный метод для оценки риска в реалиях Казахстана. </a:t>
            </a:r>
          </a:p>
          <a:p>
            <a:pPr indent="0" algn="just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Качественная составляющая оценки риска обеспечивается методом экспертных оценок и документационным анализом проверки соответствия установленных требований.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C60E92F-719D-0943-76E0-EB3CAB3637C2}"/>
              </a:ext>
            </a:extLst>
          </p:cNvPr>
          <p:cNvCxnSpPr>
            <a:cxnSpLocks/>
          </p:cNvCxnSpPr>
          <p:nvPr/>
        </p:nvCxnSpPr>
        <p:spPr>
          <a:xfrm flipV="1">
            <a:off x="106363" y="470787"/>
            <a:ext cx="11807214" cy="644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33"/>
          <p:cNvSpPr txBox="1">
            <a:spLocks noChangeArrowheads="1"/>
          </p:cNvSpPr>
          <p:nvPr/>
        </p:nvSpPr>
        <p:spPr bwMode="auto">
          <a:xfrm>
            <a:off x="11401425" y="2120"/>
            <a:ext cx="790575" cy="369888"/>
          </a:xfrm>
          <a:prstGeom prst="rect">
            <a:avLst/>
          </a:prstGeom>
          <a:solidFill>
            <a:srgbClr val="3C4388"/>
          </a:soli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3" name="TextBox 69">
            <a:extLst>
              <a:ext uri="{FF2B5EF4-FFF2-40B4-BE49-F238E27FC236}">
                <a16:creationId xmlns:a16="http://schemas.microsoft.com/office/drawing/2014/main" id="{4839714C-6E6C-89B8-D00F-EE130BC7E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3" y="6326353"/>
            <a:ext cx="933754" cy="307777"/>
          </a:xfrm>
          <a:prstGeom prst="rect">
            <a:avLst/>
          </a:prstGeom>
          <a:solidFill>
            <a:srgbClr val="7799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FFFFFF"/>
                </a:solidFill>
              </a:rPr>
              <a:t>ВЫВОДЫ</a:t>
            </a:r>
          </a:p>
        </p:txBody>
      </p:sp>
    </p:spTree>
    <p:extLst>
      <p:ext uri="{BB962C8B-B14F-4D97-AF65-F5344CB8AC3E}">
        <p14:creationId xmlns:p14="http://schemas.microsoft.com/office/powerpoint/2010/main" val="15781421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5244</TotalTime>
  <Words>5031</Words>
  <Application>Microsoft Office PowerPoint</Application>
  <PresentationFormat>Широкоэкранный</PresentationFormat>
  <Paragraphs>979</Paragraphs>
  <Slides>19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5" baseType="lpstr">
      <vt:lpstr>Arial</vt:lpstr>
      <vt:lpstr>Arial Black</vt:lpstr>
      <vt:lpstr>Arial Narrow</vt:lpstr>
      <vt:lpstr>Calibri</vt:lpstr>
      <vt:lpstr>Calibri Light</vt:lpstr>
      <vt:lpstr>Cambria Math</vt:lpstr>
      <vt:lpstr>Century Gothic</vt:lpstr>
      <vt:lpstr>Franklin Gothic Medium</vt:lpstr>
      <vt:lpstr>Open Sans Light</vt:lpstr>
      <vt:lpstr>Times New Roman</vt:lpstr>
      <vt:lpstr>Trebuchet MS</vt:lpstr>
      <vt:lpstr>Тема Office</vt:lpstr>
      <vt:lpstr>1_Тема Office</vt:lpstr>
      <vt:lpstr>2_Тема Office</vt:lpstr>
      <vt:lpstr>3_Тема Office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Джумагулова</dc:creator>
  <cp:lastModifiedBy>Джумагулова</cp:lastModifiedBy>
  <cp:revision>611</cp:revision>
  <cp:lastPrinted>2023-06-29T12:55:39Z</cp:lastPrinted>
  <dcterms:created xsi:type="dcterms:W3CDTF">2023-04-24T05:34:45Z</dcterms:created>
  <dcterms:modified xsi:type="dcterms:W3CDTF">2023-07-18T10:19:27Z</dcterms:modified>
</cp:coreProperties>
</file>