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5"/>
    <p:sldMasterId id="2147483739" r:id="rId6"/>
    <p:sldMasterId id="2147483745" r:id="rId7"/>
  </p:sldMasterIdLst>
  <p:notesMasterIdLst>
    <p:notesMasterId r:id="rId25"/>
  </p:notesMasterIdLst>
  <p:sldIdLst>
    <p:sldId id="2519" r:id="rId8"/>
    <p:sldId id="2500" r:id="rId9"/>
    <p:sldId id="2462" r:id="rId10"/>
    <p:sldId id="2507" r:id="rId11"/>
    <p:sldId id="2524" r:id="rId12"/>
    <p:sldId id="2269" r:id="rId13"/>
    <p:sldId id="2509" r:id="rId14"/>
    <p:sldId id="2504" r:id="rId15"/>
    <p:sldId id="2523" r:id="rId16"/>
    <p:sldId id="2525" r:id="rId17"/>
    <p:sldId id="2526" r:id="rId18"/>
    <p:sldId id="2520" r:id="rId19"/>
    <p:sldId id="2521" r:id="rId20"/>
    <p:sldId id="2511" r:id="rId21"/>
    <p:sldId id="2512" r:id="rId22"/>
    <p:sldId id="2515" r:id="rId23"/>
    <p:sldId id="251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1FE335BF-C132-4B43-A1D1-37B54C56D9C7}">
          <p14:sldIdLst>
            <p14:sldId id="2519"/>
            <p14:sldId id="2500"/>
            <p14:sldId id="2462"/>
            <p14:sldId id="2507"/>
            <p14:sldId id="2524"/>
            <p14:sldId id="2269"/>
            <p14:sldId id="2509"/>
            <p14:sldId id="2504"/>
            <p14:sldId id="2523"/>
            <p14:sldId id="2525"/>
            <p14:sldId id="2526"/>
            <p14:sldId id="2520"/>
            <p14:sldId id="2521"/>
            <p14:sldId id="2511"/>
            <p14:sldId id="2512"/>
            <p14:sldId id="2515"/>
            <p14:sldId id="2516"/>
          </p14:sldIdLst>
        </p14:section>
        <p14:section name="Извлечение уроков из ПОС" id="{B3762754-B3E0-4FDD-8E67-405510CA9645}">
          <p14:sldIdLst/>
        </p14:section>
        <p14:section name="Коррекция действий (ОС)" id="{4CC69880-3DC1-4A74-A46B-44A7D281139C}">
          <p14:sldIdLst/>
        </p14:section>
        <p14:section name="Лидерский визит" id="{C99F8A3E-D56E-47AD-AC99-F2478C0A6157}">
          <p14:sldIdLst/>
        </p14:section>
        <p14:section name="Личные обязательства" id="{9D82A883-0D9E-468F-A580-6789633FB11F}">
          <p14:sldIdLst/>
        </p14:section>
        <p14:section name="Мотивация" id="{17D3166B-D836-448A-8884-5AF5E32BBAE1}">
          <p14:sldIdLst/>
        </p14:section>
        <p14:section name="Карточки безопасности" id="{B30848E9-7A85-4B07-A351-1F54666A1119}">
          <p14:sldIdLst/>
        </p14:section>
        <p14:section name="Поиск новых возможностей" id="{2999A5AA-6936-45D6-BD46-55DCCA2A7176}">
          <p14:sldIdLst/>
        </p14:section>
        <p14:section name="Постановка целей" id="{34EC4837-27CB-4C4D-919B-681BCEFE927C}">
          <p14:sldIdLst/>
        </p14:section>
        <p14:section name="Совещания по безопасности" id="{D409A935-E59F-4216-8E28-57738F20285A}">
          <p14:sldIdLst/>
        </p14:section>
        <p14:section name="Решение дилемм" id="{9E0603ED-983B-4842-B897-1F56CF2B2F8D}">
          <p14:sldIdLst/>
        </p14:section>
        <p14:section name="Самооценка" id="{664FE086-694C-43D1-8960-E85FC315EADA}">
          <p14:sldIdLst/>
        </p14:section>
        <p14:section name="Честный диалог" id="{16A8F653-6AD4-4B8B-8CE2-03B2DDB836B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640" userDrawn="1">
          <p15:clr>
            <a:srgbClr val="A4A3A4"/>
          </p15:clr>
        </p15:guide>
        <p15:guide id="7" pos="3046" userDrawn="1">
          <p15:clr>
            <a:srgbClr val="A4A3A4"/>
          </p15:clr>
        </p15:guide>
        <p15:guide id="8" pos="3953" userDrawn="1">
          <p15:clr>
            <a:srgbClr val="A4A3A4"/>
          </p15:clr>
        </p15:guide>
        <p15:guide id="9" pos="3681" userDrawn="1">
          <p15:clr>
            <a:srgbClr val="A4A3A4"/>
          </p15:clr>
        </p15:guide>
        <p15:guide id="12" pos="3454" userDrawn="1">
          <p15:clr>
            <a:srgbClr val="A4A3A4"/>
          </p15:clr>
        </p15:guide>
        <p15:guide id="13" pos="17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" initials="Н" lastIdx="1" clrIdx="0">
    <p:extLst>
      <p:ext uri="{19B8F6BF-5375-455C-9EA6-DF929625EA0E}">
        <p15:presenceInfo xmlns:p15="http://schemas.microsoft.com/office/powerpoint/2012/main" userId="Наталья" providerId="None"/>
      </p:ext>
    </p:extLst>
  </p:cmAuthor>
  <p:cmAuthor id="2" name="Matveeva Vladislava" initials="MV" lastIdx="6" clrIdx="1">
    <p:extLst>
      <p:ext uri="{19B8F6BF-5375-455C-9EA6-DF929625EA0E}">
        <p15:presenceInfo xmlns:p15="http://schemas.microsoft.com/office/powerpoint/2012/main" userId="Matveeva Vladisla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4EB"/>
    <a:srgbClr val="F2F2F2"/>
    <a:srgbClr val="214982"/>
    <a:srgbClr val="E73734"/>
    <a:srgbClr val="FFF1C5"/>
    <a:srgbClr val="31859C"/>
    <a:srgbClr val="FFFFFF"/>
    <a:srgbClr val="E7781C"/>
    <a:srgbClr val="C0504D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3600" autoAdjust="0"/>
  </p:normalViewPr>
  <p:slideViewPr>
    <p:cSldViewPr snapToGrid="0">
      <p:cViewPr varScale="1">
        <p:scale>
          <a:sx n="62" d="100"/>
          <a:sy n="62" d="100"/>
        </p:scale>
        <p:origin x="768" y="78"/>
      </p:cViewPr>
      <p:guideLst>
        <p:guide orient="horz" pos="2183"/>
        <p:guide pos="3840"/>
        <p:guide pos="393"/>
        <p:guide pos="7242"/>
        <p:guide orient="horz" pos="3974"/>
        <p:guide orient="horz" pos="640"/>
        <p:guide pos="3046"/>
        <p:guide pos="3953"/>
        <p:guide pos="3681"/>
        <p:guide pos="3454"/>
        <p:guide pos="175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40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o1030\Desktop\&#1058;&#1072;&#1073;&#1083;&#1080;&#1094;&#1099;%20&#1076;&#1083;&#1103;%20&#1089;&#1083;&#1072;&#1081;&#1076;&#1072;%20&#1055;&#1088;&#1077;&#1079;&#1077;&#1085;&#1090;&#1072;&#1094;&#1080;&#1080;%20&#1076;&#1083;&#1103;%20&#1051;&#1077;&#1085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o1030\Desktop\&#1058;&#1072;&#1073;&#1083;&#1080;&#1094;&#1099;%20&#1076;&#1083;&#1103;%20&#1089;&#1083;&#1072;&#1081;&#1076;&#1072;%20&#1055;&#1088;&#1077;&#1079;&#1077;&#1085;&#1090;&#1072;&#1094;&#1080;&#1080;%20&#1076;&#1083;&#1103;%20&#1051;&#1077;&#1085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koro1030\Desktop\&#1058;&#1072;&#1073;&#1083;&#1080;&#1094;&#1099;%20&#1076;&#1083;&#1103;%20&#1089;&#1083;&#1072;&#1081;&#1076;&#1072;%20&#1055;&#1088;&#1077;&#1079;&#1077;&#1085;&#1090;&#1072;&#1094;&#1080;&#1080;%20&#1076;&#1083;&#1103;%20&#1051;&#1077;&#1085;&#1099;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koro1030\Desktop\&#1058;&#1072;&#1073;&#1083;&#1080;&#1094;&#1099;%20&#1076;&#1083;&#1103;%20&#1089;&#1083;&#1072;&#1081;&#1076;&#1072;%20&#1055;&#1088;&#1077;&#1079;&#1077;&#1085;&#1090;&#1072;&#1094;&#1080;&#1080;%20&#1076;&#1083;&#1103;%20&#1051;&#1077;&#1085;&#1099;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koro1030\Desktop\&#1058;&#1072;&#1073;&#1083;&#1080;&#1094;&#1099;%20&#1076;&#1083;&#1103;%20&#1089;&#1083;&#1072;&#1081;&#1076;&#1072;%20&#1055;&#1088;&#1077;&#1079;&#1077;&#1085;&#1090;&#1072;&#1094;&#1080;&#1080;%20&#1076;&#1083;&#1103;%20&#1051;&#1077;&#1085;&#1099;.xlsx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200" b="0" i="0" baseline="0" dirty="0">
                <a:effectLst/>
              </a:rPr>
              <a:t>Глубина проработки материалов </a:t>
            </a:r>
            <a:endParaRPr lang="ru-RU" sz="1200" dirty="0">
              <a:effectLst/>
            </a:endParaRPr>
          </a:p>
          <a:p>
            <a:pPr>
              <a:defRPr sz="1200"/>
            </a:pPr>
            <a:r>
              <a:rPr lang="ru-RU" sz="1200" b="0" i="0" baseline="0" dirty="0">
                <a:effectLst/>
              </a:rPr>
              <a:t>Стандарта с персоналом КТК и ПО в целом по КТК</a:t>
            </a:r>
            <a:endParaRPr lang="ru-RU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КТК-Р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Sheet1!$F$8:$H$8</c:f>
              <c:strCache>
                <c:ptCount val="3"/>
                <c:pt idx="0">
                  <c:v>Теоретические знания</c:v>
                </c:pt>
                <c:pt idx="1">
                  <c:v>Отработано 
с экспертом</c:v>
                </c:pt>
                <c:pt idx="2">
                  <c:v>Подтверждено экспертом</c:v>
                </c:pt>
              </c:strCache>
            </c:strRef>
          </c:cat>
          <c:val>
            <c:numRef>
              <c:f>Sheet1!$F$5:$H$5</c:f>
              <c:numCache>
                <c:formatCode>General</c:formatCode>
                <c:ptCount val="3"/>
                <c:pt idx="0">
                  <c:v>212</c:v>
                </c:pt>
                <c:pt idx="1">
                  <c:v>89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0A-4D3A-AA4B-B02C695D8B61}"/>
            </c:ext>
          </c:extLst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КТК-К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Sheet1!$F$8:$H$8</c:f>
              <c:strCache>
                <c:ptCount val="3"/>
                <c:pt idx="0">
                  <c:v>Теоретические знания</c:v>
                </c:pt>
                <c:pt idx="1">
                  <c:v>Отработано 
с экспертом</c:v>
                </c:pt>
                <c:pt idx="2">
                  <c:v>Подтверждено экспертом</c:v>
                </c:pt>
              </c:strCache>
            </c:strRef>
          </c:cat>
          <c:val>
            <c:numRef>
              <c:f>Sheet1!$F$6:$H$6</c:f>
              <c:numCache>
                <c:formatCode>General</c:formatCode>
                <c:ptCount val="3"/>
                <c:pt idx="0">
                  <c:v>412</c:v>
                </c:pt>
                <c:pt idx="1">
                  <c:v>182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0A-4D3A-AA4B-B02C695D8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64076896"/>
        <c:axId val="664077880"/>
      </c:barChart>
      <c:catAx>
        <c:axId val="66407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077880"/>
        <c:crosses val="autoZero"/>
        <c:auto val="1"/>
        <c:lblAlgn val="ctr"/>
        <c:lblOffset val="100"/>
        <c:noMultiLvlLbl val="0"/>
      </c:catAx>
      <c:valAx>
        <c:axId val="664077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07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 smtClean="0"/>
              <a:t>Обученный персонал</a:t>
            </a:r>
            <a:r>
              <a:rPr lang="ru-RU" baseline="0" dirty="0" smtClean="0"/>
              <a:t> КТК и ПО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Sheet1!$B$10:$B$31</c:f>
              <c:strCache>
                <c:ptCount val="22"/>
                <c:pt idx="0">
                  <c:v>Тенгиз</c:v>
                </c:pt>
                <c:pt idx="1">
                  <c:v>Атырау</c:v>
                </c:pt>
                <c:pt idx="2">
                  <c:v>Курмангазы</c:v>
                </c:pt>
                <c:pt idx="3">
                  <c:v>Истатай</c:v>
                </c:pt>
                <c:pt idx="4">
                  <c:v>Офис ВР</c:v>
                </c:pt>
                <c:pt idx="6">
                  <c:v>Морской терминал</c:v>
                </c:pt>
                <c:pt idx="8">
                  <c:v>НПС-8</c:v>
                </c:pt>
                <c:pt idx="9">
                  <c:v>НПС-7</c:v>
                </c:pt>
                <c:pt idx="10">
                  <c:v>НПС Кропоткинская</c:v>
                </c:pt>
                <c:pt idx="11">
                  <c:v>НПС-5</c:v>
                </c:pt>
                <c:pt idx="12">
                  <c:v>НПС-4</c:v>
                </c:pt>
                <c:pt idx="13">
                  <c:v>Офис Краснодар</c:v>
                </c:pt>
                <c:pt idx="15">
                  <c:v>НПС-3</c:v>
                </c:pt>
                <c:pt idx="16">
                  <c:v>НПС-2</c:v>
                </c:pt>
                <c:pt idx="17">
                  <c:v>НПС Комсомольская</c:v>
                </c:pt>
                <c:pt idx="18">
                  <c:v>А-НПС-5А</c:v>
                </c:pt>
                <c:pt idx="19">
                  <c:v>НПС Астраханская</c:v>
                </c:pt>
                <c:pt idx="20">
                  <c:v>А-НПС-4А</c:v>
                </c:pt>
                <c:pt idx="21">
                  <c:v>Офис Астрахань</c:v>
                </c:pt>
              </c:strCache>
            </c:strRef>
          </c:cat>
          <c:val>
            <c:numRef>
              <c:f>Sheet1!$C$10:$C$31</c:f>
              <c:numCache>
                <c:formatCode>General</c:formatCode>
                <c:ptCount val="22"/>
                <c:pt idx="0">
                  <c:v>133</c:v>
                </c:pt>
                <c:pt idx="1">
                  <c:v>70</c:v>
                </c:pt>
                <c:pt idx="2">
                  <c:v>88</c:v>
                </c:pt>
                <c:pt idx="3">
                  <c:v>69</c:v>
                </c:pt>
                <c:pt idx="4">
                  <c:v>51</c:v>
                </c:pt>
                <c:pt idx="6">
                  <c:v>8</c:v>
                </c:pt>
                <c:pt idx="8">
                  <c:v>5</c:v>
                </c:pt>
                <c:pt idx="9">
                  <c:v>9</c:v>
                </c:pt>
                <c:pt idx="10">
                  <c:v>5</c:v>
                </c:pt>
                <c:pt idx="11">
                  <c:v>14</c:v>
                </c:pt>
                <c:pt idx="12">
                  <c:v>7</c:v>
                </c:pt>
                <c:pt idx="13">
                  <c:v>5</c:v>
                </c:pt>
                <c:pt idx="15">
                  <c:v>4</c:v>
                </c:pt>
                <c:pt idx="16">
                  <c:v>9</c:v>
                </c:pt>
                <c:pt idx="17">
                  <c:v>17</c:v>
                </c:pt>
                <c:pt idx="18">
                  <c:v>8</c:v>
                </c:pt>
                <c:pt idx="19">
                  <c:v>28</c:v>
                </c:pt>
                <c:pt idx="20">
                  <c:v>37</c:v>
                </c:pt>
                <c:pt idx="2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4-4252-9789-0BF9011E8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60"/>
        <c:axId val="649263960"/>
        <c:axId val="649265272"/>
      </c:barChart>
      <c:catAx>
        <c:axId val="64926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265272"/>
        <c:crosses val="autoZero"/>
        <c:auto val="1"/>
        <c:lblAlgn val="ctr"/>
        <c:lblOffset val="100"/>
        <c:noMultiLvlLbl val="0"/>
      </c:catAx>
      <c:valAx>
        <c:axId val="64926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263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size">
        <cx:f dir="row">Sheet1!$D$7:$E$7</cx:f>
        <cx:lvl ptCount="2" formatCode="Основной">
          <cx:pt idx="0">379</cx:pt>
          <cx:pt idx="1">245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ru-RU" dirty="0" smtClean="0"/>
              <a:t>Количество обученных в КТК</a:t>
            </a:r>
            <a:endParaRPr lang="ru-RU" dirty="0"/>
          </a:p>
        </cx:rich>
      </cx:tx>
    </cx:title>
    <cx:plotArea>
      <cx:plotAreaRegion>
        <cx:series layoutId="sunburst" uniqueId="{FCA6E7A4-4432-4D95-88DA-BCC72926C2D5}" formatIdx="0">
          <cx:dataLabels pos="ctr">
            <cx:visibility seriesName="0" categoryName="1" value="0"/>
            <cx:dataLabelHidden idx="0"/>
            <cx:dataLabelHidden idx="1"/>
          </cx:dataLabels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Sheet1!$D$4:$E$4</cx:f>
        <cx:lvl ptCount="2">
          <cx:pt idx="0">КТК</cx:pt>
          <cx:pt idx="1">ПО</cx:pt>
        </cx:lvl>
      </cx:strDim>
      <cx:numDim type="size">
        <cx:f dir="row">Sheet1!$D$5:$E$5</cx:f>
        <cx:lvl ptCount="2" formatCode="Основной">
          <cx:pt idx="0">159</cx:pt>
          <cx:pt idx="1">53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ru-RU" dirty="0" smtClean="0"/>
              <a:t>КТК-Р</a:t>
            </a:r>
            <a:endParaRPr lang="ru-RU" dirty="0"/>
          </a:p>
        </cx:rich>
      </cx:tx>
    </cx:title>
    <cx:plotArea>
      <cx:plotAreaRegion>
        <cx:series layoutId="sunburst" uniqueId="{B23CDCEF-ACFB-42DC-B514-E48FC4A1C217}" formatIdx="0"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Sheet1!$D$4:$E$4</cx:f>
        <cx:lvl ptCount="2">
          <cx:pt idx="0">КТК</cx:pt>
          <cx:pt idx="1">ПО</cx:pt>
        </cx:lvl>
      </cx:strDim>
      <cx:numDim type="size">
        <cx:f dir="row">Sheet1!$D$6:$E$6</cx:f>
        <cx:lvl ptCount="2" formatCode="Основной">
          <cx:pt idx="0">220</cx:pt>
          <cx:pt idx="1">192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ru-RU" dirty="0" smtClean="0"/>
              <a:t>КТК-К</a:t>
            </a:r>
            <a:endParaRPr lang="ru-RU" dirty="0"/>
          </a:p>
        </cx:rich>
      </cx:tx>
    </cx:title>
    <cx:plotArea>
      <cx:plotAreaRegion>
        <cx:series layoutId="sunburst" uniqueId="{333F924F-EC49-483D-95CC-D1D023897B09}" formatIdx="0"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051E8-EEC7-4A8B-A418-D6249BB78639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47994-75B6-4F4B-8179-41E4EE9AF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1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47994-75B6-4F4B-8179-41E4EE9AF9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2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К категориям относятся: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Топ- руководители- ген директора, зам ген директора, руководители подрядных организаций, </a:t>
            </a:r>
            <a:r>
              <a:rPr lang="ru-RU" baseline="0" dirty="0" err="1" smtClean="0"/>
              <a:t>рег</a:t>
            </a:r>
            <a:r>
              <a:rPr lang="ru-RU" baseline="0" dirty="0" smtClean="0"/>
              <a:t> менеджеры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Руководители среднего звена- Нач. станций, зам начальника, руководители служб, менеджеры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Операционный персонал- Операторы, начальники смен, инженеры, специалисты и </a:t>
            </a:r>
            <a:r>
              <a:rPr lang="ru-RU" baseline="0" dirty="0" err="1" smtClean="0"/>
              <a:t>тд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BF5FF-AE0C-42EA-AD80-88BDD89FEFD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76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F5FF-AE0C-42EA-AD80-88BDD89FEFD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5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51525" y="581025"/>
            <a:ext cx="2795588" cy="1571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3BBAC-1E42-4399-9C5E-3AA5FC3B696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5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51525" y="581025"/>
            <a:ext cx="2795588" cy="1571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3BBAC-1E42-4399-9C5E-3AA5FC3B69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45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36613" y="1781175"/>
            <a:ext cx="8542338" cy="48053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4E260-E63E-4DAF-BE98-AB6CFC67E8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07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719670" y="1966681"/>
            <a:ext cx="5353051" cy="24446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32">
                <a:latin typeface="+mj-lt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6411389" y="1966681"/>
            <a:ext cx="5253566" cy="24446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32">
                <a:latin typeface="+mj-lt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70" y="6085527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103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103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0915650" y="6100239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575201"/>
            <a:ext cx="8748185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5" b="1">
                <a:solidFill>
                  <a:srgbClr val="333333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719670" y="4639670"/>
            <a:ext cx="5353051" cy="1015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>
                <a:latin typeface="+mj-lt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8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6411385" y="4634837"/>
            <a:ext cx="5253564" cy="1015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8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2CCFDFB3-F5E4-4FBE-B8EA-7E7D2ECDC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9883" y="91484"/>
            <a:ext cx="1985378" cy="202172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139ED23-0301-434F-BDA2-7753DD42824F}"/>
              </a:ext>
            </a:extLst>
          </p:cNvPr>
          <p:cNvCxnSpPr>
            <a:cxnSpLocks/>
          </p:cNvCxnSpPr>
          <p:nvPr userDrawn="1"/>
        </p:nvCxnSpPr>
        <p:spPr>
          <a:xfrm>
            <a:off x="0" y="293656"/>
            <a:ext cx="9475940" cy="0"/>
          </a:xfrm>
          <a:prstGeom prst="line">
            <a:avLst/>
          </a:prstGeom>
          <a:ln w="38100">
            <a:solidFill>
              <a:srgbClr val="E62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02F7354-80BE-4D3F-BB01-1431064D3E06}"/>
              </a:ext>
            </a:extLst>
          </p:cNvPr>
          <p:cNvCxnSpPr>
            <a:cxnSpLocks/>
          </p:cNvCxnSpPr>
          <p:nvPr userDrawn="1"/>
        </p:nvCxnSpPr>
        <p:spPr>
          <a:xfrm>
            <a:off x="0" y="377983"/>
            <a:ext cx="11599100" cy="0"/>
          </a:xfrm>
          <a:prstGeom prst="line">
            <a:avLst/>
          </a:prstGeom>
          <a:ln w="38100">
            <a:solidFill>
              <a:srgbClr val="0B4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 userDrawn="1"/>
        </p:nvGrpSpPr>
        <p:grpSpPr>
          <a:xfrm>
            <a:off x="8813586" y="6295788"/>
            <a:ext cx="3378415" cy="488163"/>
            <a:chOff x="6509491" y="6109126"/>
            <a:chExt cx="5501936" cy="712602"/>
          </a:xfrm>
        </p:grpSpPr>
        <p:sp>
          <p:nvSpPr>
            <p:cNvPr id="21" name="Полилиния: фигура 14">
              <a:extLst>
                <a:ext uri="{FF2B5EF4-FFF2-40B4-BE49-F238E27FC236}">
                  <a16:creationId xmlns:a16="http://schemas.microsoft.com/office/drawing/2014/main" id="{691E049C-D54E-4868-A123-FD62C5005A3B}"/>
                </a:ext>
              </a:extLst>
            </p:cNvPr>
            <p:cNvSpPr/>
            <p:nvPr userDrawn="1"/>
          </p:nvSpPr>
          <p:spPr>
            <a:xfrm>
              <a:off x="6509491" y="6109126"/>
              <a:ext cx="5501936" cy="712602"/>
            </a:xfrm>
            <a:custGeom>
              <a:avLst/>
              <a:gdLst>
                <a:gd name="connsiteX0" fmla="*/ 0 w 5501936"/>
                <a:gd name="connsiteY0" fmla="*/ 0 h 712602"/>
                <a:gd name="connsiteX1" fmla="*/ 5501936 w 5501936"/>
                <a:gd name="connsiteY1" fmla="*/ 0 h 712602"/>
                <a:gd name="connsiteX2" fmla="*/ 5289190 w 5501936"/>
                <a:gd name="connsiteY2" fmla="*/ 712602 h 712602"/>
                <a:gd name="connsiteX3" fmla="*/ 0 w 5501936"/>
                <a:gd name="connsiteY3" fmla="*/ 712602 h 71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1936" h="712602">
                  <a:moveTo>
                    <a:pt x="0" y="0"/>
                  </a:moveTo>
                  <a:lnTo>
                    <a:pt x="5501936" y="0"/>
                  </a:lnTo>
                  <a:lnTo>
                    <a:pt x="5289190" y="712602"/>
                  </a:lnTo>
                  <a:lnTo>
                    <a:pt x="0" y="71260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 defTabSz="806450">
                <a:tabLst>
                  <a:tab pos="623888" algn="l"/>
                </a:tabLst>
              </a:pPr>
              <a:r>
                <a:rPr lang="ru-RU" sz="800" b="1" kern="1000" spc="-30" dirty="0">
                  <a:solidFill>
                    <a:srgbClr val="0B4395"/>
                  </a:solidFill>
                  <a:latin typeface="Roboto"/>
                  <a:ea typeface="Roboto Condensed" panose="020B0604020202020204" pitchFamily="2" charset="0"/>
                </a:rPr>
                <a:t>	Каспийский Трубопроводный Консорциум</a:t>
              </a:r>
            </a:p>
          </p:txBody>
        </p:sp>
        <p:pic>
          <p:nvPicPr>
            <p:cNvPr id="22" name="Рисунок 21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EAC01063-F0CB-4A09-8AA0-CD11905263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292" b="-1"/>
            <a:stretch/>
          </p:blipFill>
          <p:spPr>
            <a:xfrm>
              <a:off x="6817746" y="6234090"/>
              <a:ext cx="631748" cy="43590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4599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19670" y="1966679"/>
            <a:ext cx="5353051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32" kern="1200" dirty="0" smtClean="0">
                <a:solidFill>
                  <a:srgbClr val="333333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lang="en-US" sz="1598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598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598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598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411387" y="1966679"/>
            <a:ext cx="5253564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32" kern="1200" dirty="0" smtClean="0">
                <a:solidFill>
                  <a:srgbClr val="333333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lang="en-US" sz="1598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598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598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598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70" y="6085527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103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103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915650" y="6100239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575201"/>
            <a:ext cx="8748185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5" b="1">
                <a:solidFill>
                  <a:srgbClr val="333333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pic>
        <p:nvPicPr>
          <p:cNvPr id="7" name="Рисунок 6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4AC36F51-647F-4075-9AE0-7D54674AA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9883" y="91484"/>
            <a:ext cx="1985378" cy="20217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306826C-1F70-48A7-BFAD-79FC0F784762}"/>
              </a:ext>
            </a:extLst>
          </p:cNvPr>
          <p:cNvCxnSpPr>
            <a:cxnSpLocks/>
          </p:cNvCxnSpPr>
          <p:nvPr userDrawn="1"/>
        </p:nvCxnSpPr>
        <p:spPr>
          <a:xfrm>
            <a:off x="0" y="293656"/>
            <a:ext cx="9475940" cy="0"/>
          </a:xfrm>
          <a:prstGeom prst="line">
            <a:avLst/>
          </a:prstGeom>
          <a:ln w="38100">
            <a:solidFill>
              <a:srgbClr val="E62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B4A54C5-8C60-4B76-8B4F-D0CAF8265ACD}"/>
              </a:ext>
            </a:extLst>
          </p:cNvPr>
          <p:cNvCxnSpPr>
            <a:cxnSpLocks/>
          </p:cNvCxnSpPr>
          <p:nvPr userDrawn="1"/>
        </p:nvCxnSpPr>
        <p:spPr>
          <a:xfrm>
            <a:off x="0" y="377983"/>
            <a:ext cx="11599100" cy="0"/>
          </a:xfrm>
          <a:prstGeom prst="line">
            <a:avLst/>
          </a:prstGeom>
          <a:ln w="38100">
            <a:solidFill>
              <a:srgbClr val="0B4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31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екст (базов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15949" y="363472"/>
            <a:ext cx="7176052" cy="358163"/>
          </a:xfrm>
          <a:prstGeom prst="rect">
            <a:avLst/>
          </a:prstGeom>
          <a:gradFill>
            <a:gsLst>
              <a:gs pos="0">
                <a:srgbClr val="E62B2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3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3"/>
          <p:cNvSpPr/>
          <p:nvPr userDrawn="1"/>
        </p:nvSpPr>
        <p:spPr>
          <a:xfrm>
            <a:off x="3" y="279979"/>
            <a:ext cx="5316112" cy="507052"/>
          </a:xfrm>
          <a:custGeom>
            <a:avLst/>
            <a:gdLst>
              <a:gd name="connsiteX0" fmla="*/ 0 w 2543175"/>
              <a:gd name="connsiteY0" fmla="*/ 0 h 314325"/>
              <a:gd name="connsiteX1" fmla="*/ 2543175 w 2543175"/>
              <a:gd name="connsiteY1" fmla="*/ 0 h 314325"/>
              <a:gd name="connsiteX2" fmla="*/ 2543175 w 2543175"/>
              <a:gd name="connsiteY2" fmla="*/ 314325 h 314325"/>
              <a:gd name="connsiteX3" fmla="*/ 0 w 2543175"/>
              <a:gd name="connsiteY3" fmla="*/ 314325 h 314325"/>
              <a:gd name="connsiteX4" fmla="*/ 0 w 2543175"/>
              <a:gd name="connsiteY4" fmla="*/ 0 h 314325"/>
              <a:gd name="connsiteX0" fmla="*/ 0 w 2543175"/>
              <a:gd name="connsiteY0" fmla="*/ 0 h 314325"/>
              <a:gd name="connsiteX1" fmla="*/ 2543175 w 2543175"/>
              <a:gd name="connsiteY1" fmla="*/ 0 h 314325"/>
              <a:gd name="connsiteX2" fmla="*/ 2359819 w 2543175"/>
              <a:gd name="connsiteY2" fmla="*/ 311944 h 314325"/>
              <a:gd name="connsiteX3" fmla="*/ 0 w 2543175"/>
              <a:gd name="connsiteY3" fmla="*/ 314325 h 314325"/>
              <a:gd name="connsiteX4" fmla="*/ 0 w 2543175"/>
              <a:gd name="connsiteY4" fmla="*/ 0 h 314325"/>
              <a:gd name="connsiteX0" fmla="*/ 0 w 2543175"/>
              <a:gd name="connsiteY0" fmla="*/ 0 h 314325"/>
              <a:gd name="connsiteX1" fmla="*/ 2543175 w 2543175"/>
              <a:gd name="connsiteY1" fmla="*/ 0 h 314325"/>
              <a:gd name="connsiteX2" fmla="*/ 2440781 w 2543175"/>
              <a:gd name="connsiteY2" fmla="*/ 311944 h 314325"/>
              <a:gd name="connsiteX3" fmla="*/ 0 w 2543175"/>
              <a:gd name="connsiteY3" fmla="*/ 314325 h 314325"/>
              <a:gd name="connsiteX4" fmla="*/ 0 w 2543175"/>
              <a:gd name="connsiteY4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175" h="314325">
                <a:moveTo>
                  <a:pt x="0" y="0"/>
                </a:moveTo>
                <a:lnTo>
                  <a:pt x="2543175" y="0"/>
                </a:lnTo>
                <a:lnTo>
                  <a:pt x="2440781" y="311944"/>
                </a:lnTo>
                <a:lnTo>
                  <a:pt x="0" y="314325"/>
                </a:lnTo>
                <a:lnTo>
                  <a:pt x="0" y="0"/>
                </a:lnTo>
                <a:close/>
              </a:path>
            </a:pathLst>
          </a:custGeom>
          <a:solidFill>
            <a:srgbClr val="3F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3"/>
          </a:p>
        </p:txBody>
      </p:sp>
      <p:sp>
        <p:nvSpPr>
          <p:cNvPr id="10" name="Slide Number"/>
          <p:cNvSpPr txBox="1">
            <a:spLocks/>
          </p:cNvSpPr>
          <p:nvPr userDrawn="1"/>
        </p:nvSpPr>
        <p:spPr>
          <a:xfrm>
            <a:off x="11543125" y="6465427"/>
            <a:ext cx="468302" cy="14888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US" sz="969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69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31451" y="276091"/>
            <a:ext cx="4734908" cy="513338"/>
          </a:xfrm>
          <a:prstGeom prst="rect">
            <a:avLst/>
          </a:prstGeom>
        </p:spPr>
        <p:txBody>
          <a:bodyPr r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109" indent="0">
              <a:buNone/>
              <a:defRPr sz="1291"/>
            </a:lvl2pPr>
            <a:lvl3pPr marL="914218" indent="0">
              <a:buNone/>
              <a:defRPr sz="1291"/>
            </a:lvl3pPr>
            <a:lvl4pPr marL="1371325" indent="0">
              <a:buNone/>
              <a:defRPr sz="1291"/>
            </a:lvl4pPr>
            <a:lvl5pPr marL="1828433" indent="0">
              <a:buNone/>
              <a:defRPr sz="129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6FE668-59F5-4C36-95A4-30E3B52EFF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8107" y="1055667"/>
            <a:ext cx="5502613" cy="39735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lnSpc>
                <a:spcPct val="100000"/>
              </a:lnSpc>
              <a:spcBef>
                <a:spcPts val="0"/>
              </a:spcBef>
              <a:defRPr sz="1100"/>
            </a:lvl3pPr>
            <a:lvl4pPr>
              <a:lnSpc>
                <a:spcPct val="100000"/>
              </a:lnSpc>
              <a:spcBef>
                <a:spcPts val="0"/>
              </a:spcBef>
              <a:defRPr sz="1050"/>
            </a:lvl4pPr>
            <a:lvl5pPr>
              <a:lnSpc>
                <a:spcPct val="10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8813586" y="6295788"/>
            <a:ext cx="3378415" cy="488163"/>
            <a:chOff x="6509491" y="6109126"/>
            <a:chExt cx="5501936" cy="712602"/>
          </a:xfrm>
        </p:grpSpPr>
        <p:sp>
          <p:nvSpPr>
            <p:cNvPr id="13" name="Полилиния: фигура 14">
              <a:extLst>
                <a:ext uri="{FF2B5EF4-FFF2-40B4-BE49-F238E27FC236}">
                  <a16:creationId xmlns:a16="http://schemas.microsoft.com/office/drawing/2014/main" id="{691E049C-D54E-4868-A123-FD62C5005A3B}"/>
                </a:ext>
              </a:extLst>
            </p:cNvPr>
            <p:cNvSpPr/>
            <p:nvPr userDrawn="1"/>
          </p:nvSpPr>
          <p:spPr>
            <a:xfrm>
              <a:off x="6509491" y="6109126"/>
              <a:ext cx="5501936" cy="712602"/>
            </a:xfrm>
            <a:custGeom>
              <a:avLst/>
              <a:gdLst>
                <a:gd name="connsiteX0" fmla="*/ 0 w 5501936"/>
                <a:gd name="connsiteY0" fmla="*/ 0 h 712602"/>
                <a:gd name="connsiteX1" fmla="*/ 5501936 w 5501936"/>
                <a:gd name="connsiteY1" fmla="*/ 0 h 712602"/>
                <a:gd name="connsiteX2" fmla="*/ 5289190 w 5501936"/>
                <a:gd name="connsiteY2" fmla="*/ 712602 h 712602"/>
                <a:gd name="connsiteX3" fmla="*/ 0 w 5501936"/>
                <a:gd name="connsiteY3" fmla="*/ 712602 h 71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1936" h="712602">
                  <a:moveTo>
                    <a:pt x="0" y="0"/>
                  </a:moveTo>
                  <a:lnTo>
                    <a:pt x="5501936" y="0"/>
                  </a:lnTo>
                  <a:lnTo>
                    <a:pt x="5289190" y="712602"/>
                  </a:lnTo>
                  <a:lnTo>
                    <a:pt x="0" y="71260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 defTabSz="806450">
                <a:tabLst>
                  <a:tab pos="623888" algn="l"/>
                </a:tabLst>
              </a:pPr>
              <a:r>
                <a:rPr lang="ru-RU" sz="800" b="1" kern="1000" spc="-30" dirty="0">
                  <a:solidFill>
                    <a:srgbClr val="0B4395"/>
                  </a:solidFill>
                  <a:latin typeface="Roboto"/>
                  <a:ea typeface="Roboto Condensed" panose="020B0604020202020204" pitchFamily="2" charset="0"/>
                </a:rPr>
                <a:t>	Каспийский Трубопроводный Консорциум</a:t>
              </a:r>
            </a:p>
          </p:txBody>
        </p:sp>
        <p:pic>
          <p:nvPicPr>
            <p:cNvPr id="14" name="Рисунок 13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EAC01063-F0CB-4A09-8AA0-CD11905263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292" b="-1"/>
            <a:stretch/>
          </p:blipFill>
          <p:spPr>
            <a:xfrm>
              <a:off x="6817746" y="6234090"/>
              <a:ext cx="631748" cy="43590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6603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Текст (базов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582360" y="470783"/>
            <a:ext cx="10960766" cy="525036"/>
          </a:xfrm>
          <a:prstGeom prst="rect">
            <a:avLst/>
          </a:prstGeom>
        </p:spPr>
        <p:txBody>
          <a:bodyPr lIns="0" tIns="45703" rIns="91410" bIns="45703" anchor="t">
            <a:noAutofit/>
          </a:bodyPr>
          <a:lstStyle>
            <a:lvl1pPr marL="0" marR="0" indent="0" algn="l" defTabSz="498457" rtl="0" eaLnBrk="1" fontAlgn="auto" latinLnBrk="0" hangingPunct="1">
              <a:lnSpc>
                <a:spcPct val="100000"/>
              </a:lnSpc>
              <a:spcBef>
                <a:spcPts val="3564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932" cap="all" baseline="0">
                <a:solidFill>
                  <a:schemeClr val="accent2"/>
                </a:solidFill>
                <a:latin typeface="+mn-lt"/>
                <a:ea typeface="Roboto Condensed" panose="02000000000000000000" pitchFamily="2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Место для размещения заголовка слайда (</a:t>
            </a:r>
            <a:r>
              <a:rPr lang="en-US" dirty="0"/>
              <a:t>Tahoma,</a:t>
            </a:r>
            <a:r>
              <a:rPr lang="ru-RU" dirty="0"/>
              <a:t>1</a:t>
            </a:r>
            <a:r>
              <a:rPr lang="en-US" dirty="0"/>
              <a:t>2pt)</a:t>
            </a:r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11543125" y="6504951"/>
            <a:ext cx="468302" cy="14888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US" sz="967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67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1149CC8-D6FA-4498-8182-618EC9D6EE56}"/>
              </a:ext>
            </a:extLst>
          </p:cNvPr>
          <p:cNvCxnSpPr>
            <a:cxnSpLocks/>
          </p:cNvCxnSpPr>
          <p:nvPr userDrawn="1"/>
        </p:nvCxnSpPr>
        <p:spPr>
          <a:xfrm>
            <a:off x="0" y="293656"/>
            <a:ext cx="9475940" cy="0"/>
          </a:xfrm>
          <a:prstGeom prst="line">
            <a:avLst/>
          </a:prstGeom>
          <a:ln w="38100">
            <a:solidFill>
              <a:srgbClr val="E62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F921FBE-D843-4607-B48B-2069EFC309EF}"/>
              </a:ext>
            </a:extLst>
          </p:cNvPr>
          <p:cNvCxnSpPr>
            <a:cxnSpLocks/>
          </p:cNvCxnSpPr>
          <p:nvPr userDrawn="1"/>
        </p:nvCxnSpPr>
        <p:spPr>
          <a:xfrm>
            <a:off x="0" y="377983"/>
            <a:ext cx="11599100" cy="0"/>
          </a:xfrm>
          <a:prstGeom prst="line">
            <a:avLst/>
          </a:prstGeom>
          <a:ln w="38100">
            <a:solidFill>
              <a:srgbClr val="0B4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 userDrawn="1"/>
        </p:nvGrpSpPr>
        <p:grpSpPr>
          <a:xfrm>
            <a:off x="8813586" y="6295788"/>
            <a:ext cx="3378415" cy="488163"/>
            <a:chOff x="6509491" y="6109126"/>
            <a:chExt cx="5501936" cy="712602"/>
          </a:xfrm>
        </p:grpSpPr>
        <p:sp>
          <p:nvSpPr>
            <p:cNvPr id="10" name="Полилиния: фигура 14">
              <a:extLst>
                <a:ext uri="{FF2B5EF4-FFF2-40B4-BE49-F238E27FC236}">
                  <a16:creationId xmlns:a16="http://schemas.microsoft.com/office/drawing/2014/main" id="{691E049C-D54E-4868-A123-FD62C5005A3B}"/>
                </a:ext>
              </a:extLst>
            </p:cNvPr>
            <p:cNvSpPr/>
            <p:nvPr userDrawn="1"/>
          </p:nvSpPr>
          <p:spPr>
            <a:xfrm>
              <a:off x="6509491" y="6109126"/>
              <a:ext cx="5501936" cy="712602"/>
            </a:xfrm>
            <a:custGeom>
              <a:avLst/>
              <a:gdLst>
                <a:gd name="connsiteX0" fmla="*/ 0 w 5501936"/>
                <a:gd name="connsiteY0" fmla="*/ 0 h 712602"/>
                <a:gd name="connsiteX1" fmla="*/ 5501936 w 5501936"/>
                <a:gd name="connsiteY1" fmla="*/ 0 h 712602"/>
                <a:gd name="connsiteX2" fmla="*/ 5289190 w 5501936"/>
                <a:gd name="connsiteY2" fmla="*/ 712602 h 712602"/>
                <a:gd name="connsiteX3" fmla="*/ 0 w 5501936"/>
                <a:gd name="connsiteY3" fmla="*/ 712602 h 71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1936" h="712602">
                  <a:moveTo>
                    <a:pt x="0" y="0"/>
                  </a:moveTo>
                  <a:lnTo>
                    <a:pt x="5501936" y="0"/>
                  </a:lnTo>
                  <a:lnTo>
                    <a:pt x="5289190" y="712602"/>
                  </a:lnTo>
                  <a:lnTo>
                    <a:pt x="0" y="71260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 defTabSz="806450">
                <a:tabLst>
                  <a:tab pos="623888" algn="l"/>
                </a:tabLst>
              </a:pPr>
              <a:r>
                <a:rPr lang="ru-RU" sz="800" b="1" kern="1000" spc="-30" dirty="0">
                  <a:solidFill>
                    <a:srgbClr val="0B4395"/>
                  </a:solidFill>
                  <a:latin typeface="Roboto"/>
                  <a:ea typeface="Roboto Condensed" panose="020B0604020202020204" pitchFamily="2" charset="0"/>
                </a:rPr>
                <a:t>	Каспийский Трубопроводный Консорциум</a:t>
              </a:r>
            </a:p>
          </p:txBody>
        </p:sp>
        <p:pic>
          <p:nvPicPr>
            <p:cNvPr id="11" name="Рисунок 10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EAC01063-F0CB-4A09-8AA0-CD11905263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292" b="-1"/>
            <a:stretch/>
          </p:blipFill>
          <p:spPr>
            <a:xfrm>
              <a:off x="6817746" y="6234090"/>
              <a:ext cx="631748" cy="43590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415462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30DF0-104B-4293-A7F6-66AEFF3E6AF8}"/>
              </a:ext>
            </a:extLst>
          </p:cNvPr>
          <p:cNvGrpSpPr/>
          <p:nvPr userDrawn="1"/>
        </p:nvGrpSpPr>
        <p:grpSpPr>
          <a:xfrm>
            <a:off x="12554553" y="1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9FDF5E90-AE29-4303-979F-161F791D98BB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25032D-D31A-446E-BBAA-A896C50E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2908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екст (базов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582356" y="1497076"/>
            <a:ext cx="10960771" cy="4654832"/>
          </a:xfrm>
          <a:prstGeom prst="rect">
            <a:avLst/>
          </a:prstGeom>
        </p:spPr>
        <p:txBody>
          <a:bodyPr lIns="0" tIns="45703" rIns="91410" bIns="45703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451"/>
              </a:spcAft>
              <a:buSzPct val="90000"/>
              <a:buFontTx/>
              <a:buNone/>
              <a:defRPr kumimoji="0" lang="ru-RU" sz="1289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Helvetica Neue"/>
              </a:defRPr>
            </a:lvl1pPr>
            <a:lvl2pPr marL="289050" indent="-171384">
              <a:lnSpc>
                <a:spcPct val="120000"/>
              </a:lnSpc>
              <a:spcBef>
                <a:spcPts val="0"/>
              </a:spcBef>
              <a:spcAft>
                <a:spcPts val="645"/>
              </a:spcAft>
              <a:buClr>
                <a:schemeClr val="tx1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  <a:defRPr kumimoji="0" lang="ru-RU" sz="1289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2pPr>
            <a:lvl3pPr>
              <a:defRPr kumimoji="0" lang="ru-RU" sz="1612" b="0" i="0" u="none" strike="noStrike" cap="none" spc="0" normalizeH="0" baseline="0" dirty="0" smtClean="0">
                <a:ln>
                  <a:noFill/>
                </a:ln>
                <a:solidFill>
                  <a:srgbClr val="677180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3pPr>
            <a:lvl4pPr>
              <a:defRPr kumimoji="0" lang="ru-RU" sz="1612" b="0" i="0" u="none" strike="noStrike" cap="none" spc="0" normalizeH="0" baseline="0" dirty="0" smtClean="0">
                <a:ln>
                  <a:noFill/>
                </a:ln>
                <a:solidFill>
                  <a:srgbClr val="677180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4pPr>
            <a:lvl5pPr>
              <a:defRPr kumimoji="0" lang="en-US" sz="1612" b="0" i="0" u="none" strike="noStrike" cap="none" spc="0" normalizeH="0" baseline="0" dirty="0">
                <a:ln>
                  <a:noFill/>
                </a:ln>
                <a:solidFill>
                  <a:srgbClr val="677180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5pPr>
          </a:lstStyle>
          <a:p>
            <a:pPr lvl="0"/>
            <a:r>
              <a:rPr lang="ru-RU" dirty="0"/>
              <a:t>Место для размещения графических элементов или текста (</a:t>
            </a:r>
            <a:r>
              <a:rPr lang="en-US" dirty="0"/>
              <a:t>Tahoma, 8pt)</a:t>
            </a:r>
            <a:endParaRPr lang="ru-RU" dirty="0"/>
          </a:p>
          <a:p>
            <a:pPr lvl="1"/>
            <a:r>
              <a:rPr lang="ru-RU" dirty="0"/>
              <a:t>Второй уровень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582359" y="733544"/>
            <a:ext cx="10960767" cy="932046"/>
          </a:xfrm>
          <a:prstGeom prst="rect">
            <a:avLst/>
          </a:prstGeom>
        </p:spPr>
        <p:txBody>
          <a:bodyPr lIns="0" tIns="45703" rIns="91410" bIns="45703" anchor="t">
            <a:noAutofit/>
          </a:bodyPr>
          <a:lstStyle>
            <a:lvl1pPr marL="0" marR="0" indent="0" algn="l" defTabSz="498620" rtl="0" eaLnBrk="1" fontAlgn="auto" latinLnBrk="0" hangingPunct="1">
              <a:lnSpc>
                <a:spcPct val="100000"/>
              </a:lnSpc>
              <a:spcBef>
                <a:spcPts val="3566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934" baseline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Место для размещения заголовка слайда (</a:t>
            </a:r>
            <a:r>
              <a:rPr lang="en-US" dirty="0"/>
              <a:t>Tahoma,</a:t>
            </a:r>
            <a:r>
              <a:rPr lang="ru-RU" dirty="0"/>
              <a:t>1</a:t>
            </a:r>
            <a:r>
              <a:rPr lang="en-US" dirty="0"/>
              <a:t>2pt)</a:t>
            </a:r>
          </a:p>
        </p:txBody>
      </p:sp>
      <p:sp>
        <p:nvSpPr>
          <p:cNvPr id="10" name="Slide Number"/>
          <p:cNvSpPr txBox="1">
            <a:spLocks/>
          </p:cNvSpPr>
          <p:nvPr userDrawn="1"/>
        </p:nvSpPr>
        <p:spPr>
          <a:xfrm>
            <a:off x="11543126" y="6465428"/>
            <a:ext cx="468303" cy="14888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US" sz="967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pPr algn="ctr"/>
              <a:t>‹#›</a:t>
            </a:fld>
            <a:endParaRPr lang="en-US" sz="967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7" name="Рисунок 6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0A63E675-4742-4844-81AC-963289206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9882" y="91484"/>
            <a:ext cx="1985378" cy="20217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04D55C3-3650-4DA3-8774-CC3CE3D8CB0F}"/>
              </a:ext>
            </a:extLst>
          </p:cNvPr>
          <p:cNvCxnSpPr>
            <a:cxnSpLocks/>
          </p:cNvCxnSpPr>
          <p:nvPr userDrawn="1"/>
        </p:nvCxnSpPr>
        <p:spPr>
          <a:xfrm>
            <a:off x="0" y="293656"/>
            <a:ext cx="9475940" cy="0"/>
          </a:xfrm>
          <a:prstGeom prst="line">
            <a:avLst/>
          </a:prstGeom>
          <a:ln w="38100">
            <a:solidFill>
              <a:srgbClr val="E62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61B0FF5-EB4B-455F-B6B1-2F9E208C9B27}"/>
              </a:ext>
            </a:extLst>
          </p:cNvPr>
          <p:cNvCxnSpPr>
            <a:cxnSpLocks/>
          </p:cNvCxnSpPr>
          <p:nvPr userDrawn="1"/>
        </p:nvCxnSpPr>
        <p:spPr>
          <a:xfrm>
            <a:off x="0" y="377983"/>
            <a:ext cx="11599101" cy="0"/>
          </a:xfrm>
          <a:prstGeom prst="line">
            <a:avLst/>
          </a:prstGeom>
          <a:ln w="38100">
            <a:solidFill>
              <a:srgbClr val="0B4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47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cops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80238" y="174690"/>
            <a:ext cx="11804731" cy="6508628"/>
          </a:xfrm>
          <a:prstGeom prst="rect">
            <a:avLst/>
          </a:prstGeom>
          <a:solidFill>
            <a:schemeClr val="bg2"/>
          </a:solidFill>
        </p:spPr>
        <p:txBody>
          <a:bodyPr lIns="91370" tIns="45686" rIns="91370" bIns="45686"/>
          <a:lstStyle>
            <a:lvl1pPr marL="274161" marR="0" indent="0" algn="l" defTabSz="371247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lang="en-US" sz="840" b="1" i="0" u="none" strike="noStrike" cap="none" spc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</a:t>
            </a:r>
            <a:br>
              <a:rPr lang="en-US" dirty="0"/>
            </a:br>
            <a:r>
              <a:rPr lang="en-US" dirty="0"/>
              <a:t>IMAGE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238" y="174690"/>
            <a:ext cx="6715462" cy="6508628"/>
          </a:xfrm>
          <a:custGeom>
            <a:avLst/>
            <a:gdLst>
              <a:gd name="connsiteX0" fmla="*/ 0 w 3770757"/>
              <a:gd name="connsiteY0" fmla="*/ 0 h 4857750"/>
              <a:gd name="connsiteX1" fmla="*/ 3770757 w 3770757"/>
              <a:gd name="connsiteY1" fmla="*/ 0 h 4857750"/>
              <a:gd name="connsiteX2" fmla="*/ 3770757 w 3770757"/>
              <a:gd name="connsiteY2" fmla="*/ 4857750 h 4857750"/>
              <a:gd name="connsiteX3" fmla="*/ 0 w 3770757"/>
              <a:gd name="connsiteY3" fmla="*/ 4857750 h 4857750"/>
              <a:gd name="connsiteX4" fmla="*/ 0 w 3770757"/>
              <a:gd name="connsiteY4" fmla="*/ 0 h 4857750"/>
              <a:gd name="connsiteX0" fmla="*/ 0 w 5306950"/>
              <a:gd name="connsiteY0" fmla="*/ 0 h 4857750"/>
              <a:gd name="connsiteX1" fmla="*/ 5306950 w 5306950"/>
              <a:gd name="connsiteY1" fmla="*/ 0 h 4857750"/>
              <a:gd name="connsiteX2" fmla="*/ 5306950 w 5306950"/>
              <a:gd name="connsiteY2" fmla="*/ 4857750 h 4857750"/>
              <a:gd name="connsiteX3" fmla="*/ 1536193 w 5306950"/>
              <a:gd name="connsiteY3" fmla="*/ 4857750 h 4857750"/>
              <a:gd name="connsiteX4" fmla="*/ 0 w 5306950"/>
              <a:gd name="connsiteY4" fmla="*/ 0 h 48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6950" h="4857750">
                <a:moveTo>
                  <a:pt x="0" y="0"/>
                </a:moveTo>
                <a:lnTo>
                  <a:pt x="5306950" y="0"/>
                </a:lnTo>
                <a:lnTo>
                  <a:pt x="5306950" y="4857750"/>
                </a:lnTo>
                <a:lnTo>
                  <a:pt x="1536193" y="48577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8000"/>
            </a:schemeClr>
          </a:solidFill>
        </p:spPr>
        <p:txBody>
          <a:bodyPr lIns="91410" tIns="45703" rIns="91410" bIns="45703"/>
          <a:lstStyle>
            <a:lvl1pPr>
              <a:buNone/>
              <a:defRPr sz="96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МЕСТО ДЛЯ РИСУНКА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75361" y="2843783"/>
            <a:ext cx="4398968" cy="1261872"/>
          </a:xfrm>
          <a:prstGeom prst="rect">
            <a:avLst/>
          </a:prstGeom>
        </p:spPr>
        <p:txBody>
          <a:bodyPr lIns="91374" tIns="45686" rIns="91374" bIns="45686" anchor="ctr"/>
          <a:lstStyle>
            <a:lvl1pPr algn="l">
              <a:lnSpc>
                <a:spcPts val="4321"/>
              </a:lnSpc>
              <a:defRPr sz="3361" b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63FEBC-A4B3-4E29-B428-616EEB6462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9742" y="327940"/>
            <a:ext cx="1605411" cy="2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821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8D8A8F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  <p:extLst>
      <p:ext uri="{BB962C8B-B14F-4D97-AF65-F5344CB8AC3E}">
        <p14:creationId xmlns:p14="http://schemas.microsoft.com/office/powerpoint/2010/main" val="1551565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456DA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8D8A8F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  <p:extLst>
      <p:ext uri="{BB962C8B-B14F-4D97-AF65-F5344CB8AC3E}">
        <p14:creationId xmlns:p14="http://schemas.microsoft.com/office/powerpoint/2010/main" val="748358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6311" y="6513169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836"/>
                </a:lnTo>
              </a:path>
            </a:pathLst>
          </a:custGeom>
          <a:ln w="24602">
            <a:solidFill>
              <a:srgbClr val="D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9700" y="6513166"/>
            <a:ext cx="86995" cy="100965"/>
          </a:xfrm>
          <a:custGeom>
            <a:avLst/>
            <a:gdLst/>
            <a:ahLst/>
            <a:cxnLst/>
            <a:rect l="l" t="t" r="r" b="b"/>
            <a:pathLst>
              <a:path w="86995" h="100965">
                <a:moveTo>
                  <a:pt x="25776" y="0"/>
                </a:moveTo>
                <a:lnTo>
                  <a:pt x="0" y="167"/>
                </a:lnTo>
                <a:lnTo>
                  <a:pt x="0" y="100839"/>
                </a:lnTo>
                <a:lnTo>
                  <a:pt x="25776" y="100529"/>
                </a:lnTo>
                <a:lnTo>
                  <a:pt x="25776" y="46902"/>
                </a:lnTo>
                <a:lnTo>
                  <a:pt x="24601" y="38694"/>
                </a:lnTo>
                <a:lnTo>
                  <a:pt x="47723" y="38694"/>
                </a:lnTo>
                <a:lnTo>
                  <a:pt x="25776" y="0"/>
                </a:lnTo>
                <a:close/>
              </a:path>
              <a:path w="86995" h="100965">
                <a:moveTo>
                  <a:pt x="47723" y="38694"/>
                </a:moveTo>
                <a:lnTo>
                  <a:pt x="24601" y="38694"/>
                </a:lnTo>
                <a:lnTo>
                  <a:pt x="25776" y="39866"/>
                </a:lnTo>
                <a:lnTo>
                  <a:pt x="26997" y="41779"/>
                </a:lnTo>
                <a:lnTo>
                  <a:pt x="32931" y="51907"/>
                </a:lnTo>
                <a:lnTo>
                  <a:pt x="41646" y="67052"/>
                </a:lnTo>
                <a:lnTo>
                  <a:pt x="60923" y="100839"/>
                </a:lnTo>
                <a:lnTo>
                  <a:pt x="86695" y="100671"/>
                </a:lnTo>
                <a:lnTo>
                  <a:pt x="86695" y="64488"/>
                </a:lnTo>
                <a:lnTo>
                  <a:pt x="62093" y="64488"/>
                </a:lnTo>
                <a:lnTo>
                  <a:pt x="59420" y="59417"/>
                </a:lnTo>
                <a:lnTo>
                  <a:pt x="47723" y="38694"/>
                </a:lnTo>
                <a:close/>
              </a:path>
              <a:path w="86995" h="100965">
                <a:moveTo>
                  <a:pt x="86695" y="0"/>
                </a:moveTo>
                <a:lnTo>
                  <a:pt x="60923" y="310"/>
                </a:lnTo>
                <a:lnTo>
                  <a:pt x="60923" y="51591"/>
                </a:lnTo>
                <a:lnTo>
                  <a:pt x="62093" y="57456"/>
                </a:lnTo>
                <a:lnTo>
                  <a:pt x="62093" y="64488"/>
                </a:lnTo>
                <a:lnTo>
                  <a:pt x="86695" y="64488"/>
                </a:lnTo>
                <a:lnTo>
                  <a:pt x="86695" y="0"/>
                </a:lnTo>
                <a:close/>
              </a:path>
            </a:pathLst>
          </a:custGeom>
          <a:solidFill>
            <a:srgbClr val="DF0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27482" y="6513171"/>
            <a:ext cx="88265" cy="100965"/>
          </a:xfrm>
          <a:custGeom>
            <a:avLst/>
            <a:gdLst/>
            <a:ahLst/>
            <a:cxnLst/>
            <a:rect l="l" t="t" r="r" b="b"/>
            <a:pathLst>
              <a:path w="88265" h="100965">
                <a:moveTo>
                  <a:pt x="35334" y="0"/>
                </a:moveTo>
                <a:lnTo>
                  <a:pt x="0" y="162"/>
                </a:lnTo>
                <a:lnTo>
                  <a:pt x="0" y="100834"/>
                </a:lnTo>
                <a:lnTo>
                  <a:pt x="42813" y="100592"/>
                </a:lnTo>
                <a:lnTo>
                  <a:pt x="54873" y="98366"/>
                </a:lnTo>
                <a:lnTo>
                  <a:pt x="66320" y="93066"/>
                </a:lnTo>
                <a:lnTo>
                  <a:pt x="77506" y="83793"/>
                </a:lnTo>
                <a:lnTo>
                  <a:pt x="79910" y="79729"/>
                </a:lnTo>
                <a:lnTo>
                  <a:pt x="24605" y="79729"/>
                </a:lnTo>
                <a:lnTo>
                  <a:pt x="24605" y="21103"/>
                </a:lnTo>
                <a:lnTo>
                  <a:pt x="80013" y="21103"/>
                </a:lnTo>
                <a:lnTo>
                  <a:pt x="72051" y="11426"/>
                </a:lnTo>
                <a:lnTo>
                  <a:pt x="61825" y="5219"/>
                </a:lnTo>
                <a:lnTo>
                  <a:pt x="49574" y="1338"/>
                </a:lnTo>
                <a:lnTo>
                  <a:pt x="35334" y="0"/>
                </a:lnTo>
                <a:close/>
              </a:path>
              <a:path w="88265" h="100965">
                <a:moveTo>
                  <a:pt x="80013" y="21103"/>
                </a:moveTo>
                <a:lnTo>
                  <a:pt x="43347" y="21103"/>
                </a:lnTo>
                <a:lnTo>
                  <a:pt x="50378" y="23446"/>
                </a:lnTo>
                <a:lnTo>
                  <a:pt x="55063" y="28135"/>
                </a:lnTo>
                <a:lnTo>
                  <a:pt x="59749" y="34000"/>
                </a:lnTo>
                <a:lnTo>
                  <a:pt x="62093" y="41036"/>
                </a:lnTo>
                <a:lnTo>
                  <a:pt x="62093" y="59794"/>
                </a:lnTo>
                <a:lnTo>
                  <a:pt x="59749" y="66831"/>
                </a:lnTo>
                <a:lnTo>
                  <a:pt x="55063" y="72693"/>
                </a:lnTo>
                <a:lnTo>
                  <a:pt x="50378" y="77383"/>
                </a:lnTo>
                <a:lnTo>
                  <a:pt x="43347" y="79729"/>
                </a:lnTo>
                <a:lnTo>
                  <a:pt x="79910" y="79729"/>
                </a:lnTo>
                <a:lnTo>
                  <a:pt x="83253" y="74076"/>
                </a:lnTo>
                <a:lnTo>
                  <a:pt x="86672" y="61762"/>
                </a:lnTo>
                <a:lnTo>
                  <a:pt x="87743" y="45884"/>
                </a:lnTo>
                <a:lnTo>
                  <a:pt x="85551" y="32871"/>
                </a:lnTo>
                <a:lnTo>
                  <a:pt x="80417" y="21594"/>
                </a:lnTo>
                <a:lnTo>
                  <a:pt x="80013" y="21103"/>
                </a:lnTo>
                <a:close/>
              </a:path>
            </a:pathLst>
          </a:custGeom>
          <a:solidFill>
            <a:srgbClr val="DF0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30579" y="6513166"/>
            <a:ext cx="85725" cy="102235"/>
          </a:xfrm>
          <a:custGeom>
            <a:avLst/>
            <a:gdLst/>
            <a:ahLst/>
            <a:cxnLst/>
            <a:rect l="l" t="t" r="r" b="b"/>
            <a:pathLst>
              <a:path w="85725" h="102234">
                <a:moveTo>
                  <a:pt x="24605" y="0"/>
                </a:moveTo>
                <a:lnTo>
                  <a:pt x="0" y="0"/>
                </a:lnTo>
                <a:lnTo>
                  <a:pt x="0" y="64488"/>
                </a:lnTo>
                <a:lnTo>
                  <a:pt x="955" y="72474"/>
                </a:lnTo>
                <a:lnTo>
                  <a:pt x="36565" y="101888"/>
                </a:lnTo>
                <a:lnTo>
                  <a:pt x="53997" y="102038"/>
                </a:lnTo>
                <a:lnTo>
                  <a:pt x="65477" y="97467"/>
                </a:lnTo>
                <a:lnTo>
                  <a:pt x="77120" y="88426"/>
                </a:lnTo>
                <a:lnTo>
                  <a:pt x="81182" y="80906"/>
                </a:lnTo>
                <a:lnTo>
                  <a:pt x="37492" y="80906"/>
                </a:lnTo>
                <a:lnTo>
                  <a:pt x="32806" y="78561"/>
                </a:lnTo>
                <a:lnTo>
                  <a:pt x="29291" y="76215"/>
                </a:lnTo>
                <a:lnTo>
                  <a:pt x="24605" y="69180"/>
                </a:lnTo>
                <a:lnTo>
                  <a:pt x="24605" y="0"/>
                </a:lnTo>
                <a:close/>
              </a:path>
              <a:path w="85725" h="102234">
                <a:moveTo>
                  <a:pt x="85525" y="0"/>
                </a:moveTo>
                <a:lnTo>
                  <a:pt x="60923" y="0"/>
                </a:lnTo>
                <a:lnTo>
                  <a:pt x="60923" y="69180"/>
                </a:lnTo>
                <a:lnTo>
                  <a:pt x="58578" y="72698"/>
                </a:lnTo>
                <a:lnTo>
                  <a:pt x="52722" y="78561"/>
                </a:lnTo>
                <a:lnTo>
                  <a:pt x="48037" y="80906"/>
                </a:lnTo>
                <a:lnTo>
                  <a:pt x="81182" y="80906"/>
                </a:lnTo>
                <a:lnTo>
                  <a:pt x="83254" y="77068"/>
                </a:lnTo>
                <a:lnTo>
                  <a:pt x="85525" y="64488"/>
                </a:lnTo>
                <a:lnTo>
                  <a:pt x="85525" y="0"/>
                </a:lnTo>
                <a:close/>
              </a:path>
            </a:pathLst>
          </a:custGeom>
          <a:solidFill>
            <a:srgbClr val="DF0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28991" y="6510949"/>
            <a:ext cx="73025" cy="105410"/>
          </a:xfrm>
          <a:custGeom>
            <a:avLst/>
            <a:gdLst/>
            <a:ahLst/>
            <a:cxnLst/>
            <a:rect l="l" t="t" r="r" b="b"/>
            <a:pathLst>
              <a:path w="73025" h="105409">
                <a:moveTo>
                  <a:pt x="12890" y="71398"/>
                </a:moveTo>
                <a:lnTo>
                  <a:pt x="0" y="91331"/>
                </a:lnTo>
                <a:lnTo>
                  <a:pt x="4689" y="96021"/>
                </a:lnTo>
                <a:lnTo>
                  <a:pt x="10545" y="99539"/>
                </a:lnTo>
                <a:lnTo>
                  <a:pt x="16401" y="101884"/>
                </a:lnTo>
                <a:lnTo>
                  <a:pt x="23431" y="104229"/>
                </a:lnTo>
                <a:lnTo>
                  <a:pt x="30461" y="105401"/>
                </a:lnTo>
                <a:lnTo>
                  <a:pt x="40096" y="105276"/>
                </a:lnTo>
                <a:lnTo>
                  <a:pt x="53465" y="102352"/>
                </a:lnTo>
                <a:lnTo>
                  <a:pt x="63268" y="96021"/>
                </a:lnTo>
                <a:lnTo>
                  <a:pt x="69120" y="90158"/>
                </a:lnTo>
                <a:lnTo>
                  <a:pt x="72639" y="83123"/>
                </a:lnTo>
                <a:lnTo>
                  <a:pt x="72639" y="81951"/>
                </a:lnTo>
                <a:lnTo>
                  <a:pt x="29291" y="81951"/>
                </a:lnTo>
                <a:lnTo>
                  <a:pt x="19916" y="77260"/>
                </a:lnTo>
                <a:lnTo>
                  <a:pt x="16401" y="74915"/>
                </a:lnTo>
                <a:lnTo>
                  <a:pt x="12890" y="71398"/>
                </a:lnTo>
                <a:close/>
              </a:path>
              <a:path w="73025" h="105409">
                <a:moveTo>
                  <a:pt x="36408" y="0"/>
                </a:moveTo>
                <a:lnTo>
                  <a:pt x="23565" y="2921"/>
                </a:lnTo>
                <a:lnTo>
                  <a:pt x="12890" y="9253"/>
                </a:lnTo>
                <a:lnTo>
                  <a:pt x="7030" y="15114"/>
                </a:lnTo>
                <a:lnTo>
                  <a:pt x="3515" y="22150"/>
                </a:lnTo>
                <a:lnTo>
                  <a:pt x="3515" y="36222"/>
                </a:lnTo>
                <a:lnTo>
                  <a:pt x="4689" y="40912"/>
                </a:lnTo>
                <a:lnTo>
                  <a:pt x="7030" y="44430"/>
                </a:lnTo>
                <a:lnTo>
                  <a:pt x="8200" y="49119"/>
                </a:lnTo>
                <a:lnTo>
                  <a:pt x="15230" y="53809"/>
                </a:lnTo>
                <a:lnTo>
                  <a:pt x="17575" y="56155"/>
                </a:lnTo>
                <a:lnTo>
                  <a:pt x="22261" y="58498"/>
                </a:lnTo>
                <a:lnTo>
                  <a:pt x="25776" y="59673"/>
                </a:lnTo>
                <a:lnTo>
                  <a:pt x="29291" y="62016"/>
                </a:lnTo>
                <a:lnTo>
                  <a:pt x="39832" y="65534"/>
                </a:lnTo>
                <a:lnTo>
                  <a:pt x="42193" y="67881"/>
                </a:lnTo>
                <a:lnTo>
                  <a:pt x="44526" y="69053"/>
                </a:lnTo>
                <a:lnTo>
                  <a:pt x="46859" y="71398"/>
                </a:lnTo>
                <a:lnTo>
                  <a:pt x="48045" y="73743"/>
                </a:lnTo>
                <a:lnTo>
                  <a:pt x="48045" y="77260"/>
                </a:lnTo>
                <a:lnTo>
                  <a:pt x="46859" y="79605"/>
                </a:lnTo>
                <a:lnTo>
                  <a:pt x="45672" y="80778"/>
                </a:lnTo>
                <a:lnTo>
                  <a:pt x="43339" y="81951"/>
                </a:lnTo>
                <a:lnTo>
                  <a:pt x="72639" y="81951"/>
                </a:lnTo>
                <a:lnTo>
                  <a:pt x="72639" y="69053"/>
                </a:lnTo>
                <a:lnTo>
                  <a:pt x="71453" y="64363"/>
                </a:lnTo>
                <a:lnTo>
                  <a:pt x="69120" y="60845"/>
                </a:lnTo>
                <a:lnTo>
                  <a:pt x="66787" y="56155"/>
                </a:lnTo>
                <a:lnTo>
                  <a:pt x="64454" y="53809"/>
                </a:lnTo>
                <a:lnTo>
                  <a:pt x="53897" y="46772"/>
                </a:lnTo>
                <a:lnTo>
                  <a:pt x="50378" y="45601"/>
                </a:lnTo>
                <a:lnTo>
                  <a:pt x="46859" y="43258"/>
                </a:lnTo>
                <a:lnTo>
                  <a:pt x="36321" y="39740"/>
                </a:lnTo>
                <a:lnTo>
                  <a:pt x="33976" y="38565"/>
                </a:lnTo>
                <a:lnTo>
                  <a:pt x="31632" y="36222"/>
                </a:lnTo>
                <a:lnTo>
                  <a:pt x="29291" y="35047"/>
                </a:lnTo>
                <a:lnTo>
                  <a:pt x="28117" y="32704"/>
                </a:lnTo>
                <a:lnTo>
                  <a:pt x="28117" y="28015"/>
                </a:lnTo>
                <a:lnTo>
                  <a:pt x="32806" y="23325"/>
                </a:lnTo>
                <a:lnTo>
                  <a:pt x="61638" y="23325"/>
                </a:lnTo>
                <a:lnTo>
                  <a:pt x="62954" y="5752"/>
                </a:lnTo>
                <a:lnTo>
                  <a:pt x="51303" y="1473"/>
                </a:lnTo>
                <a:lnTo>
                  <a:pt x="36408" y="0"/>
                </a:lnTo>
                <a:close/>
              </a:path>
              <a:path w="73025" h="105409">
                <a:moveTo>
                  <a:pt x="61638" y="23325"/>
                </a:moveTo>
                <a:lnTo>
                  <a:pt x="42193" y="23325"/>
                </a:lnTo>
                <a:lnTo>
                  <a:pt x="46859" y="24497"/>
                </a:lnTo>
                <a:lnTo>
                  <a:pt x="50378" y="25668"/>
                </a:lnTo>
                <a:lnTo>
                  <a:pt x="55083" y="26839"/>
                </a:lnTo>
                <a:lnTo>
                  <a:pt x="58562" y="29186"/>
                </a:lnTo>
                <a:lnTo>
                  <a:pt x="60935" y="32698"/>
                </a:lnTo>
                <a:lnTo>
                  <a:pt x="61638" y="23325"/>
                </a:lnTo>
                <a:close/>
              </a:path>
            </a:pathLst>
          </a:custGeom>
          <a:solidFill>
            <a:srgbClr val="DF0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52004" y="6534274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79730"/>
                </a:lnTo>
              </a:path>
            </a:pathLst>
          </a:custGeom>
          <a:ln w="25780">
            <a:solidFill>
              <a:srgbClr val="D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08668" y="6523720"/>
            <a:ext cx="86995" cy="0"/>
          </a:xfrm>
          <a:custGeom>
            <a:avLst/>
            <a:gdLst/>
            <a:ahLst/>
            <a:cxnLst/>
            <a:rect l="l" t="t" r="r" b="b"/>
            <a:pathLst>
              <a:path w="86994">
                <a:moveTo>
                  <a:pt x="0" y="0"/>
                </a:moveTo>
                <a:lnTo>
                  <a:pt x="86672" y="0"/>
                </a:lnTo>
              </a:path>
            </a:pathLst>
          </a:custGeom>
          <a:ln w="21108">
            <a:solidFill>
              <a:srgbClr val="D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07084" y="6513166"/>
            <a:ext cx="83185" cy="100965"/>
          </a:xfrm>
          <a:custGeom>
            <a:avLst/>
            <a:gdLst/>
            <a:ahLst/>
            <a:cxnLst/>
            <a:rect l="l" t="t" r="r" b="b"/>
            <a:pathLst>
              <a:path w="83184" h="100965">
                <a:moveTo>
                  <a:pt x="51520" y="0"/>
                </a:moveTo>
                <a:lnTo>
                  <a:pt x="0" y="167"/>
                </a:lnTo>
                <a:lnTo>
                  <a:pt x="0" y="100839"/>
                </a:lnTo>
                <a:lnTo>
                  <a:pt x="25740" y="100288"/>
                </a:lnTo>
                <a:lnTo>
                  <a:pt x="25740" y="66835"/>
                </a:lnTo>
                <a:lnTo>
                  <a:pt x="63926" y="66835"/>
                </a:lnTo>
                <a:lnTo>
                  <a:pt x="63264" y="65663"/>
                </a:lnTo>
                <a:lnTo>
                  <a:pt x="60891" y="63317"/>
                </a:lnTo>
                <a:lnTo>
                  <a:pt x="59745" y="60974"/>
                </a:lnTo>
                <a:lnTo>
                  <a:pt x="58559" y="59799"/>
                </a:lnTo>
                <a:lnTo>
                  <a:pt x="64410" y="57456"/>
                </a:lnTo>
                <a:lnTo>
                  <a:pt x="67930" y="52766"/>
                </a:lnTo>
                <a:lnTo>
                  <a:pt x="70262" y="48073"/>
                </a:lnTo>
                <a:lnTo>
                  <a:pt x="71448" y="45730"/>
                </a:lnTo>
                <a:lnTo>
                  <a:pt x="25740" y="45730"/>
                </a:lnTo>
                <a:lnTo>
                  <a:pt x="25740" y="21108"/>
                </a:lnTo>
                <a:lnTo>
                  <a:pt x="73094" y="21108"/>
                </a:lnTo>
                <a:lnTo>
                  <a:pt x="72635" y="18761"/>
                </a:lnTo>
                <a:lnTo>
                  <a:pt x="69116" y="12896"/>
                </a:lnTo>
                <a:lnTo>
                  <a:pt x="65597" y="8207"/>
                </a:lnTo>
                <a:lnTo>
                  <a:pt x="60891" y="4689"/>
                </a:lnTo>
                <a:lnTo>
                  <a:pt x="55039" y="2346"/>
                </a:lnTo>
                <a:lnTo>
                  <a:pt x="51520" y="0"/>
                </a:lnTo>
                <a:close/>
              </a:path>
              <a:path w="83184" h="100965">
                <a:moveTo>
                  <a:pt x="63926" y="66835"/>
                </a:moveTo>
                <a:lnTo>
                  <a:pt x="25740" y="66835"/>
                </a:lnTo>
                <a:lnTo>
                  <a:pt x="37484" y="66835"/>
                </a:lnTo>
                <a:lnTo>
                  <a:pt x="55065" y="100839"/>
                </a:lnTo>
                <a:lnTo>
                  <a:pt x="83149" y="100832"/>
                </a:lnTo>
                <a:lnTo>
                  <a:pt x="63926" y="66835"/>
                </a:lnTo>
                <a:close/>
              </a:path>
              <a:path w="83184" h="100965">
                <a:moveTo>
                  <a:pt x="73094" y="21108"/>
                </a:moveTo>
                <a:lnTo>
                  <a:pt x="41003" y="21108"/>
                </a:lnTo>
                <a:lnTo>
                  <a:pt x="43336" y="22279"/>
                </a:lnTo>
                <a:lnTo>
                  <a:pt x="46855" y="24622"/>
                </a:lnTo>
                <a:lnTo>
                  <a:pt x="49187" y="28140"/>
                </a:lnTo>
                <a:lnTo>
                  <a:pt x="49187" y="37523"/>
                </a:lnTo>
                <a:lnTo>
                  <a:pt x="48001" y="39866"/>
                </a:lnTo>
                <a:lnTo>
                  <a:pt x="43336" y="44555"/>
                </a:lnTo>
                <a:lnTo>
                  <a:pt x="39816" y="45730"/>
                </a:lnTo>
                <a:lnTo>
                  <a:pt x="71448" y="45730"/>
                </a:lnTo>
                <a:lnTo>
                  <a:pt x="72635" y="43384"/>
                </a:lnTo>
                <a:lnTo>
                  <a:pt x="73781" y="37523"/>
                </a:lnTo>
                <a:lnTo>
                  <a:pt x="73781" y="24622"/>
                </a:lnTo>
                <a:lnTo>
                  <a:pt x="73094" y="21108"/>
                </a:lnTo>
                <a:close/>
              </a:path>
            </a:pathLst>
          </a:custGeom>
          <a:solidFill>
            <a:srgbClr val="DF0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85582" y="6513166"/>
            <a:ext cx="91440" cy="100965"/>
          </a:xfrm>
          <a:custGeom>
            <a:avLst/>
            <a:gdLst/>
            <a:ahLst/>
            <a:cxnLst/>
            <a:rect l="l" t="t" r="r" b="b"/>
            <a:pathLst>
              <a:path w="91440" h="100965">
                <a:moveTo>
                  <a:pt x="28077" y="0"/>
                </a:moveTo>
                <a:lnTo>
                  <a:pt x="0" y="19"/>
                </a:lnTo>
                <a:lnTo>
                  <a:pt x="32749" y="59779"/>
                </a:lnTo>
                <a:lnTo>
                  <a:pt x="32768" y="100839"/>
                </a:lnTo>
                <a:lnTo>
                  <a:pt x="58548" y="100823"/>
                </a:lnTo>
                <a:lnTo>
                  <a:pt x="58558" y="59779"/>
                </a:lnTo>
                <a:lnTo>
                  <a:pt x="70121" y="38694"/>
                </a:lnTo>
                <a:lnTo>
                  <a:pt x="45658" y="38694"/>
                </a:lnTo>
                <a:lnTo>
                  <a:pt x="39802" y="24614"/>
                </a:lnTo>
                <a:lnTo>
                  <a:pt x="28077" y="0"/>
                </a:lnTo>
                <a:close/>
              </a:path>
              <a:path w="91440" h="100965">
                <a:moveTo>
                  <a:pt x="91341" y="0"/>
                </a:moveTo>
                <a:lnTo>
                  <a:pt x="63249" y="7"/>
                </a:lnTo>
                <a:lnTo>
                  <a:pt x="51549" y="24622"/>
                </a:lnTo>
                <a:lnTo>
                  <a:pt x="49177" y="29315"/>
                </a:lnTo>
                <a:lnTo>
                  <a:pt x="48030" y="34005"/>
                </a:lnTo>
                <a:lnTo>
                  <a:pt x="45658" y="38694"/>
                </a:lnTo>
                <a:lnTo>
                  <a:pt x="70121" y="38694"/>
                </a:lnTo>
                <a:lnTo>
                  <a:pt x="91341" y="0"/>
                </a:lnTo>
                <a:close/>
              </a:path>
            </a:pathLst>
          </a:custGeom>
          <a:solidFill>
            <a:srgbClr val="DF0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220284" y="6513169"/>
            <a:ext cx="86995" cy="100965"/>
          </a:xfrm>
          <a:custGeom>
            <a:avLst/>
            <a:gdLst/>
            <a:ahLst/>
            <a:cxnLst/>
            <a:rect l="l" t="t" r="r" b="b"/>
            <a:pathLst>
              <a:path w="86994" h="100965">
                <a:moveTo>
                  <a:pt x="48592" y="0"/>
                </a:moveTo>
                <a:lnTo>
                  <a:pt x="5983" y="24774"/>
                </a:lnTo>
                <a:lnTo>
                  <a:pt x="0" y="50417"/>
                </a:lnTo>
                <a:lnTo>
                  <a:pt x="70" y="53368"/>
                </a:lnTo>
                <a:lnTo>
                  <a:pt x="15664" y="88289"/>
                </a:lnTo>
                <a:lnTo>
                  <a:pt x="51872" y="100787"/>
                </a:lnTo>
                <a:lnTo>
                  <a:pt x="65198" y="98825"/>
                </a:lnTo>
                <a:lnTo>
                  <a:pt x="76885" y="93832"/>
                </a:lnTo>
                <a:lnTo>
                  <a:pt x="82516" y="89110"/>
                </a:lnTo>
                <a:lnTo>
                  <a:pt x="55079" y="89110"/>
                </a:lnTo>
                <a:lnTo>
                  <a:pt x="41273" y="87765"/>
                </a:lnTo>
                <a:lnTo>
                  <a:pt x="30607" y="81996"/>
                </a:lnTo>
                <a:lnTo>
                  <a:pt x="19429" y="70593"/>
                </a:lnTo>
                <a:lnTo>
                  <a:pt x="15541" y="59337"/>
                </a:lnTo>
                <a:lnTo>
                  <a:pt x="14555" y="43463"/>
                </a:lnTo>
                <a:lnTo>
                  <a:pt x="18321" y="31883"/>
                </a:lnTo>
                <a:lnTo>
                  <a:pt x="26369" y="20729"/>
                </a:lnTo>
                <a:lnTo>
                  <a:pt x="36973" y="14163"/>
                </a:lnTo>
                <a:lnTo>
                  <a:pt x="50374" y="11722"/>
                </a:lnTo>
                <a:lnTo>
                  <a:pt x="75821" y="11722"/>
                </a:lnTo>
                <a:lnTo>
                  <a:pt x="75002" y="5399"/>
                </a:lnTo>
                <a:lnTo>
                  <a:pt x="63111" y="1261"/>
                </a:lnTo>
                <a:lnTo>
                  <a:pt x="48592" y="0"/>
                </a:lnTo>
                <a:close/>
              </a:path>
              <a:path w="86994" h="100965">
                <a:moveTo>
                  <a:pt x="79673" y="76212"/>
                </a:moveTo>
                <a:lnTo>
                  <a:pt x="76154" y="79730"/>
                </a:lnTo>
                <a:lnTo>
                  <a:pt x="71488" y="83247"/>
                </a:lnTo>
                <a:lnTo>
                  <a:pt x="65597" y="85592"/>
                </a:lnTo>
                <a:lnTo>
                  <a:pt x="60931" y="87937"/>
                </a:lnTo>
                <a:lnTo>
                  <a:pt x="55079" y="89110"/>
                </a:lnTo>
                <a:lnTo>
                  <a:pt x="82516" y="89110"/>
                </a:lnTo>
                <a:lnTo>
                  <a:pt x="86711" y="85592"/>
                </a:lnTo>
                <a:lnTo>
                  <a:pt x="79673" y="76212"/>
                </a:lnTo>
                <a:close/>
              </a:path>
              <a:path w="86994" h="100965">
                <a:moveTo>
                  <a:pt x="75821" y="11722"/>
                </a:moveTo>
                <a:lnTo>
                  <a:pt x="55079" y="11722"/>
                </a:lnTo>
                <a:lnTo>
                  <a:pt x="59745" y="12893"/>
                </a:lnTo>
                <a:lnTo>
                  <a:pt x="64450" y="15240"/>
                </a:lnTo>
                <a:lnTo>
                  <a:pt x="70302" y="17587"/>
                </a:lnTo>
                <a:lnTo>
                  <a:pt x="73821" y="19929"/>
                </a:lnTo>
                <a:lnTo>
                  <a:pt x="77340" y="23447"/>
                </a:lnTo>
                <a:lnTo>
                  <a:pt x="75821" y="11722"/>
                </a:lnTo>
                <a:close/>
              </a:path>
            </a:pathLst>
          </a:custGeom>
          <a:solidFill>
            <a:srgbClr val="3952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316994" y="6514690"/>
            <a:ext cx="97790" cy="99060"/>
          </a:xfrm>
          <a:custGeom>
            <a:avLst/>
            <a:gdLst/>
            <a:ahLst/>
            <a:cxnLst/>
            <a:rect l="l" t="t" r="r" b="b"/>
            <a:pathLst>
              <a:path w="97790" h="99059">
                <a:moveTo>
                  <a:pt x="43985" y="0"/>
                </a:moveTo>
                <a:lnTo>
                  <a:pt x="9940" y="18150"/>
                </a:lnTo>
                <a:lnTo>
                  <a:pt x="0" y="40076"/>
                </a:lnTo>
                <a:lnTo>
                  <a:pt x="621" y="56235"/>
                </a:lnTo>
                <a:lnTo>
                  <a:pt x="20033" y="89652"/>
                </a:lnTo>
                <a:lnTo>
                  <a:pt x="42169" y="98951"/>
                </a:lnTo>
                <a:lnTo>
                  <a:pt x="57863" y="98011"/>
                </a:lnTo>
                <a:lnTo>
                  <a:pt x="70101" y="94594"/>
                </a:lnTo>
                <a:lnTo>
                  <a:pt x="79813" y="88754"/>
                </a:lnTo>
                <a:lnTo>
                  <a:pt x="80792" y="87539"/>
                </a:lnTo>
                <a:lnTo>
                  <a:pt x="50498" y="87539"/>
                </a:lnTo>
                <a:lnTo>
                  <a:pt x="36770" y="85615"/>
                </a:lnTo>
                <a:lnTo>
                  <a:pt x="26186" y="79379"/>
                </a:lnTo>
                <a:lnTo>
                  <a:pt x="17140" y="67762"/>
                </a:lnTo>
                <a:lnTo>
                  <a:pt x="12929" y="56387"/>
                </a:lnTo>
                <a:lnTo>
                  <a:pt x="13741" y="39813"/>
                </a:lnTo>
                <a:lnTo>
                  <a:pt x="17456" y="28813"/>
                </a:lnTo>
                <a:lnTo>
                  <a:pt x="29203" y="17384"/>
                </a:lnTo>
                <a:lnTo>
                  <a:pt x="39561" y="11583"/>
                </a:lnTo>
                <a:lnTo>
                  <a:pt x="82457" y="11583"/>
                </a:lnTo>
                <a:lnTo>
                  <a:pt x="73493" y="4690"/>
                </a:lnTo>
                <a:lnTo>
                  <a:pt x="61691" y="0"/>
                </a:lnTo>
                <a:lnTo>
                  <a:pt x="43985" y="0"/>
                </a:lnTo>
                <a:close/>
              </a:path>
              <a:path w="97790" h="99059">
                <a:moveTo>
                  <a:pt x="82457" y="11583"/>
                </a:moveTo>
                <a:lnTo>
                  <a:pt x="39561" y="11583"/>
                </a:lnTo>
                <a:lnTo>
                  <a:pt x="55849" y="12217"/>
                </a:lnTo>
                <a:lnTo>
                  <a:pt x="66896" y="16387"/>
                </a:lnTo>
                <a:lnTo>
                  <a:pt x="77467" y="28230"/>
                </a:lnTo>
                <a:lnTo>
                  <a:pt x="82543" y="38894"/>
                </a:lnTo>
                <a:lnTo>
                  <a:pt x="82225" y="55806"/>
                </a:lnTo>
                <a:lnTo>
                  <a:pt x="50498" y="87539"/>
                </a:lnTo>
                <a:lnTo>
                  <a:pt x="80792" y="87539"/>
                </a:lnTo>
                <a:lnTo>
                  <a:pt x="89303" y="76976"/>
                </a:lnTo>
                <a:lnTo>
                  <a:pt x="95025" y="65694"/>
                </a:lnTo>
                <a:lnTo>
                  <a:pt x="97546" y="54218"/>
                </a:lnTo>
                <a:lnTo>
                  <a:pt x="96529" y="38482"/>
                </a:lnTo>
                <a:lnTo>
                  <a:pt x="93086" y="26221"/>
                </a:lnTo>
                <a:lnTo>
                  <a:pt x="87258" y="16500"/>
                </a:lnTo>
                <a:lnTo>
                  <a:pt x="83711" y="12548"/>
                </a:lnTo>
                <a:lnTo>
                  <a:pt x="82457" y="11583"/>
                </a:lnTo>
                <a:close/>
              </a:path>
            </a:pathLst>
          </a:custGeom>
          <a:solidFill>
            <a:srgbClr val="3952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433524" y="6514338"/>
            <a:ext cx="77470" cy="99060"/>
          </a:xfrm>
          <a:custGeom>
            <a:avLst/>
            <a:gdLst/>
            <a:ahLst/>
            <a:cxnLst/>
            <a:rect l="l" t="t" r="r" b="b"/>
            <a:pathLst>
              <a:path w="77469" h="99059">
                <a:moveTo>
                  <a:pt x="14036" y="0"/>
                </a:moveTo>
                <a:lnTo>
                  <a:pt x="0" y="91"/>
                </a:lnTo>
                <a:lnTo>
                  <a:pt x="0" y="98495"/>
                </a:lnTo>
                <a:lnTo>
                  <a:pt x="14036" y="98005"/>
                </a:lnTo>
                <a:lnTo>
                  <a:pt x="14036" y="25797"/>
                </a:lnTo>
                <a:lnTo>
                  <a:pt x="12890" y="19936"/>
                </a:lnTo>
                <a:lnTo>
                  <a:pt x="27079" y="19936"/>
                </a:lnTo>
                <a:lnTo>
                  <a:pt x="14036" y="0"/>
                </a:lnTo>
                <a:close/>
              </a:path>
              <a:path w="77469" h="99059">
                <a:moveTo>
                  <a:pt x="27079" y="19936"/>
                </a:moveTo>
                <a:lnTo>
                  <a:pt x="12890" y="19936"/>
                </a:lnTo>
                <a:lnTo>
                  <a:pt x="21074" y="35176"/>
                </a:lnTo>
                <a:lnTo>
                  <a:pt x="64410" y="98495"/>
                </a:lnTo>
                <a:lnTo>
                  <a:pt x="77301" y="98404"/>
                </a:lnTo>
                <a:lnTo>
                  <a:pt x="77301" y="78562"/>
                </a:lnTo>
                <a:lnTo>
                  <a:pt x="64410" y="78562"/>
                </a:lnTo>
                <a:lnTo>
                  <a:pt x="56226" y="64492"/>
                </a:lnTo>
                <a:lnTo>
                  <a:pt x="27079" y="19936"/>
                </a:lnTo>
                <a:close/>
              </a:path>
              <a:path w="77469" h="99059">
                <a:moveTo>
                  <a:pt x="77301" y="0"/>
                </a:moveTo>
                <a:lnTo>
                  <a:pt x="64410" y="0"/>
                </a:lnTo>
                <a:lnTo>
                  <a:pt x="64410" y="78562"/>
                </a:lnTo>
                <a:lnTo>
                  <a:pt x="77301" y="78562"/>
                </a:lnTo>
                <a:lnTo>
                  <a:pt x="77301" y="0"/>
                </a:lnTo>
                <a:close/>
              </a:path>
            </a:pathLst>
          </a:custGeom>
          <a:solidFill>
            <a:srgbClr val="3952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529567" y="6513166"/>
            <a:ext cx="62230" cy="100965"/>
          </a:xfrm>
          <a:custGeom>
            <a:avLst/>
            <a:gdLst/>
            <a:ahLst/>
            <a:cxnLst/>
            <a:rect l="l" t="t" r="r" b="b"/>
            <a:pathLst>
              <a:path w="62230" h="100965">
                <a:moveTo>
                  <a:pt x="7038" y="78561"/>
                </a:moveTo>
                <a:lnTo>
                  <a:pt x="0" y="87941"/>
                </a:lnTo>
                <a:lnTo>
                  <a:pt x="6787" y="94040"/>
                </a:lnTo>
                <a:lnTo>
                  <a:pt x="18252" y="99260"/>
                </a:lnTo>
                <a:lnTo>
                  <a:pt x="31632" y="100839"/>
                </a:lnTo>
                <a:lnTo>
                  <a:pt x="41003" y="100839"/>
                </a:lnTo>
                <a:lnTo>
                  <a:pt x="48041" y="98494"/>
                </a:lnTo>
                <a:lnTo>
                  <a:pt x="53893" y="93803"/>
                </a:lnTo>
                <a:lnTo>
                  <a:pt x="57657" y="89113"/>
                </a:lnTo>
                <a:lnTo>
                  <a:pt x="26966" y="89113"/>
                </a:lnTo>
                <a:lnTo>
                  <a:pt x="22261" y="87941"/>
                </a:lnTo>
                <a:lnTo>
                  <a:pt x="18781" y="85596"/>
                </a:lnTo>
                <a:lnTo>
                  <a:pt x="14076" y="83250"/>
                </a:lnTo>
                <a:lnTo>
                  <a:pt x="7038" y="78561"/>
                </a:lnTo>
                <a:close/>
              </a:path>
              <a:path w="62230" h="100965">
                <a:moveTo>
                  <a:pt x="32818" y="0"/>
                </a:moveTo>
                <a:lnTo>
                  <a:pt x="24633" y="0"/>
                </a:lnTo>
                <a:lnTo>
                  <a:pt x="16409" y="2346"/>
                </a:lnTo>
                <a:lnTo>
                  <a:pt x="4705" y="11725"/>
                </a:lnTo>
                <a:lnTo>
                  <a:pt x="2372" y="18761"/>
                </a:lnTo>
                <a:lnTo>
                  <a:pt x="2372" y="32829"/>
                </a:lnTo>
                <a:lnTo>
                  <a:pt x="3519" y="37523"/>
                </a:lnTo>
                <a:lnTo>
                  <a:pt x="7038" y="41041"/>
                </a:lnTo>
                <a:lnTo>
                  <a:pt x="9371" y="45730"/>
                </a:lnTo>
                <a:lnTo>
                  <a:pt x="18781" y="50420"/>
                </a:lnTo>
                <a:lnTo>
                  <a:pt x="22261" y="52766"/>
                </a:lnTo>
                <a:lnTo>
                  <a:pt x="31632" y="57456"/>
                </a:lnTo>
                <a:lnTo>
                  <a:pt x="36337" y="58627"/>
                </a:lnTo>
                <a:lnTo>
                  <a:pt x="39856" y="60974"/>
                </a:lnTo>
                <a:lnTo>
                  <a:pt x="43375" y="64488"/>
                </a:lnTo>
                <a:lnTo>
                  <a:pt x="46894" y="66835"/>
                </a:lnTo>
                <a:lnTo>
                  <a:pt x="48041" y="70353"/>
                </a:lnTo>
                <a:lnTo>
                  <a:pt x="48041" y="78561"/>
                </a:lnTo>
                <a:lnTo>
                  <a:pt x="46894" y="82078"/>
                </a:lnTo>
                <a:lnTo>
                  <a:pt x="43375" y="84423"/>
                </a:lnTo>
                <a:lnTo>
                  <a:pt x="41003" y="86768"/>
                </a:lnTo>
                <a:lnTo>
                  <a:pt x="36337" y="89113"/>
                </a:lnTo>
                <a:lnTo>
                  <a:pt x="57657" y="89113"/>
                </a:lnTo>
                <a:lnTo>
                  <a:pt x="58598" y="87941"/>
                </a:lnTo>
                <a:lnTo>
                  <a:pt x="62117" y="80906"/>
                </a:lnTo>
                <a:lnTo>
                  <a:pt x="62117" y="68008"/>
                </a:lnTo>
                <a:lnTo>
                  <a:pt x="60931" y="64488"/>
                </a:lnTo>
                <a:lnTo>
                  <a:pt x="58598" y="60974"/>
                </a:lnTo>
                <a:lnTo>
                  <a:pt x="56265" y="56281"/>
                </a:lnTo>
                <a:lnTo>
                  <a:pt x="49227" y="51591"/>
                </a:lnTo>
                <a:lnTo>
                  <a:pt x="46894" y="49248"/>
                </a:lnTo>
                <a:lnTo>
                  <a:pt x="42189" y="48073"/>
                </a:lnTo>
                <a:lnTo>
                  <a:pt x="38670" y="45730"/>
                </a:lnTo>
                <a:lnTo>
                  <a:pt x="35151" y="44555"/>
                </a:lnTo>
                <a:lnTo>
                  <a:pt x="30485" y="42212"/>
                </a:lnTo>
                <a:lnTo>
                  <a:pt x="23447" y="39866"/>
                </a:lnTo>
                <a:lnTo>
                  <a:pt x="18781" y="35176"/>
                </a:lnTo>
                <a:lnTo>
                  <a:pt x="16409" y="32829"/>
                </a:lnTo>
                <a:lnTo>
                  <a:pt x="15262" y="29315"/>
                </a:lnTo>
                <a:lnTo>
                  <a:pt x="15262" y="22279"/>
                </a:lnTo>
                <a:lnTo>
                  <a:pt x="17595" y="18761"/>
                </a:lnTo>
                <a:lnTo>
                  <a:pt x="19928" y="16414"/>
                </a:lnTo>
                <a:lnTo>
                  <a:pt x="23447" y="14072"/>
                </a:lnTo>
                <a:lnTo>
                  <a:pt x="28152" y="12896"/>
                </a:lnTo>
                <a:lnTo>
                  <a:pt x="56017" y="12896"/>
                </a:lnTo>
                <a:lnTo>
                  <a:pt x="57407" y="7527"/>
                </a:lnTo>
                <a:lnTo>
                  <a:pt x="46572" y="1985"/>
                </a:lnTo>
                <a:lnTo>
                  <a:pt x="32818" y="0"/>
                </a:lnTo>
                <a:close/>
              </a:path>
              <a:path w="62230" h="100965">
                <a:moveTo>
                  <a:pt x="56017" y="12896"/>
                </a:moveTo>
                <a:lnTo>
                  <a:pt x="39856" y="12896"/>
                </a:lnTo>
                <a:lnTo>
                  <a:pt x="44522" y="15243"/>
                </a:lnTo>
                <a:lnTo>
                  <a:pt x="48041" y="16414"/>
                </a:lnTo>
                <a:lnTo>
                  <a:pt x="51560" y="18761"/>
                </a:lnTo>
                <a:lnTo>
                  <a:pt x="53893" y="21108"/>
                </a:lnTo>
                <a:lnTo>
                  <a:pt x="56017" y="12896"/>
                </a:lnTo>
                <a:close/>
              </a:path>
            </a:pathLst>
          </a:custGeom>
          <a:solidFill>
            <a:srgbClr val="3952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609241" y="6514338"/>
            <a:ext cx="75565" cy="99695"/>
          </a:xfrm>
          <a:custGeom>
            <a:avLst/>
            <a:gdLst/>
            <a:ahLst/>
            <a:cxnLst/>
            <a:rect l="l" t="t" r="r" b="b"/>
            <a:pathLst>
              <a:path w="75564" h="99695">
                <a:moveTo>
                  <a:pt x="14076" y="0"/>
                </a:moveTo>
                <a:lnTo>
                  <a:pt x="0" y="489"/>
                </a:lnTo>
                <a:lnTo>
                  <a:pt x="0" y="63317"/>
                </a:lnTo>
                <a:lnTo>
                  <a:pt x="1168" y="73235"/>
                </a:lnTo>
                <a:lnTo>
                  <a:pt x="6413" y="83807"/>
                </a:lnTo>
                <a:lnTo>
                  <a:pt x="17516" y="95316"/>
                </a:lnTo>
                <a:lnTo>
                  <a:pt x="28887" y="98572"/>
                </a:lnTo>
                <a:lnTo>
                  <a:pt x="45139" y="99246"/>
                </a:lnTo>
                <a:lnTo>
                  <a:pt x="56981" y="95858"/>
                </a:lnTo>
                <a:lnTo>
                  <a:pt x="67580" y="87942"/>
                </a:lnTo>
                <a:lnTo>
                  <a:pt x="30485" y="87942"/>
                </a:lnTo>
                <a:lnTo>
                  <a:pt x="24594" y="85597"/>
                </a:lnTo>
                <a:lnTo>
                  <a:pt x="19928" y="80907"/>
                </a:lnTo>
                <a:lnTo>
                  <a:pt x="15222" y="77389"/>
                </a:lnTo>
                <a:lnTo>
                  <a:pt x="14076" y="71526"/>
                </a:lnTo>
                <a:lnTo>
                  <a:pt x="14076" y="0"/>
                </a:lnTo>
                <a:close/>
              </a:path>
              <a:path w="75564" h="99695">
                <a:moveTo>
                  <a:pt x="75007" y="0"/>
                </a:moveTo>
                <a:lnTo>
                  <a:pt x="62117" y="489"/>
                </a:lnTo>
                <a:lnTo>
                  <a:pt x="62117" y="71526"/>
                </a:lnTo>
                <a:lnTo>
                  <a:pt x="59745" y="77389"/>
                </a:lnTo>
                <a:lnTo>
                  <a:pt x="55079" y="80907"/>
                </a:lnTo>
                <a:lnTo>
                  <a:pt x="51560" y="85597"/>
                </a:lnTo>
                <a:lnTo>
                  <a:pt x="45708" y="87942"/>
                </a:lnTo>
                <a:lnTo>
                  <a:pt x="67580" y="87942"/>
                </a:lnTo>
                <a:lnTo>
                  <a:pt x="68041" y="87598"/>
                </a:lnTo>
                <a:lnTo>
                  <a:pt x="73455" y="76803"/>
                </a:lnTo>
                <a:lnTo>
                  <a:pt x="75007" y="62827"/>
                </a:lnTo>
                <a:lnTo>
                  <a:pt x="75007" y="0"/>
                </a:lnTo>
                <a:close/>
              </a:path>
            </a:pathLst>
          </a:custGeom>
          <a:solidFill>
            <a:srgbClr val="3952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708843" y="6606661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0" y="0"/>
                </a:moveTo>
                <a:lnTo>
                  <a:pt x="57412" y="0"/>
                </a:lnTo>
              </a:path>
            </a:pathLst>
          </a:custGeom>
          <a:ln w="11434">
            <a:solidFill>
              <a:srgbClr val="3952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715861" y="6514548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396"/>
                </a:lnTo>
              </a:path>
            </a:pathLst>
          </a:custGeom>
          <a:ln w="14036">
            <a:solidFill>
              <a:srgbClr val="3952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797294" y="6526063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769"/>
                </a:lnTo>
              </a:path>
            </a:pathLst>
          </a:custGeom>
          <a:ln w="12890">
            <a:solidFill>
              <a:srgbClr val="3952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758031" y="6520200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487" y="0"/>
                </a:lnTo>
              </a:path>
            </a:pathLst>
          </a:custGeom>
          <a:ln w="11725">
            <a:solidFill>
              <a:srgbClr val="3952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858810" y="6514339"/>
            <a:ext cx="0" cy="99060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8493"/>
                </a:lnTo>
              </a:path>
            </a:pathLst>
          </a:custGeom>
          <a:ln w="14058">
            <a:solidFill>
              <a:srgbClr val="3952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890411" y="6514338"/>
            <a:ext cx="77470" cy="99060"/>
          </a:xfrm>
          <a:custGeom>
            <a:avLst/>
            <a:gdLst/>
            <a:ahLst/>
            <a:cxnLst/>
            <a:rect l="l" t="t" r="r" b="b"/>
            <a:pathLst>
              <a:path w="77469" h="99059">
                <a:moveTo>
                  <a:pt x="14076" y="0"/>
                </a:moveTo>
                <a:lnTo>
                  <a:pt x="0" y="91"/>
                </a:lnTo>
                <a:lnTo>
                  <a:pt x="0" y="98495"/>
                </a:lnTo>
                <a:lnTo>
                  <a:pt x="14076" y="98005"/>
                </a:lnTo>
                <a:lnTo>
                  <a:pt x="14076" y="25797"/>
                </a:lnTo>
                <a:lnTo>
                  <a:pt x="12890" y="19936"/>
                </a:lnTo>
                <a:lnTo>
                  <a:pt x="27118" y="19936"/>
                </a:lnTo>
                <a:lnTo>
                  <a:pt x="14076" y="0"/>
                </a:lnTo>
                <a:close/>
              </a:path>
              <a:path w="77469" h="99059">
                <a:moveTo>
                  <a:pt x="27118" y="19936"/>
                </a:moveTo>
                <a:lnTo>
                  <a:pt x="12890" y="19936"/>
                </a:lnTo>
                <a:lnTo>
                  <a:pt x="21114" y="35176"/>
                </a:lnTo>
                <a:lnTo>
                  <a:pt x="64450" y="98495"/>
                </a:lnTo>
                <a:lnTo>
                  <a:pt x="77340" y="98404"/>
                </a:lnTo>
                <a:lnTo>
                  <a:pt x="77340" y="78562"/>
                </a:lnTo>
                <a:lnTo>
                  <a:pt x="64450" y="78562"/>
                </a:lnTo>
                <a:lnTo>
                  <a:pt x="56265" y="64492"/>
                </a:lnTo>
                <a:lnTo>
                  <a:pt x="27118" y="19936"/>
                </a:lnTo>
                <a:close/>
              </a:path>
              <a:path w="77469" h="99059">
                <a:moveTo>
                  <a:pt x="77340" y="0"/>
                </a:moveTo>
                <a:lnTo>
                  <a:pt x="64450" y="0"/>
                </a:lnTo>
                <a:lnTo>
                  <a:pt x="64450" y="78562"/>
                </a:lnTo>
                <a:lnTo>
                  <a:pt x="77340" y="78562"/>
                </a:lnTo>
                <a:lnTo>
                  <a:pt x="77340" y="0"/>
                </a:lnTo>
                <a:close/>
              </a:path>
            </a:pathLst>
          </a:custGeom>
          <a:solidFill>
            <a:srgbClr val="3952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987680" y="6514506"/>
            <a:ext cx="88265" cy="99695"/>
          </a:xfrm>
          <a:custGeom>
            <a:avLst/>
            <a:gdLst/>
            <a:ahLst/>
            <a:cxnLst/>
            <a:rect l="l" t="t" r="r" b="b"/>
            <a:pathLst>
              <a:path w="88264" h="99695">
                <a:moveTo>
                  <a:pt x="53499" y="0"/>
                </a:moveTo>
                <a:lnTo>
                  <a:pt x="13420" y="13435"/>
                </a:lnTo>
                <a:lnTo>
                  <a:pt x="0" y="49080"/>
                </a:lnTo>
                <a:lnTo>
                  <a:pt x="786" y="58841"/>
                </a:lnTo>
                <a:lnTo>
                  <a:pt x="22214" y="92782"/>
                </a:lnTo>
                <a:lnTo>
                  <a:pt x="46855" y="99499"/>
                </a:lnTo>
                <a:lnTo>
                  <a:pt x="58559" y="99499"/>
                </a:lnTo>
                <a:lnTo>
                  <a:pt x="63264" y="97154"/>
                </a:lnTo>
                <a:lnTo>
                  <a:pt x="69116" y="94809"/>
                </a:lnTo>
                <a:lnTo>
                  <a:pt x="76154" y="87773"/>
                </a:lnTo>
                <a:lnTo>
                  <a:pt x="87857" y="87773"/>
                </a:lnTo>
                <a:lnTo>
                  <a:pt x="87857" y="86816"/>
                </a:lnTo>
                <a:lnTo>
                  <a:pt x="40854" y="86816"/>
                </a:lnTo>
                <a:lnTo>
                  <a:pt x="14315" y="43236"/>
                </a:lnTo>
                <a:lnTo>
                  <a:pt x="17469" y="31316"/>
                </a:lnTo>
                <a:lnTo>
                  <a:pt x="25623" y="20011"/>
                </a:lnTo>
                <a:lnTo>
                  <a:pt x="36306" y="13003"/>
                </a:lnTo>
                <a:lnTo>
                  <a:pt x="49187" y="10385"/>
                </a:lnTo>
                <a:lnTo>
                  <a:pt x="76656" y="10385"/>
                </a:lnTo>
                <a:lnTo>
                  <a:pt x="76362" y="5576"/>
                </a:lnTo>
                <a:lnTo>
                  <a:pt x="66578" y="1815"/>
                </a:lnTo>
                <a:lnTo>
                  <a:pt x="53499" y="0"/>
                </a:lnTo>
                <a:close/>
              </a:path>
              <a:path w="88264" h="99695">
                <a:moveTo>
                  <a:pt x="87857" y="87773"/>
                </a:moveTo>
                <a:lnTo>
                  <a:pt x="76154" y="87773"/>
                </a:lnTo>
                <a:lnTo>
                  <a:pt x="76154" y="98326"/>
                </a:lnTo>
                <a:lnTo>
                  <a:pt x="87858" y="97755"/>
                </a:lnTo>
                <a:lnTo>
                  <a:pt x="87857" y="87773"/>
                </a:lnTo>
                <a:close/>
              </a:path>
              <a:path w="88264" h="99695">
                <a:moveTo>
                  <a:pt x="87852" y="49080"/>
                </a:moveTo>
                <a:lnTo>
                  <a:pt x="60891" y="49080"/>
                </a:lnTo>
                <a:lnTo>
                  <a:pt x="60891" y="60805"/>
                </a:lnTo>
                <a:lnTo>
                  <a:pt x="76154" y="60805"/>
                </a:lnTo>
                <a:lnTo>
                  <a:pt x="67373" y="81779"/>
                </a:lnTo>
                <a:lnTo>
                  <a:pt x="56108" y="85957"/>
                </a:lnTo>
                <a:lnTo>
                  <a:pt x="40854" y="86816"/>
                </a:lnTo>
                <a:lnTo>
                  <a:pt x="87857" y="86816"/>
                </a:lnTo>
                <a:lnTo>
                  <a:pt x="87852" y="49080"/>
                </a:lnTo>
                <a:close/>
              </a:path>
              <a:path w="88264" h="99695">
                <a:moveTo>
                  <a:pt x="76656" y="10385"/>
                </a:moveTo>
                <a:lnTo>
                  <a:pt x="53893" y="10385"/>
                </a:lnTo>
                <a:lnTo>
                  <a:pt x="59745" y="11556"/>
                </a:lnTo>
                <a:lnTo>
                  <a:pt x="64410" y="13903"/>
                </a:lnTo>
                <a:lnTo>
                  <a:pt x="69116" y="15075"/>
                </a:lnTo>
                <a:lnTo>
                  <a:pt x="73781" y="17421"/>
                </a:lnTo>
                <a:lnTo>
                  <a:pt x="77301" y="20939"/>
                </a:lnTo>
                <a:lnTo>
                  <a:pt x="76656" y="10385"/>
                </a:lnTo>
                <a:close/>
              </a:path>
            </a:pathLst>
          </a:custGeom>
          <a:solidFill>
            <a:srgbClr val="3952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82210" y="6426885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89">
                <a:moveTo>
                  <a:pt x="71037" y="0"/>
                </a:moveTo>
                <a:lnTo>
                  <a:pt x="64253" y="8175"/>
                </a:lnTo>
                <a:lnTo>
                  <a:pt x="56376" y="14745"/>
                </a:lnTo>
                <a:lnTo>
                  <a:pt x="47755" y="20383"/>
                </a:lnTo>
                <a:lnTo>
                  <a:pt x="38741" y="25759"/>
                </a:lnTo>
                <a:lnTo>
                  <a:pt x="29683" y="31545"/>
                </a:lnTo>
                <a:lnTo>
                  <a:pt x="20930" y="38412"/>
                </a:lnTo>
                <a:lnTo>
                  <a:pt x="12832" y="47031"/>
                </a:lnTo>
                <a:lnTo>
                  <a:pt x="5738" y="58074"/>
                </a:lnTo>
                <a:lnTo>
                  <a:pt x="0" y="72212"/>
                </a:lnTo>
                <a:lnTo>
                  <a:pt x="3819" y="67399"/>
                </a:lnTo>
                <a:lnTo>
                  <a:pt x="12601" y="58729"/>
                </a:lnTo>
                <a:lnTo>
                  <a:pt x="21555" y="52339"/>
                </a:lnTo>
                <a:lnTo>
                  <a:pt x="30446" y="47535"/>
                </a:lnTo>
                <a:lnTo>
                  <a:pt x="47091" y="39910"/>
                </a:lnTo>
                <a:lnTo>
                  <a:pt x="54372" y="35699"/>
                </a:lnTo>
                <a:lnTo>
                  <a:pt x="60644" y="30297"/>
                </a:lnTo>
                <a:lnTo>
                  <a:pt x="65669" y="23009"/>
                </a:lnTo>
                <a:lnTo>
                  <a:pt x="69213" y="13142"/>
                </a:lnTo>
                <a:lnTo>
                  <a:pt x="71037" y="0"/>
                </a:lnTo>
                <a:close/>
              </a:path>
            </a:pathLst>
          </a:custGeom>
          <a:solidFill>
            <a:srgbClr val="DF0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91583" y="6390845"/>
            <a:ext cx="66675" cy="79375"/>
          </a:xfrm>
          <a:custGeom>
            <a:avLst/>
            <a:gdLst/>
            <a:ahLst/>
            <a:cxnLst/>
            <a:rect l="l" t="t" r="r" b="b"/>
            <a:pathLst>
              <a:path w="66675" h="79375">
                <a:moveTo>
                  <a:pt x="66516" y="0"/>
                </a:moveTo>
                <a:lnTo>
                  <a:pt x="61476" y="10396"/>
                </a:lnTo>
                <a:lnTo>
                  <a:pt x="54727" y="18492"/>
                </a:lnTo>
                <a:lnTo>
                  <a:pt x="46749" y="25099"/>
                </a:lnTo>
                <a:lnTo>
                  <a:pt x="29028" y="37094"/>
                </a:lnTo>
                <a:lnTo>
                  <a:pt x="20248" y="44106"/>
                </a:lnTo>
                <a:lnTo>
                  <a:pt x="12162" y="52875"/>
                </a:lnTo>
                <a:lnTo>
                  <a:pt x="5252" y="64215"/>
                </a:lnTo>
                <a:lnTo>
                  <a:pt x="0" y="78937"/>
                </a:lnTo>
                <a:lnTo>
                  <a:pt x="2897" y="74708"/>
                </a:lnTo>
                <a:lnTo>
                  <a:pt x="10528" y="66045"/>
                </a:lnTo>
                <a:lnTo>
                  <a:pt x="18530" y="59519"/>
                </a:lnTo>
                <a:lnTo>
                  <a:pt x="26659" y="54429"/>
                </a:lnTo>
                <a:lnTo>
                  <a:pt x="34669" y="50073"/>
                </a:lnTo>
                <a:lnTo>
                  <a:pt x="42316" y="45747"/>
                </a:lnTo>
                <a:lnTo>
                  <a:pt x="49354" y="40750"/>
                </a:lnTo>
                <a:lnTo>
                  <a:pt x="55538" y="34379"/>
                </a:lnTo>
                <a:lnTo>
                  <a:pt x="60623" y="25932"/>
                </a:lnTo>
                <a:lnTo>
                  <a:pt x="64364" y="14706"/>
                </a:lnTo>
                <a:lnTo>
                  <a:pt x="66516" y="0"/>
                </a:lnTo>
                <a:close/>
              </a:path>
            </a:pathLst>
          </a:custGeom>
          <a:solidFill>
            <a:srgbClr val="DF0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456DA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61212" y="1455800"/>
            <a:ext cx="4933315" cy="432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30859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79794" y="1432897"/>
            <a:ext cx="4906009" cy="4162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456DA9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8D8A8F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  <p:extLst>
      <p:ext uri="{BB962C8B-B14F-4D97-AF65-F5344CB8AC3E}">
        <p14:creationId xmlns:p14="http://schemas.microsoft.com/office/powerpoint/2010/main" val="329514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19670" y="1966679"/>
            <a:ext cx="5353051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32" kern="1200" dirty="0" smtClean="0">
                <a:solidFill>
                  <a:srgbClr val="333333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lang="en-US" sz="1598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598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598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598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411387" y="1966679"/>
            <a:ext cx="5253564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32" kern="1200" dirty="0" smtClean="0">
                <a:solidFill>
                  <a:srgbClr val="333333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lang="en-US" sz="1598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598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598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598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70" y="6085527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103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103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915650" y="6100239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575201"/>
            <a:ext cx="8748185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5" b="1">
                <a:solidFill>
                  <a:srgbClr val="333333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pic>
        <p:nvPicPr>
          <p:cNvPr id="7" name="Рисунок 6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4AC36F51-647F-4075-9AE0-7D54674AA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9883" y="91484"/>
            <a:ext cx="1985378" cy="20217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306826C-1F70-48A7-BFAD-79FC0F784762}"/>
              </a:ext>
            </a:extLst>
          </p:cNvPr>
          <p:cNvCxnSpPr>
            <a:cxnSpLocks/>
          </p:cNvCxnSpPr>
          <p:nvPr userDrawn="1"/>
        </p:nvCxnSpPr>
        <p:spPr>
          <a:xfrm>
            <a:off x="0" y="293656"/>
            <a:ext cx="9475940" cy="0"/>
          </a:xfrm>
          <a:prstGeom prst="line">
            <a:avLst/>
          </a:prstGeom>
          <a:ln w="38100">
            <a:solidFill>
              <a:srgbClr val="E62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B4A54C5-8C60-4B76-8B4F-D0CAF8265ACD}"/>
              </a:ext>
            </a:extLst>
          </p:cNvPr>
          <p:cNvCxnSpPr>
            <a:cxnSpLocks/>
          </p:cNvCxnSpPr>
          <p:nvPr userDrawn="1"/>
        </p:nvCxnSpPr>
        <p:spPr>
          <a:xfrm>
            <a:off x="0" y="377983"/>
            <a:ext cx="11599100" cy="0"/>
          </a:xfrm>
          <a:prstGeom prst="line">
            <a:avLst/>
          </a:prstGeom>
          <a:ln w="38100">
            <a:solidFill>
              <a:srgbClr val="0B4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 userDrawn="1"/>
        </p:nvGrpSpPr>
        <p:grpSpPr>
          <a:xfrm>
            <a:off x="8813586" y="6295788"/>
            <a:ext cx="3378415" cy="488163"/>
            <a:chOff x="6509491" y="6109126"/>
            <a:chExt cx="5501936" cy="712602"/>
          </a:xfrm>
        </p:grpSpPr>
        <p:sp>
          <p:nvSpPr>
            <p:cNvPr id="17" name="Полилиния: фигура 14">
              <a:extLst>
                <a:ext uri="{FF2B5EF4-FFF2-40B4-BE49-F238E27FC236}">
                  <a16:creationId xmlns:a16="http://schemas.microsoft.com/office/drawing/2014/main" id="{691E049C-D54E-4868-A123-FD62C5005A3B}"/>
                </a:ext>
              </a:extLst>
            </p:cNvPr>
            <p:cNvSpPr/>
            <p:nvPr userDrawn="1"/>
          </p:nvSpPr>
          <p:spPr>
            <a:xfrm>
              <a:off x="6509491" y="6109126"/>
              <a:ext cx="5501936" cy="712602"/>
            </a:xfrm>
            <a:custGeom>
              <a:avLst/>
              <a:gdLst>
                <a:gd name="connsiteX0" fmla="*/ 0 w 5501936"/>
                <a:gd name="connsiteY0" fmla="*/ 0 h 712602"/>
                <a:gd name="connsiteX1" fmla="*/ 5501936 w 5501936"/>
                <a:gd name="connsiteY1" fmla="*/ 0 h 712602"/>
                <a:gd name="connsiteX2" fmla="*/ 5289190 w 5501936"/>
                <a:gd name="connsiteY2" fmla="*/ 712602 h 712602"/>
                <a:gd name="connsiteX3" fmla="*/ 0 w 5501936"/>
                <a:gd name="connsiteY3" fmla="*/ 712602 h 71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1936" h="712602">
                  <a:moveTo>
                    <a:pt x="0" y="0"/>
                  </a:moveTo>
                  <a:lnTo>
                    <a:pt x="5501936" y="0"/>
                  </a:lnTo>
                  <a:lnTo>
                    <a:pt x="5289190" y="712602"/>
                  </a:lnTo>
                  <a:lnTo>
                    <a:pt x="0" y="71260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 defTabSz="806450">
                <a:tabLst>
                  <a:tab pos="623888" algn="l"/>
                </a:tabLst>
              </a:pPr>
              <a:r>
                <a:rPr lang="ru-RU" sz="800" b="1" kern="1000" spc="-30" dirty="0">
                  <a:solidFill>
                    <a:srgbClr val="0B4395"/>
                  </a:solidFill>
                  <a:latin typeface="Roboto"/>
                  <a:ea typeface="Roboto Condensed" panose="020B0604020202020204" pitchFamily="2" charset="0"/>
                </a:rPr>
                <a:t>	Каспийский Трубопроводный Консорциум</a:t>
              </a:r>
            </a:p>
          </p:txBody>
        </p:sp>
        <p:pic>
          <p:nvPicPr>
            <p:cNvPr id="18" name="Рисунок 17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EAC01063-F0CB-4A09-8AA0-CD11905263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292" b="-1"/>
            <a:stretch/>
          </p:blipFill>
          <p:spPr>
            <a:xfrm>
              <a:off x="6817746" y="6234090"/>
              <a:ext cx="631748" cy="43590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67626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456DA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8D8A8F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  <p:extLst>
      <p:ext uri="{BB962C8B-B14F-4D97-AF65-F5344CB8AC3E}">
        <p14:creationId xmlns:p14="http://schemas.microsoft.com/office/powerpoint/2010/main" val="2697784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8D8A8F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  <p:extLst>
      <p:ext uri="{BB962C8B-B14F-4D97-AF65-F5344CB8AC3E}">
        <p14:creationId xmlns:p14="http://schemas.microsoft.com/office/powerpoint/2010/main" val="4192462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7D5D-1E72-114E-BB66-BEC13B75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0C13B-A14B-4E49-BA36-BAB6B5850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9C31F-E916-CE43-88DD-7466C22B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A65-94B5-8A4B-A76D-C731C1027F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65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B6C5-2CF8-2649-8C57-8B9E52230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433" y="2695702"/>
            <a:ext cx="3010894" cy="4587694"/>
          </a:xfrm>
        </p:spPr>
        <p:txBody>
          <a:bodyPr anchor="t" anchorCtr="0">
            <a:noAutofit/>
          </a:bodyPr>
          <a:lstStyle>
            <a:lvl1pPr algn="ctr">
              <a:defRPr sz="30000"/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C9187-D05C-E44A-A084-2714D9380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8550" y="2076851"/>
            <a:ext cx="503185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273E8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51C69-D2D3-B140-8CDA-C772C4AD1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A65-94B5-8A4B-A76D-C731C1027FE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154310" y="6098650"/>
            <a:ext cx="5793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51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57F64-FF1A-6245-9A10-6C65A43D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CEE59-AC88-1748-9D3E-7AC5D8520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83680-D8C5-7A4D-963B-6DB205E8B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02F6D-E031-6D40-83FC-A2D2BD18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593195"/>
            <a:ext cx="2743200" cy="226714"/>
          </a:xfrm>
          <a:prstGeom prst="rect">
            <a:avLst/>
          </a:prstGeom>
        </p:spPr>
        <p:txBody>
          <a:bodyPr/>
          <a:lstStyle/>
          <a:p>
            <a:fld id="{EE671229-E7EB-7F40-A70A-E7E8E56646B2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BAC92-3745-074F-AA56-A40434D8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3195"/>
            <a:ext cx="4114800" cy="22671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AA0E6-0EA3-5C43-B3D8-150B488A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A65-94B5-8A4B-A76D-C731C1027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07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5156-3896-B544-8B64-336C1E7C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8AC61-06C5-F147-AD42-BBA8E1B03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8D68E-2A60-D140-854A-6DAAA7CC0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C6369-4EFD-1A41-8745-F81704B1C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443E0E-EA07-9F4D-A897-C7A5F42C9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FEBD02-C75E-E543-A87C-02983813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593195"/>
            <a:ext cx="2743200" cy="226714"/>
          </a:xfrm>
          <a:prstGeom prst="rect">
            <a:avLst/>
          </a:prstGeom>
        </p:spPr>
        <p:txBody>
          <a:bodyPr/>
          <a:lstStyle/>
          <a:p>
            <a:fld id="{EE671229-E7EB-7F40-A70A-E7E8E56646B2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E75F20-E588-D146-9BE4-DC70A3DA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3195"/>
            <a:ext cx="4114800" cy="22671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93AC7-4860-3F4B-8975-B4D95193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A65-94B5-8A4B-A76D-C731C1027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14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4A9E-9219-ED48-9863-BF27B5E8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BA855-6E47-4042-A9F5-48898D32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593195"/>
            <a:ext cx="2743200" cy="226714"/>
          </a:xfrm>
          <a:prstGeom prst="rect">
            <a:avLst/>
          </a:prstGeom>
        </p:spPr>
        <p:txBody>
          <a:bodyPr/>
          <a:lstStyle/>
          <a:p>
            <a:fld id="{EE671229-E7EB-7F40-A70A-E7E8E56646B2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C01D5-F795-074E-9776-7DB90008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3195"/>
            <a:ext cx="4114800" cy="22671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8A19C-3718-5A4B-BA48-F5637215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A65-94B5-8A4B-A76D-C731C1027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863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75D0C-FB22-814D-AA0D-25E4AC4A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593195"/>
            <a:ext cx="2743200" cy="226714"/>
          </a:xfrm>
          <a:prstGeom prst="rect">
            <a:avLst/>
          </a:prstGeom>
        </p:spPr>
        <p:txBody>
          <a:bodyPr/>
          <a:lstStyle/>
          <a:p>
            <a:fld id="{EE671229-E7EB-7F40-A70A-E7E8E56646B2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41380-013C-2840-93EE-4B1CC9F6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3195"/>
            <a:ext cx="4114800" cy="22671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6D0B0-DF2F-5D4D-9A7E-AD12064B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A65-94B5-8A4B-A76D-C731C1027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97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B7772-D30E-8B4E-9770-A53D266D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291E-5C62-FE46-9375-2EEB1BBBC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4EF9B-1B9C-B04C-8BA1-8CCAB87DB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AA521-782F-1D49-8468-618BA8D3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593195"/>
            <a:ext cx="2743200" cy="226714"/>
          </a:xfrm>
          <a:prstGeom prst="rect">
            <a:avLst/>
          </a:prstGeom>
        </p:spPr>
        <p:txBody>
          <a:bodyPr/>
          <a:lstStyle/>
          <a:p>
            <a:fld id="{EE671229-E7EB-7F40-A70A-E7E8E56646B2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B4782-7C99-F047-8993-3CC8273F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3195"/>
            <a:ext cx="4114800" cy="22671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3822D-CB13-874B-AB9C-ADA76EB6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A65-94B5-8A4B-A76D-C731C1027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20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0FB2-4DBE-BC48-BA2B-C34868F4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6D166-CA4D-C84C-9D01-FB58358EE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EAAA9-2B85-794C-A311-008870FEF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070B0-406D-8142-B095-C9AEDDC3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593195"/>
            <a:ext cx="2743200" cy="226714"/>
          </a:xfrm>
          <a:prstGeom prst="rect">
            <a:avLst/>
          </a:prstGeom>
        </p:spPr>
        <p:txBody>
          <a:bodyPr/>
          <a:lstStyle/>
          <a:p>
            <a:fld id="{EE671229-E7EB-7F40-A70A-E7E8E56646B2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2ACD4-5917-9945-9C4F-6F533F9D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3195"/>
            <a:ext cx="4114800" cy="22671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0309C-1D8C-B24A-8FEA-1E408F998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A65-94B5-8A4B-A76D-C731C1027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109" y="1225900"/>
            <a:ext cx="11651892" cy="4974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198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05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8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8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56853" y="6200776"/>
            <a:ext cx="10462846" cy="4143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78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Примечания</a:t>
            </a:r>
            <a:r>
              <a:rPr lang="ru-RU"/>
              <a:t>, источники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56850" y="404818"/>
            <a:ext cx="11123246" cy="48945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240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986184-E75D-436A-B5F2-2332435DC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00" y="6390537"/>
            <a:ext cx="1605412" cy="22882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DA1ED3E2-66D7-447A-BA4F-94B289B0A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9883" y="91484"/>
            <a:ext cx="1985378" cy="20217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0ED29C0-AB5F-4B00-B15D-2BA979384E95}"/>
              </a:ext>
            </a:extLst>
          </p:cNvPr>
          <p:cNvCxnSpPr>
            <a:cxnSpLocks/>
          </p:cNvCxnSpPr>
          <p:nvPr userDrawn="1"/>
        </p:nvCxnSpPr>
        <p:spPr>
          <a:xfrm>
            <a:off x="0" y="293656"/>
            <a:ext cx="9475940" cy="0"/>
          </a:xfrm>
          <a:prstGeom prst="line">
            <a:avLst/>
          </a:prstGeom>
          <a:ln w="38100">
            <a:solidFill>
              <a:srgbClr val="E62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74C3EB5-F36B-4B9C-948A-2C18E6014105}"/>
              </a:ext>
            </a:extLst>
          </p:cNvPr>
          <p:cNvCxnSpPr>
            <a:cxnSpLocks/>
          </p:cNvCxnSpPr>
          <p:nvPr userDrawn="1"/>
        </p:nvCxnSpPr>
        <p:spPr>
          <a:xfrm>
            <a:off x="0" y="377983"/>
            <a:ext cx="11599100" cy="0"/>
          </a:xfrm>
          <a:prstGeom prst="line">
            <a:avLst/>
          </a:prstGeom>
          <a:ln w="38100">
            <a:solidFill>
              <a:srgbClr val="0B4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295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2E2D-6FA1-F846-9CFE-83BE4387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A3F44-0C2F-7F49-ADC3-2A3FED55C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CE3F0-99E1-E744-95C7-53EEAA72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593195"/>
            <a:ext cx="2743200" cy="226714"/>
          </a:xfrm>
          <a:prstGeom prst="rect">
            <a:avLst/>
          </a:prstGeom>
        </p:spPr>
        <p:txBody>
          <a:bodyPr/>
          <a:lstStyle/>
          <a:p>
            <a:fld id="{EE671229-E7EB-7F40-A70A-E7E8E56646B2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44828-153C-5D48-AADD-08940792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3195"/>
            <a:ext cx="4114800" cy="22671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27718-F9DE-0944-8029-625C3368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A65-94B5-8A4B-A76D-C731C1027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0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7FD661-2018-7C4A-90A3-D946804A8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647F1B-487C-524A-A281-E56DDA079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CFAE5-E302-1542-B0EA-BB52DB09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593195"/>
            <a:ext cx="2743200" cy="226714"/>
          </a:xfrm>
          <a:prstGeom prst="rect">
            <a:avLst/>
          </a:prstGeom>
        </p:spPr>
        <p:txBody>
          <a:bodyPr/>
          <a:lstStyle/>
          <a:p>
            <a:fld id="{EE671229-E7EB-7F40-A70A-E7E8E56646B2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9C643-A53E-8A47-9C2B-72325193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3195"/>
            <a:ext cx="4114800" cy="22671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2D300-88B1-284E-BFC4-0420FF26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A65-94B5-8A4B-A76D-C731C1027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83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андартный (2 линия заголовк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344B9-F62E-43FC-80A6-B2542327629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3987" y="6489713"/>
            <a:ext cx="1134403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23986" y="1007534"/>
            <a:ext cx="11344030" cy="5309130"/>
          </a:xfrm>
          <a:prstGeom prst="rect">
            <a:avLst/>
          </a:prstGeom>
        </p:spPr>
        <p:txBody>
          <a:bodyPr/>
          <a:lstStyle>
            <a:lvl1pPr>
              <a:defRPr sz="1192"/>
            </a:lvl1pPr>
            <a:lvl2pPr>
              <a:defRPr lang="en-US" sz="993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993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359709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9056747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1B67C056-ECCF-43B9-ADA7-C5FFA4FC1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9883" y="91484"/>
            <a:ext cx="1985378" cy="202172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D6A2E0C-7C77-49FE-9E9F-0703742A1B5B}"/>
              </a:ext>
            </a:extLst>
          </p:cNvPr>
          <p:cNvCxnSpPr>
            <a:cxnSpLocks/>
          </p:cNvCxnSpPr>
          <p:nvPr userDrawn="1"/>
        </p:nvCxnSpPr>
        <p:spPr>
          <a:xfrm>
            <a:off x="0" y="293656"/>
            <a:ext cx="9475940" cy="0"/>
          </a:xfrm>
          <a:prstGeom prst="line">
            <a:avLst/>
          </a:prstGeom>
          <a:ln w="38100">
            <a:solidFill>
              <a:srgbClr val="E62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E9B105C-D6F8-4034-B8DE-F608F1BA77BE}"/>
              </a:ext>
            </a:extLst>
          </p:cNvPr>
          <p:cNvCxnSpPr>
            <a:cxnSpLocks/>
          </p:cNvCxnSpPr>
          <p:nvPr userDrawn="1"/>
        </p:nvCxnSpPr>
        <p:spPr>
          <a:xfrm>
            <a:off x="0" y="377983"/>
            <a:ext cx="11599100" cy="0"/>
          </a:xfrm>
          <a:prstGeom prst="line">
            <a:avLst/>
          </a:prstGeom>
          <a:ln w="38100">
            <a:solidFill>
              <a:srgbClr val="0B4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F24893-DDE4-4E80-8B41-FA4B2E966C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00" y="6390537"/>
            <a:ext cx="1605412" cy="2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6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азделитель (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2"/>
          <p:cNvSpPr>
            <a:spLocks noGrp="1"/>
          </p:cNvSpPr>
          <p:nvPr>
            <p:ph type="pic" sz="quarter" idx="20" hasCustomPrompt="1"/>
          </p:nvPr>
        </p:nvSpPr>
        <p:spPr>
          <a:xfrm>
            <a:off x="302837" y="283119"/>
            <a:ext cx="11575563" cy="6255496"/>
          </a:xfrm>
          <a:custGeom>
            <a:avLst/>
            <a:gdLst>
              <a:gd name="connsiteX0" fmla="*/ 0 w 7118589"/>
              <a:gd name="connsiteY0" fmla="*/ 0 h 3930991"/>
              <a:gd name="connsiteX1" fmla="*/ 7118589 w 7118589"/>
              <a:gd name="connsiteY1" fmla="*/ 0 h 3930991"/>
              <a:gd name="connsiteX2" fmla="*/ 7118589 w 7118589"/>
              <a:gd name="connsiteY2" fmla="*/ 3930991 h 3930991"/>
              <a:gd name="connsiteX3" fmla="*/ 0 w 7118589"/>
              <a:gd name="connsiteY3" fmla="*/ 3930991 h 3930991"/>
              <a:gd name="connsiteX4" fmla="*/ 0 w 7118589"/>
              <a:gd name="connsiteY4" fmla="*/ 0 h 3930991"/>
              <a:gd name="connsiteX0" fmla="*/ 0 w 7118589"/>
              <a:gd name="connsiteY0" fmla="*/ 0 h 3930991"/>
              <a:gd name="connsiteX1" fmla="*/ 7118589 w 7118589"/>
              <a:gd name="connsiteY1" fmla="*/ 0 h 3930991"/>
              <a:gd name="connsiteX2" fmla="*/ 7111215 w 7118589"/>
              <a:gd name="connsiteY2" fmla="*/ 3650772 h 3930991"/>
              <a:gd name="connsiteX3" fmla="*/ 0 w 7118589"/>
              <a:gd name="connsiteY3" fmla="*/ 3930991 h 3930991"/>
              <a:gd name="connsiteX4" fmla="*/ 0 w 7118589"/>
              <a:gd name="connsiteY4" fmla="*/ 0 h 3930991"/>
              <a:gd name="connsiteX0" fmla="*/ 0 w 7118589"/>
              <a:gd name="connsiteY0" fmla="*/ 0 h 3939244"/>
              <a:gd name="connsiteX1" fmla="*/ 7118589 w 7118589"/>
              <a:gd name="connsiteY1" fmla="*/ 0 h 3939244"/>
              <a:gd name="connsiteX2" fmla="*/ 7111215 w 7118589"/>
              <a:gd name="connsiteY2" fmla="*/ 3650772 h 3939244"/>
              <a:gd name="connsiteX3" fmla="*/ 5239633 w 7118589"/>
              <a:gd name="connsiteY3" fmla="*/ 3939244 h 3939244"/>
              <a:gd name="connsiteX4" fmla="*/ 0 w 7118589"/>
              <a:gd name="connsiteY4" fmla="*/ 3930991 h 3939244"/>
              <a:gd name="connsiteX5" fmla="*/ 0 w 7118589"/>
              <a:gd name="connsiteY5" fmla="*/ 0 h 3939244"/>
              <a:gd name="connsiteX0" fmla="*/ 0 w 7118589"/>
              <a:gd name="connsiteY0" fmla="*/ 0 h 3939244"/>
              <a:gd name="connsiteX1" fmla="*/ 7118589 w 7118589"/>
              <a:gd name="connsiteY1" fmla="*/ 0 h 3939244"/>
              <a:gd name="connsiteX2" fmla="*/ 7111215 w 7118589"/>
              <a:gd name="connsiteY2" fmla="*/ 3650772 h 3939244"/>
              <a:gd name="connsiteX3" fmla="*/ 5372369 w 7118589"/>
              <a:gd name="connsiteY3" fmla="*/ 3629527 h 3939244"/>
              <a:gd name="connsiteX4" fmla="*/ 5239633 w 7118589"/>
              <a:gd name="connsiteY4" fmla="*/ 3939244 h 3939244"/>
              <a:gd name="connsiteX5" fmla="*/ 0 w 7118589"/>
              <a:gd name="connsiteY5" fmla="*/ 3930991 h 3939244"/>
              <a:gd name="connsiteX6" fmla="*/ 0 w 7118589"/>
              <a:gd name="connsiteY6" fmla="*/ 0 h 3939244"/>
              <a:gd name="connsiteX0" fmla="*/ 0 w 7118589"/>
              <a:gd name="connsiteY0" fmla="*/ 0 h 3939244"/>
              <a:gd name="connsiteX1" fmla="*/ 7118589 w 7118589"/>
              <a:gd name="connsiteY1" fmla="*/ 0 h 3939244"/>
              <a:gd name="connsiteX2" fmla="*/ 7111215 w 7118589"/>
              <a:gd name="connsiteY2" fmla="*/ 3650772 h 3939244"/>
              <a:gd name="connsiteX3" fmla="*/ 5372369 w 7118589"/>
              <a:gd name="connsiteY3" fmla="*/ 3629527 h 3939244"/>
              <a:gd name="connsiteX4" fmla="*/ 5239633 w 7118589"/>
              <a:gd name="connsiteY4" fmla="*/ 3939244 h 3939244"/>
              <a:gd name="connsiteX5" fmla="*/ 0 w 7118589"/>
              <a:gd name="connsiteY5" fmla="*/ 3930991 h 3939244"/>
              <a:gd name="connsiteX6" fmla="*/ 0 w 7118589"/>
              <a:gd name="connsiteY6" fmla="*/ 0 h 3939244"/>
              <a:gd name="connsiteX0" fmla="*/ 0 w 7118589"/>
              <a:gd name="connsiteY0" fmla="*/ 0 h 3939244"/>
              <a:gd name="connsiteX1" fmla="*/ 7118589 w 7118589"/>
              <a:gd name="connsiteY1" fmla="*/ 0 h 3939244"/>
              <a:gd name="connsiteX2" fmla="*/ 7111215 w 7118589"/>
              <a:gd name="connsiteY2" fmla="*/ 3650772 h 3939244"/>
              <a:gd name="connsiteX3" fmla="*/ 5372369 w 7118589"/>
              <a:gd name="connsiteY3" fmla="*/ 3629527 h 3939244"/>
              <a:gd name="connsiteX4" fmla="*/ 5239633 w 7118589"/>
              <a:gd name="connsiteY4" fmla="*/ 3939244 h 3939244"/>
              <a:gd name="connsiteX5" fmla="*/ 0 w 7118589"/>
              <a:gd name="connsiteY5" fmla="*/ 3930991 h 3939244"/>
              <a:gd name="connsiteX6" fmla="*/ 0 w 7118589"/>
              <a:gd name="connsiteY6" fmla="*/ 0 h 3939244"/>
              <a:gd name="connsiteX0" fmla="*/ 0 w 7118589"/>
              <a:gd name="connsiteY0" fmla="*/ 0 h 3939244"/>
              <a:gd name="connsiteX1" fmla="*/ 7118589 w 7118589"/>
              <a:gd name="connsiteY1" fmla="*/ 0 h 3939244"/>
              <a:gd name="connsiteX2" fmla="*/ 7111215 w 7118589"/>
              <a:gd name="connsiteY2" fmla="*/ 3650772 h 3939244"/>
              <a:gd name="connsiteX3" fmla="*/ 5372369 w 7118589"/>
              <a:gd name="connsiteY3" fmla="*/ 3629527 h 3939244"/>
              <a:gd name="connsiteX4" fmla="*/ 5239633 w 7118589"/>
              <a:gd name="connsiteY4" fmla="*/ 3939244 h 3939244"/>
              <a:gd name="connsiteX5" fmla="*/ 0 w 7118589"/>
              <a:gd name="connsiteY5" fmla="*/ 3930991 h 3939244"/>
              <a:gd name="connsiteX6" fmla="*/ 0 w 7118589"/>
              <a:gd name="connsiteY6" fmla="*/ 0 h 3939244"/>
              <a:gd name="connsiteX0" fmla="*/ 0 w 7118589"/>
              <a:gd name="connsiteY0" fmla="*/ 0 h 3939244"/>
              <a:gd name="connsiteX1" fmla="*/ 7118589 w 7118589"/>
              <a:gd name="connsiteY1" fmla="*/ 0 h 3939244"/>
              <a:gd name="connsiteX2" fmla="*/ 7111215 w 7118589"/>
              <a:gd name="connsiteY2" fmla="*/ 3650772 h 3939244"/>
              <a:gd name="connsiteX3" fmla="*/ 5372369 w 7118589"/>
              <a:gd name="connsiteY3" fmla="*/ 3629527 h 3939244"/>
              <a:gd name="connsiteX4" fmla="*/ 5239633 w 7118589"/>
              <a:gd name="connsiteY4" fmla="*/ 3939244 h 3939244"/>
              <a:gd name="connsiteX5" fmla="*/ 0 w 7118589"/>
              <a:gd name="connsiteY5" fmla="*/ 3930991 h 3939244"/>
              <a:gd name="connsiteX6" fmla="*/ 0 w 7118589"/>
              <a:gd name="connsiteY6" fmla="*/ 0 h 3939244"/>
              <a:gd name="connsiteX0" fmla="*/ 0 w 7118589"/>
              <a:gd name="connsiteY0" fmla="*/ 0 h 3939244"/>
              <a:gd name="connsiteX1" fmla="*/ 7118589 w 7118589"/>
              <a:gd name="connsiteY1" fmla="*/ 0 h 3939244"/>
              <a:gd name="connsiteX2" fmla="*/ 7111215 w 7118589"/>
              <a:gd name="connsiteY2" fmla="*/ 3650772 h 3939244"/>
              <a:gd name="connsiteX3" fmla="*/ 5372369 w 7118589"/>
              <a:gd name="connsiteY3" fmla="*/ 3636106 h 3939244"/>
              <a:gd name="connsiteX4" fmla="*/ 5239633 w 7118589"/>
              <a:gd name="connsiteY4" fmla="*/ 3939244 h 3939244"/>
              <a:gd name="connsiteX5" fmla="*/ 0 w 7118589"/>
              <a:gd name="connsiteY5" fmla="*/ 3930991 h 3939244"/>
              <a:gd name="connsiteX6" fmla="*/ 0 w 7118589"/>
              <a:gd name="connsiteY6" fmla="*/ 0 h 3939244"/>
              <a:gd name="connsiteX0" fmla="*/ 0 w 7118589"/>
              <a:gd name="connsiteY0" fmla="*/ 0 h 3939244"/>
              <a:gd name="connsiteX1" fmla="*/ 7118589 w 7118589"/>
              <a:gd name="connsiteY1" fmla="*/ 0 h 3939244"/>
              <a:gd name="connsiteX2" fmla="*/ 7111215 w 7118589"/>
              <a:gd name="connsiteY2" fmla="*/ 3650772 h 3939244"/>
              <a:gd name="connsiteX3" fmla="*/ 5372369 w 7118589"/>
              <a:gd name="connsiteY3" fmla="*/ 3642685 h 3939244"/>
              <a:gd name="connsiteX4" fmla="*/ 5239633 w 7118589"/>
              <a:gd name="connsiteY4" fmla="*/ 3939244 h 3939244"/>
              <a:gd name="connsiteX5" fmla="*/ 0 w 7118589"/>
              <a:gd name="connsiteY5" fmla="*/ 3930991 h 3939244"/>
              <a:gd name="connsiteX6" fmla="*/ 0 w 7118589"/>
              <a:gd name="connsiteY6" fmla="*/ 0 h 3939244"/>
              <a:gd name="connsiteX0" fmla="*/ 0 w 7118589"/>
              <a:gd name="connsiteY0" fmla="*/ 0 h 3935954"/>
              <a:gd name="connsiteX1" fmla="*/ 7118589 w 7118589"/>
              <a:gd name="connsiteY1" fmla="*/ 0 h 3935954"/>
              <a:gd name="connsiteX2" fmla="*/ 7111215 w 7118589"/>
              <a:gd name="connsiteY2" fmla="*/ 3650772 h 3935954"/>
              <a:gd name="connsiteX3" fmla="*/ 5372369 w 7118589"/>
              <a:gd name="connsiteY3" fmla="*/ 3642685 h 3935954"/>
              <a:gd name="connsiteX4" fmla="*/ 5223187 w 7118589"/>
              <a:gd name="connsiteY4" fmla="*/ 3935954 h 3935954"/>
              <a:gd name="connsiteX5" fmla="*/ 0 w 7118589"/>
              <a:gd name="connsiteY5" fmla="*/ 3930991 h 3935954"/>
              <a:gd name="connsiteX6" fmla="*/ 0 w 7118589"/>
              <a:gd name="connsiteY6" fmla="*/ 0 h 3935954"/>
              <a:gd name="connsiteX0" fmla="*/ 0 w 7118589"/>
              <a:gd name="connsiteY0" fmla="*/ 0 h 3935954"/>
              <a:gd name="connsiteX1" fmla="*/ 7118589 w 7118589"/>
              <a:gd name="connsiteY1" fmla="*/ 0 h 3935954"/>
              <a:gd name="connsiteX2" fmla="*/ 7111215 w 7118589"/>
              <a:gd name="connsiteY2" fmla="*/ 3650772 h 3935954"/>
              <a:gd name="connsiteX3" fmla="*/ 5372369 w 7118589"/>
              <a:gd name="connsiteY3" fmla="*/ 3642685 h 3935954"/>
              <a:gd name="connsiteX4" fmla="*/ 5223187 w 7118589"/>
              <a:gd name="connsiteY4" fmla="*/ 3935954 h 3935954"/>
              <a:gd name="connsiteX5" fmla="*/ 0 w 7118589"/>
              <a:gd name="connsiteY5" fmla="*/ 3930991 h 3935954"/>
              <a:gd name="connsiteX6" fmla="*/ 0 w 7118589"/>
              <a:gd name="connsiteY6" fmla="*/ 0 h 3935954"/>
              <a:gd name="connsiteX0" fmla="*/ 0 w 7118589"/>
              <a:gd name="connsiteY0" fmla="*/ 39220 h 3935954"/>
              <a:gd name="connsiteX1" fmla="*/ 7118589 w 7118589"/>
              <a:gd name="connsiteY1" fmla="*/ 0 h 3935954"/>
              <a:gd name="connsiteX2" fmla="*/ 7111215 w 7118589"/>
              <a:gd name="connsiteY2" fmla="*/ 3650772 h 3935954"/>
              <a:gd name="connsiteX3" fmla="*/ 5372369 w 7118589"/>
              <a:gd name="connsiteY3" fmla="*/ 3642685 h 3935954"/>
              <a:gd name="connsiteX4" fmla="*/ 5223187 w 7118589"/>
              <a:gd name="connsiteY4" fmla="*/ 3935954 h 3935954"/>
              <a:gd name="connsiteX5" fmla="*/ 0 w 7118589"/>
              <a:gd name="connsiteY5" fmla="*/ 3930991 h 3935954"/>
              <a:gd name="connsiteX6" fmla="*/ 0 w 7118589"/>
              <a:gd name="connsiteY6" fmla="*/ 39220 h 3935954"/>
              <a:gd name="connsiteX0" fmla="*/ 0 w 7118589"/>
              <a:gd name="connsiteY0" fmla="*/ 0 h 3896734"/>
              <a:gd name="connsiteX1" fmla="*/ 7118589 w 7118589"/>
              <a:gd name="connsiteY1" fmla="*/ 16808 h 3896734"/>
              <a:gd name="connsiteX2" fmla="*/ 7111215 w 7118589"/>
              <a:gd name="connsiteY2" fmla="*/ 3611552 h 3896734"/>
              <a:gd name="connsiteX3" fmla="*/ 5372369 w 7118589"/>
              <a:gd name="connsiteY3" fmla="*/ 3603465 h 3896734"/>
              <a:gd name="connsiteX4" fmla="*/ 5223187 w 7118589"/>
              <a:gd name="connsiteY4" fmla="*/ 3896734 h 3896734"/>
              <a:gd name="connsiteX5" fmla="*/ 0 w 7118589"/>
              <a:gd name="connsiteY5" fmla="*/ 3891771 h 3896734"/>
              <a:gd name="connsiteX6" fmla="*/ 0 w 7118589"/>
              <a:gd name="connsiteY6" fmla="*/ 0 h 3896734"/>
              <a:gd name="connsiteX0" fmla="*/ 0 w 7124123"/>
              <a:gd name="connsiteY0" fmla="*/ 0 h 3896734"/>
              <a:gd name="connsiteX1" fmla="*/ 7124123 w 7124123"/>
              <a:gd name="connsiteY1" fmla="*/ 11204 h 3896734"/>
              <a:gd name="connsiteX2" fmla="*/ 7111215 w 7124123"/>
              <a:gd name="connsiteY2" fmla="*/ 3611552 h 3896734"/>
              <a:gd name="connsiteX3" fmla="*/ 5372369 w 7124123"/>
              <a:gd name="connsiteY3" fmla="*/ 3603465 h 3896734"/>
              <a:gd name="connsiteX4" fmla="*/ 5223187 w 7124123"/>
              <a:gd name="connsiteY4" fmla="*/ 3896734 h 3896734"/>
              <a:gd name="connsiteX5" fmla="*/ 0 w 7124123"/>
              <a:gd name="connsiteY5" fmla="*/ 3891771 h 3896734"/>
              <a:gd name="connsiteX6" fmla="*/ 0 w 7124123"/>
              <a:gd name="connsiteY6" fmla="*/ 0 h 389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4123" h="3896734">
                <a:moveTo>
                  <a:pt x="0" y="0"/>
                </a:moveTo>
                <a:lnTo>
                  <a:pt x="7124123" y="11204"/>
                </a:lnTo>
                <a:cubicBezTo>
                  <a:pt x="7119820" y="1211320"/>
                  <a:pt x="7115518" y="2411436"/>
                  <a:pt x="7111215" y="3611552"/>
                </a:cubicBezTo>
                <a:lnTo>
                  <a:pt x="5372369" y="3603465"/>
                </a:lnTo>
                <a:cubicBezTo>
                  <a:pt x="5318536" y="3703163"/>
                  <a:pt x="5306660" y="3726876"/>
                  <a:pt x="5223187" y="3896734"/>
                </a:cubicBezTo>
                <a:lnTo>
                  <a:pt x="0" y="38917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805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</a:t>
            </a:r>
            <a:br>
              <a:rPr lang="en-US" dirty="0"/>
            </a:br>
            <a:r>
              <a:rPr lang="en-US" dirty="0"/>
              <a:t>YOUR </a:t>
            </a:r>
            <a:br>
              <a:rPr lang="en-US" dirty="0"/>
            </a:br>
            <a:r>
              <a:rPr lang="en-US" dirty="0"/>
              <a:t>IMAGE </a:t>
            </a:r>
            <a:br>
              <a:rPr lang="en-US" dirty="0"/>
            </a:br>
            <a:r>
              <a:rPr lang="en-US" dirty="0"/>
              <a:t>HERE</a:t>
            </a:r>
            <a:endParaRPr lang="ru-RU" dirty="0"/>
          </a:p>
        </p:txBody>
      </p:sp>
      <p:sp>
        <p:nvSpPr>
          <p:cNvPr id="19" name="Рисунок 2"/>
          <p:cNvSpPr>
            <a:spLocks noGrp="1"/>
          </p:cNvSpPr>
          <p:nvPr>
            <p:ph type="pic" sz="quarter" idx="21" hasCustomPrompt="1"/>
          </p:nvPr>
        </p:nvSpPr>
        <p:spPr>
          <a:xfrm>
            <a:off x="302838" y="4404731"/>
            <a:ext cx="11563212" cy="1807409"/>
          </a:xfrm>
          <a:custGeom>
            <a:avLst/>
            <a:gdLst>
              <a:gd name="connsiteX0" fmla="*/ 0 w 7118589"/>
              <a:gd name="connsiteY0" fmla="*/ 0 h 1197907"/>
              <a:gd name="connsiteX1" fmla="*/ 7118589 w 7118589"/>
              <a:gd name="connsiteY1" fmla="*/ 0 h 1197907"/>
              <a:gd name="connsiteX2" fmla="*/ 7118589 w 7118589"/>
              <a:gd name="connsiteY2" fmla="*/ 1197907 h 1197907"/>
              <a:gd name="connsiteX3" fmla="*/ 0 w 7118589"/>
              <a:gd name="connsiteY3" fmla="*/ 1197907 h 1197907"/>
              <a:gd name="connsiteX4" fmla="*/ 0 w 7118589"/>
              <a:gd name="connsiteY4" fmla="*/ 0 h 1197907"/>
              <a:gd name="connsiteX0" fmla="*/ 0 w 7118589"/>
              <a:gd name="connsiteY0" fmla="*/ 0 h 1197907"/>
              <a:gd name="connsiteX1" fmla="*/ 7118589 w 7118589"/>
              <a:gd name="connsiteY1" fmla="*/ 0 h 1197907"/>
              <a:gd name="connsiteX2" fmla="*/ 7112612 w 7118589"/>
              <a:gd name="connsiteY2" fmla="*/ 833343 h 1197907"/>
              <a:gd name="connsiteX3" fmla="*/ 0 w 7118589"/>
              <a:gd name="connsiteY3" fmla="*/ 1197907 h 1197907"/>
              <a:gd name="connsiteX4" fmla="*/ 0 w 7118589"/>
              <a:gd name="connsiteY4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64825 h 1197907"/>
              <a:gd name="connsiteX3" fmla="*/ 0 w 7119164"/>
              <a:gd name="connsiteY3" fmla="*/ 1197907 h 1197907"/>
              <a:gd name="connsiteX4" fmla="*/ 0 w 7119164"/>
              <a:gd name="connsiteY4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0 w 7119164"/>
              <a:gd name="connsiteY3" fmla="*/ 1197907 h 1197907"/>
              <a:gd name="connsiteX4" fmla="*/ 0 w 7119164"/>
              <a:gd name="connsiteY4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208979 w 7119164"/>
              <a:gd name="connsiteY3" fmla="*/ 1195294 h 1197907"/>
              <a:gd name="connsiteX4" fmla="*/ 0 w 7119164"/>
              <a:gd name="connsiteY4" fmla="*/ 1197907 h 1197907"/>
              <a:gd name="connsiteX5" fmla="*/ 0 w 7119164"/>
              <a:gd name="connsiteY5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238861 w 7119164"/>
              <a:gd name="connsiteY3" fmla="*/ 944282 h 1197907"/>
              <a:gd name="connsiteX4" fmla="*/ 0 w 7119164"/>
              <a:gd name="connsiteY4" fmla="*/ 1197907 h 1197907"/>
              <a:gd name="connsiteX5" fmla="*/ 0 w 7119164"/>
              <a:gd name="connsiteY5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238861 w 7119164"/>
              <a:gd name="connsiteY3" fmla="*/ 944282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238861 w 7119164"/>
              <a:gd name="connsiteY3" fmla="*/ 944282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238861 w 7119164"/>
              <a:gd name="connsiteY3" fmla="*/ 944282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358130 w 7119164"/>
              <a:gd name="connsiteY3" fmla="*/ 912477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358130 w 7119164"/>
              <a:gd name="connsiteY3" fmla="*/ 912477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358130 w 7119164"/>
              <a:gd name="connsiteY3" fmla="*/ 912477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366081 w 7119164"/>
              <a:gd name="connsiteY3" fmla="*/ 900550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366081 w 7119164"/>
              <a:gd name="connsiteY3" fmla="*/ 900550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366081 w 7119164"/>
              <a:gd name="connsiteY3" fmla="*/ 900550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8589"/>
              <a:gd name="connsiteY0" fmla="*/ 0 h 1197907"/>
              <a:gd name="connsiteX1" fmla="*/ 7118589 w 7118589"/>
              <a:gd name="connsiteY1" fmla="*/ 0 h 1197907"/>
              <a:gd name="connsiteX2" fmla="*/ 7113826 w 7118589"/>
              <a:gd name="connsiteY2" fmla="*/ 914585 h 1197907"/>
              <a:gd name="connsiteX3" fmla="*/ 5366081 w 7118589"/>
              <a:gd name="connsiteY3" fmla="*/ 900550 h 1197907"/>
              <a:gd name="connsiteX4" fmla="*/ 5220932 w 7118589"/>
              <a:gd name="connsiteY4" fmla="*/ 1195294 h 1197907"/>
              <a:gd name="connsiteX5" fmla="*/ 0 w 7118589"/>
              <a:gd name="connsiteY5" fmla="*/ 1197907 h 1197907"/>
              <a:gd name="connsiteX6" fmla="*/ 0 w 7118589"/>
              <a:gd name="connsiteY6" fmla="*/ 0 h 1197907"/>
              <a:gd name="connsiteX0" fmla="*/ 0 w 7118589"/>
              <a:gd name="connsiteY0" fmla="*/ 0 h 1197907"/>
              <a:gd name="connsiteX1" fmla="*/ 7118589 w 7118589"/>
              <a:gd name="connsiteY1" fmla="*/ 0 h 1197907"/>
              <a:gd name="connsiteX2" fmla="*/ 7113826 w 7118589"/>
              <a:gd name="connsiteY2" fmla="*/ 914585 h 1197907"/>
              <a:gd name="connsiteX3" fmla="*/ 5366081 w 7118589"/>
              <a:gd name="connsiteY3" fmla="*/ 900550 h 1197907"/>
              <a:gd name="connsiteX4" fmla="*/ 5220932 w 7118589"/>
              <a:gd name="connsiteY4" fmla="*/ 1195294 h 1197907"/>
              <a:gd name="connsiteX5" fmla="*/ 0 w 7118589"/>
              <a:gd name="connsiteY5" fmla="*/ 1197907 h 1197907"/>
              <a:gd name="connsiteX6" fmla="*/ 0 w 7118589"/>
              <a:gd name="connsiteY6" fmla="*/ 0 h 1197907"/>
              <a:gd name="connsiteX0" fmla="*/ 0 w 7116208"/>
              <a:gd name="connsiteY0" fmla="*/ 0 h 1197907"/>
              <a:gd name="connsiteX1" fmla="*/ 7116208 w 7116208"/>
              <a:gd name="connsiteY1" fmla="*/ 0 h 1197907"/>
              <a:gd name="connsiteX2" fmla="*/ 7113826 w 7116208"/>
              <a:gd name="connsiteY2" fmla="*/ 914585 h 1197907"/>
              <a:gd name="connsiteX3" fmla="*/ 5366081 w 7116208"/>
              <a:gd name="connsiteY3" fmla="*/ 900550 h 1197907"/>
              <a:gd name="connsiteX4" fmla="*/ 5220932 w 7116208"/>
              <a:gd name="connsiteY4" fmla="*/ 1195294 h 1197907"/>
              <a:gd name="connsiteX5" fmla="*/ 0 w 7116208"/>
              <a:gd name="connsiteY5" fmla="*/ 1197907 h 1197907"/>
              <a:gd name="connsiteX6" fmla="*/ 0 w 7116208"/>
              <a:gd name="connsiteY6" fmla="*/ 0 h 1197907"/>
              <a:gd name="connsiteX0" fmla="*/ 0 w 7116208"/>
              <a:gd name="connsiteY0" fmla="*/ 0 h 1197907"/>
              <a:gd name="connsiteX1" fmla="*/ 7116208 w 7116208"/>
              <a:gd name="connsiteY1" fmla="*/ 0 h 1197907"/>
              <a:gd name="connsiteX2" fmla="*/ 7113826 w 7116208"/>
              <a:gd name="connsiteY2" fmla="*/ 914585 h 1197907"/>
              <a:gd name="connsiteX3" fmla="*/ 5373224 w 7116208"/>
              <a:gd name="connsiteY3" fmla="*/ 907694 h 1197907"/>
              <a:gd name="connsiteX4" fmla="*/ 5220932 w 7116208"/>
              <a:gd name="connsiteY4" fmla="*/ 1195294 h 1197907"/>
              <a:gd name="connsiteX5" fmla="*/ 0 w 7116208"/>
              <a:gd name="connsiteY5" fmla="*/ 1197907 h 1197907"/>
              <a:gd name="connsiteX6" fmla="*/ 0 w 7116208"/>
              <a:gd name="connsiteY6" fmla="*/ 0 h 1197907"/>
              <a:gd name="connsiteX0" fmla="*/ 0 w 7116208"/>
              <a:gd name="connsiteY0" fmla="*/ 0 h 1197907"/>
              <a:gd name="connsiteX1" fmla="*/ 7116208 w 7116208"/>
              <a:gd name="connsiteY1" fmla="*/ 0 h 1197907"/>
              <a:gd name="connsiteX2" fmla="*/ 7113826 w 7116208"/>
              <a:gd name="connsiteY2" fmla="*/ 914585 h 1197907"/>
              <a:gd name="connsiteX3" fmla="*/ 5373224 w 7116208"/>
              <a:gd name="connsiteY3" fmla="*/ 907694 h 1197907"/>
              <a:gd name="connsiteX4" fmla="*/ 5220932 w 7116208"/>
              <a:gd name="connsiteY4" fmla="*/ 1195294 h 1197907"/>
              <a:gd name="connsiteX5" fmla="*/ 0 w 7116208"/>
              <a:gd name="connsiteY5" fmla="*/ 1197907 h 1197907"/>
              <a:gd name="connsiteX6" fmla="*/ 0 w 7116208"/>
              <a:gd name="connsiteY6" fmla="*/ 0 h 1197907"/>
              <a:gd name="connsiteX0" fmla="*/ 0 w 7116208"/>
              <a:gd name="connsiteY0" fmla="*/ 0 h 1200057"/>
              <a:gd name="connsiteX1" fmla="*/ 7116208 w 7116208"/>
              <a:gd name="connsiteY1" fmla="*/ 0 h 1200057"/>
              <a:gd name="connsiteX2" fmla="*/ 7113826 w 7116208"/>
              <a:gd name="connsiteY2" fmla="*/ 914585 h 1200057"/>
              <a:gd name="connsiteX3" fmla="*/ 5373224 w 7116208"/>
              <a:gd name="connsiteY3" fmla="*/ 907694 h 1200057"/>
              <a:gd name="connsiteX4" fmla="*/ 5225694 w 7116208"/>
              <a:gd name="connsiteY4" fmla="*/ 1200057 h 1200057"/>
              <a:gd name="connsiteX5" fmla="*/ 0 w 7116208"/>
              <a:gd name="connsiteY5" fmla="*/ 1197907 h 1200057"/>
              <a:gd name="connsiteX6" fmla="*/ 0 w 7116208"/>
              <a:gd name="connsiteY6" fmla="*/ 0 h 1200057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373224 w 7116208"/>
              <a:gd name="connsiteY3" fmla="*/ 907694 h 1200289"/>
              <a:gd name="connsiteX4" fmla="*/ 5225694 w 7116208"/>
              <a:gd name="connsiteY4" fmla="*/ 1200057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43718 w 7116208"/>
              <a:gd name="connsiteY3" fmla="*/ 887677 h 1200289"/>
              <a:gd name="connsiteX4" fmla="*/ 5225694 w 7116208"/>
              <a:gd name="connsiteY4" fmla="*/ 1200057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43719 w 7116208"/>
              <a:gd name="connsiteY3" fmla="*/ 907695 h 1200289"/>
              <a:gd name="connsiteX4" fmla="*/ 5225694 w 7116208"/>
              <a:gd name="connsiteY4" fmla="*/ 1200057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10065"/>
              <a:gd name="connsiteX1" fmla="*/ 7116208 w 7116208"/>
              <a:gd name="connsiteY1" fmla="*/ 0 h 1210065"/>
              <a:gd name="connsiteX2" fmla="*/ 7113826 w 7116208"/>
              <a:gd name="connsiteY2" fmla="*/ 914585 h 1210065"/>
              <a:gd name="connsiteX3" fmla="*/ 5943719 w 7116208"/>
              <a:gd name="connsiteY3" fmla="*/ 907695 h 1210065"/>
              <a:gd name="connsiteX4" fmla="*/ 5866249 w 7116208"/>
              <a:gd name="connsiteY4" fmla="*/ 1210065 h 1210065"/>
              <a:gd name="connsiteX5" fmla="*/ 0 w 7116208"/>
              <a:gd name="connsiteY5" fmla="*/ 1200289 h 1210065"/>
              <a:gd name="connsiteX6" fmla="*/ 0 w 7116208"/>
              <a:gd name="connsiteY6" fmla="*/ 0 h 1210065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43719 w 7116208"/>
              <a:gd name="connsiteY3" fmla="*/ 907695 h 1200289"/>
              <a:gd name="connsiteX4" fmla="*/ 5756154 w 7116208"/>
              <a:gd name="connsiteY4" fmla="*/ 119004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10065"/>
              <a:gd name="connsiteX1" fmla="*/ 7116208 w 7116208"/>
              <a:gd name="connsiteY1" fmla="*/ 0 h 1210065"/>
              <a:gd name="connsiteX2" fmla="*/ 7113826 w 7116208"/>
              <a:gd name="connsiteY2" fmla="*/ 914585 h 1210065"/>
              <a:gd name="connsiteX3" fmla="*/ 5943719 w 7116208"/>
              <a:gd name="connsiteY3" fmla="*/ 907695 h 1210065"/>
              <a:gd name="connsiteX4" fmla="*/ 5756154 w 7116208"/>
              <a:gd name="connsiteY4" fmla="*/ 1210065 h 1210065"/>
              <a:gd name="connsiteX5" fmla="*/ 0 w 7116208"/>
              <a:gd name="connsiteY5" fmla="*/ 1200289 h 1210065"/>
              <a:gd name="connsiteX6" fmla="*/ 0 w 7116208"/>
              <a:gd name="connsiteY6" fmla="*/ 0 h 1210065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43719 w 7116208"/>
              <a:gd name="connsiteY3" fmla="*/ 907695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09375 w 7116208"/>
              <a:gd name="connsiteY3" fmla="*/ 907695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09376 w 7116208"/>
              <a:gd name="connsiteY3" fmla="*/ 907695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895638 w 7116208"/>
              <a:gd name="connsiteY3" fmla="*/ 921431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895638 w 7116208"/>
              <a:gd name="connsiteY3" fmla="*/ 921431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09376 w 7116208"/>
              <a:gd name="connsiteY3" fmla="*/ 900826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19338 w 7116208"/>
              <a:gd name="connsiteY3" fmla="*/ 910787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19338 w 7116208"/>
              <a:gd name="connsiteY3" fmla="*/ 910787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19338 w 7116208"/>
              <a:gd name="connsiteY3" fmla="*/ 910787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19338 w 7116208"/>
              <a:gd name="connsiteY3" fmla="*/ 910787 h 1200289"/>
              <a:gd name="connsiteX4" fmla="*/ 5606735 w 7116208"/>
              <a:gd name="connsiteY4" fmla="*/ 118636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1310"/>
              <a:gd name="connsiteX1" fmla="*/ 7116208 w 7116208"/>
              <a:gd name="connsiteY1" fmla="*/ 0 h 1201310"/>
              <a:gd name="connsiteX2" fmla="*/ 7113826 w 7116208"/>
              <a:gd name="connsiteY2" fmla="*/ 914585 h 1201310"/>
              <a:gd name="connsiteX3" fmla="*/ 5919338 w 7116208"/>
              <a:gd name="connsiteY3" fmla="*/ 910787 h 1201310"/>
              <a:gd name="connsiteX4" fmla="*/ 5606735 w 7116208"/>
              <a:gd name="connsiteY4" fmla="*/ 1201310 h 1201310"/>
              <a:gd name="connsiteX5" fmla="*/ 0 w 7116208"/>
              <a:gd name="connsiteY5" fmla="*/ 1200289 h 1201310"/>
              <a:gd name="connsiteX6" fmla="*/ 0 w 7116208"/>
              <a:gd name="connsiteY6" fmla="*/ 0 h 1201310"/>
              <a:gd name="connsiteX0" fmla="*/ 0 w 7116208"/>
              <a:gd name="connsiteY0" fmla="*/ 0 h 1201310"/>
              <a:gd name="connsiteX1" fmla="*/ 7116208 w 7116208"/>
              <a:gd name="connsiteY1" fmla="*/ 0 h 1201310"/>
              <a:gd name="connsiteX2" fmla="*/ 7113826 w 7116208"/>
              <a:gd name="connsiteY2" fmla="*/ 914585 h 1201310"/>
              <a:gd name="connsiteX3" fmla="*/ 5764939 w 7116208"/>
              <a:gd name="connsiteY3" fmla="*/ 910787 h 1201310"/>
              <a:gd name="connsiteX4" fmla="*/ 5606735 w 7116208"/>
              <a:gd name="connsiteY4" fmla="*/ 1201310 h 1201310"/>
              <a:gd name="connsiteX5" fmla="*/ 0 w 7116208"/>
              <a:gd name="connsiteY5" fmla="*/ 1200289 h 1201310"/>
              <a:gd name="connsiteX6" fmla="*/ 0 w 7116208"/>
              <a:gd name="connsiteY6" fmla="*/ 0 h 1201310"/>
              <a:gd name="connsiteX0" fmla="*/ 0 w 7116208"/>
              <a:gd name="connsiteY0" fmla="*/ 0 h 1201310"/>
              <a:gd name="connsiteX1" fmla="*/ 7116208 w 7116208"/>
              <a:gd name="connsiteY1" fmla="*/ 0 h 1201310"/>
              <a:gd name="connsiteX2" fmla="*/ 7113826 w 7116208"/>
              <a:gd name="connsiteY2" fmla="*/ 914585 h 1201310"/>
              <a:gd name="connsiteX3" fmla="*/ 5764939 w 7116208"/>
              <a:gd name="connsiteY3" fmla="*/ 910787 h 1201310"/>
              <a:gd name="connsiteX4" fmla="*/ 5606735 w 7116208"/>
              <a:gd name="connsiteY4" fmla="*/ 1201310 h 1201310"/>
              <a:gd name="connsiteX5" fmla="*/ 0 w 7116208"/>
              <a:gd name="connsiteY5" fmla="*/ 1200289 h 1201310"/>
              <a:gd name="connsiteX6" fmla="*/ 0 w 7116208"/>
              <a:gd name="connsiteY6" fmla="*/ 0 h 1201310"/>
              <a:gd name="connsiteX0" fmla="*/ 0 w 7116208"/>
              <a:gd name="connsiteY0" fmla="*/ 0 h 1201310"/>
              <a:gd name="connsiteX1" fmla="*/ 7116208 w 7116208"/>
              <a:gd name="connsiteY1" fmla="*/ 0 h 1201310"/>
              <a:gd name="connsiteX2" fmla="*/ 7113826 w 7116208"/>
              <a:gd name="connsiteY2" fmla="*/ 914585 h 1201310"/>
              <a:gd name="connsiteX3" fmla="*/ 5764939 w 7116208"/>
              <a:gd name="connsiteY3" fmla="*/ 910787 h 1201310"/>
              <a:gd name="connsiteX4" fmla="*/ 5606735 w 7116208"/>
              <a:gd name="connsiteY4" fmla="*/ 1201310 h 1201310"/>
              <a:gd name="connsiteX5" fmla="*/ 0 w 7116208"/>
              <a:gd name="connsiteY5" fmla="*/ 1200289 h 1201310"/>
              <a:gd name="connsiteX6" fmla="*/ 0 w 7116208"/>
              <a:gd name="connsiteY6" fmla="*/ 0 h 1201310"/>
              <a:gd name="connsiteX0" fmla="*/ 0 w 7116208"/>
              <a:gd name="connsiteY0" fmla="*/ 0 h 1201310"/>
              <a:gd name="connsiteX1" fmla="*/ 7116208 w 7116208"/>
              <a:gd name="connsiteY1" fmla="*/ 0 h 1201310"/>
              <a:gd name="connsiteX2" fmla="*/ 7113826 w 7116208"/>
              <a:gd name="connsiteY2" fmla="*/ 914585 h 1201310"/>
              <a:gd name="connsiteX3" fmla="*/ 5764939 w 7116208"/>
              <a:gd name="connsiteY3" fmla="*/ 910787 h 1201310"/>
              <a:gd name="connsiteX4" fmla="*/ 5606735 w 7116208"/>
              <a:gd name="connsiteY4" fmla="*/ 1201310 h 1201310"/>
              <a:gd name="connsiteX5" fmla="*/ 0 w 7116208"/>
              <a:gd name="connsiteY5" fmla="*/ 1200289 h 1201310"/>
              <a:gd name="connsiteX6" fmla="*/ 0 w 7116208"/>
              <a:gd name="connsiteY6" fmla="*/ 0 h 1201310"/>
              <a:gd name="connsiteX0" fmla="*/ 0 w 7116208"/>
              <a:gd name="connsiteY0" fmla="*/ 0 h 1201310"/>
              <a:gd name="connsiteX1" fmla="*/ 7116208 w 7116208"/>
              <a:gd name="connsiteY1" fmla="*/ 0 h 1201310"/>
              <a:gd name="connsiteX2" fmla="*/ 7113826 w 7116208"/>
              <a:gd name="connsiteY2" fmla="*/ 914585 h 1201310"/>
              <a:gd name="connsiteX3" fmla="*/ 6100646 w 7116208"/>
              <a:gd name="connsiteY3" fmla="*/ 910787 h 1201310"/>
              <a:gd name="connsiteX4" fmla="*/ 5606735 w 7116208"/>
              <a:gd name="connsiteY4" fmla="*/ 1201310 h 1201310"/>
              <a:gd name="connsiteX5" fmla="*/ 0 w 7116208"/>
              <a:gd name="connsiteY5" fmla="*/ 1200289 h 1201310"/>
              <a:gd name="connsiteX6" fmla="*/ 0 w 7116208"/>
              <a:gd name="connsiteY6" fmla="*/ 0 h 1201310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100646 w 7116208"/>
              <a:gd name="connsiteY3" fmla="*/ 910787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100646 w 7116208"/>
              <a:gd name="connsiteY3" fmla="*/ 910787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100646 w 7116208"/>
              <a:gd name="connsiteY3" fmla="*/ 910787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100646 w 7116208"/>
              <a:gd name="connsiteY3" fmla="*/ 925383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086050 w 7116208"/>
              <a:gd name="connsiteY3" fmla="*/ 918085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086050 w 7116208"/>
              <a:gd name="connsiteY3" fmla="*/ 918085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086050 w 7116208"/>
              <a:gd name="connsiteY3" fmla="*/ 918085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086050 w 7116208"/>
              <a:gd name="connsiteY3" fmla="*/ 918085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013070 w 7116208"/>
              <a:gd name="connsiteY3" fmla="*/ 918085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013070 w 7116208"/>
              <a:gd name="connsiteY3" fmla="*/ 918085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013070 w 7116208"/>
              <a:gd name="connsiteY3" fmla="*/ 918085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324355"/>
              <a:gd name="connsiteX1" fmla="*/ 7116208 w 7116208"/>
              <a:gd name="connsiteY1" fmla="*/ 0 h 1324355"/>
              <a:gd name="connsiteX2" fmla="*/ 7113826 w 7116208"/>
              <a:gd name="connsiteY2" fmla="*/ 914585 h 1324355"/>
              <a:gd name="connsiteX3" fmla="*/ 6013070 w 7116208"/>
              <a:gd name="connsiteY3" fmla="*/ 918085 h 1324355"/>
              <a:gd name="connsiteX4" fmla="*/ 5862164 w 7116208"/>
              <a:gd name="connsiteY4" fmla="*/ 1208608 h 1324355"/>
              <a:gd name="connsiteX5" fmla="*/ 0 w 7116208"/>
              <a:gd name="connsiteY5" fmla="*/ 1324355 h 1324355"/>
              <a:gd name="connsiteX6" fmla="*/ 0 w 7116208"/>
              <a:gd name="connsiteY6" fmla="*/ 0 h 1324355"/>
              <a:gd name="connsiteX0" fmla="*/ 0 w 7116208"/>
              <a:gd name="connsiteY0" fmla="*/ 0 h 1324355"/>
              <a:gd name="connsiteX1" fmla="*/ 7116208 w 7116208"/>
              <a:gd name="connsiteY1" fmla="*/ 0 h 1324355"/>
              <a:gd name="connsiteX2" fmla="*/ 7113826 w 7116208"/>
              <a:gd name="connsiteY2" fmla="*/ 914585 h 1324355"/>
              <a:gd name="connsiteX3" fmla="*/ 6013070 w 7116208"/>
              <a:gd name="connsiteY3" fmla="*/ 918085 h 1324355"/>
              <a:gd name="connsiteX4" fmla="*/ 5862164 w 7116208"/>
              <a:gd name="connsiteY4" fmla="*/ 1310780 h 1324355"/>
              <a:gd name="connsiteX5" fmla="*/ 0 w 7116208"/>
              <a:gd name="connsiteY5" fmla="*/ 1324355 h 1324355"/>
              <a:gd name="connsiteX6" fmla="*/ 0 w 7116208"/>
              <a:gd name="connsiteY6" fmla="*/ 0 h 1324355"/>
              <a:gd name="connsiteX0" fmla="*/ 0 w 7116208"/>
              <a:gd name="connsiteY0" fmla="*/ 0 h 1339972"/>
              <a:gd name="connsiteX1" fmla="*/ 7116208 w 7116208"/>
              <a:gd name="connsiteY1" fmla="*/ 0 h 1339972"/>
              <a:gd name="connsiteX2" fmla="*/ 7113826 w 7116208"/>
              <a:gd name="connsiteY2" fmla="*/ 914585 h 1339972"/>
              <a:gd name="connsiteX3" fmla="*/ 6013070 w 7116208"/>
              <a:gd name="connsiteY3" fmla="*/ 918085 h 1339972"/>
              <a:gd name="connsiteX4" fmla="*/ 5862164 w 7116208"/>
              <a:gd name="connsiteY4" fmla="*/ 1339972 h 1339972"/>
              <a:gd name="connsiteX5" fmla="*/ 0 w 7116208"/>
              <a:gd name="connsiteY5" fmla="*/ 1324355 h 1339972"/>
              <a:gd name="connsiteX6" fmla="*/ 0 w 7116208"/>
              <a:gd name="connsiteY6" fmla="*/ 0 h 1339972"/>
              <a:gd name="connsiteX0" fmla="*/ 0 w 7116208"/>
              <a:gd name="connsiteY0" fmla="*/ 0 h 1324355"/>
              <a:gd name="connsiteX1" fmla="*/ 7116208 w 7116208"/>
              <a:gd name="connsiteY1" fmla="*/ 0 h 1324355"/>
              <a:gd name="connsiteX2" fmla="*/ 7113826 w 7116208"/>
              <a:gd name="connsiteY2" fmla="*/ 914585 h 1324355"/>
              <a:gd name="connsiteX3" fmla="*/ 6013070 w 7116208"/>
              <a:gd name="connsiteY3" fmla="*/ 918085 h 1324355"/>
              <a:gd name="connsiteX4" fmla="*/ 5854866 w 7116208"/>
              <a:gd name="connsiteY4" fmla="*/ 1303482 h 1324355"/>
              <a:gd name="connsiteX5" fmla="*/ 0 w 7116208"/>
              <a:gd name="connsiteY5" fmla="*/ 1324355 h 1324355"/>
              <a:gd name="connsiteX6" fmla="*/ 0 w 7116208"/>
              <a:gd name="connsiteY6" fmla="*/ 0 h 1324355"/>
              <a:gd name="connsiteX0" fmla="*/ 0 w 7116208"/>
              <a:gd name="connsiteY0" fmla="*/ 0 h 1332674"/>
              <a:gd name="connsiteX1" fmla="*/ 7116208 w 7116208"/>
              <a:gd name="connsiteY1" fmla="*/ 0 h 1332674"/>
              <a:gd name="connsiteX2" fmla="*/ 7113826 w 7116208"/>
              <a:gd name="connsiteY2" fmla="*/ 914585 h 1332674"/>
              <a:gd name="connsiteX3" fmla="*/ 6013070 w 7116208"/>
              <a:gd name="connsiteY3" fmla="*/ 918085 h 1332674"/>
              <a:gd name="connsiteX4" fmla="*/ 5854866 w 7116208"/>
              <a:gd name="connsiteY4" fmla="*/ 1332674 h 1332674"/>
              <a:gd name="connsiteX5" fmla="*/ 0 w 7116208"/>
              <a:gd name="connsiteY5" fmla="*/ 1324355 h 1332674"/>
              <a:gd name="connsiteX6" fmla="*/ 0 w 7116208"/>
              <a:gd name="connsiteY6" fmla="*/ 0 h 1332674"/>
              <a:gd name="connsiteX0" fmla="*/ 0 w 7116208"/>
              <a:gd name="connsiteY0" fmla="*/ 0 h 1332674"/>
              <a:gd name="connsiteX1" fmla="*/ 7116208 w 7116208"/>
              <a:gd name="connsiteY1" fmla="*/ 0 h 1332674"/>
              <a:gd name="connsiteX2" fmla="*/ 7113826 w 7116208"/>
              <a:gd name="connsiteY2" fmla="*/ 914585 h 1332674"/>
              <a:gd name="connsiteX3" fmla="*/ 6056858 w 7116208"/>
              <a:gd name="connsiteY3" fmla="*/ 925383 h 1332674"/>
              <a:gd name="connsiteX4" fmla="*/ 5854866 w 7116208"/>
              <a:gd name="connsiteY4" fmla="*/ 1332674 h 1332674"/>
              <a:gd name="connsiteX5" fmla="*/ 0 w 7116208"/>
              <a:gd name="connsiteY5" fmla="*/ 1324355 h 1332674"/>
              <a:gd name="connsiteX6" fmla="*/ 0 w 7116208"/>
              <a:gd name="connsiteY6" fmla="*/ 0 h 1332674"/>
              <a:gd name="connsiteX0" fmla="*/ 0 w 7116208"/>
              <a:gd name="connsiteY0" fmla="*/ 0 h 1332674"/>
              <a:gd name="connsiteX1" fmla="*/ 7116208 w 7116208"/>
              <a:gd name="connsiteY1" fmla="*/ 0 h 1332674"/>
              <a:gd name="connsiteX2" fmla="*/ 7113826 w 7116208"/>
              <a:gd name="connsiteY2" fmla="*/ 914585 h 1332674"/>
              <a:gd name="connsiteX3" fmla="*/ 6056858 w 7116208"/>
              <a:gd name="connsiteY3" fmla="*/ 925383 h 1332674"/>
              <a:gd name="connsiteX4" fmla="*/ 5854866 w 7116208"/>
              <a:gd name="connsiteY4" fmla="*/ 1332674 h 1332674"/>
              <a:gd name="connsiteX5" fmla="*/ 0 w 7116208"/>
              <a:gd name="connsiteY5" fmla="*/ 1324355 h 1332674"/>
              <a:gd name="connsiteX6" fmla="*/ 0 w 7116208"/>
              <a:gd name="connsiteY6" fmla="*/ 0 h 1332674"/>
              <a:gd name="connsiteX0" fmla="*/ 0 w 7116208"/>
              <a:gd name="connsiteY0" fmla="*/ 0 h 1332674"/>
              <a:gd name="connsiteX1" fmla="*/ 7116208 w 7116208"/>
              <a:gd name="connsiteY1" fmla="*/ 0 h 1332674"/>
              <a:gd name="connsiteX2" fmla="*/ 7113826 w 7116208"/>
              <a:gd name="connsiteY2" fmla="*/ 914585 h 1332674"/>
              <a:gd name="connsiteX3" fmla="*/ 6056858 w 7116208"/>
              <a:gd name="connsiteY3" fmla="*/ 925383 h 1332674"/>
              <a:gd name="connsiteX4" fmla="*/ 5854866 w 7116208"/>
              <a:gd name="connsiteY4" fmla="*/ 1332674 h 1332674"/>
              <a:gd name="connsiteX5" fmla="*/ 0 w 7116208"/>
              <a:gd name="connsiteY5" fmla="*/ 1324355 h 1332674"/>
              <a:gd name="connsiteX6" fmla="*/ 0 w 7116208"/>
              <a:gd name="connsiteY6" fmla="*/ 0 h 1332674"/>
              <a:gd name="connsiteX0" fmla="*/ 0 w 7116208"/>
              <a:gd name="connsiteY0" fmla="*/ 0 h 1332674"/>
              <a:gd name="connsiteX1" fmla="*/ 7116208 w 7116208"/>
              <a:gd name="connsiteY1" fmla="*/ 0 h 1332674"/>
              <a:gd name="connsiteX2" fmla="*/ 7113826 w 7116208"/>
              <a:gd name="connsiteY2" fmla="*/ 914585 h 1332674"/>
              <a:gd name="connsiteX3" fmla="*/ 6056858 w 7116208"/>
              <a:gd name="connsiteY3" fmla="*/ 925383 h 1332674"/>
              <a:gd name="connsiteX4" fmla="*/ 5854866 w 7116208"/>
              <a:gd name="connsiteY4" fmla="*/ 1332674 h 1332674"/>
              <a:gd name="connsiteX5" fmla="*/ 0 w 7116208"/>
              <a:gd name="connsiteY5" fmla="*/ 1324355 h 1332674"/>
              <a:gd name="connsiteX6" fmla="*/ 0 w 7116208"/>
              <a:gd name="connsiteY6" fmla="*/ 0 h 1332674"/>
              <a:gd name="connsiteX0" fmla="*/ 0 w 7116208"/>
              <a:gd name="connsiteY0" fmla="*/ 0 h 1332674"/>
              <a:gd name="connsiteX1" fmla="*/ 7116208 w 7116208"/>
              <a:gd name="connsiteY1" fmla="*/ 0 h 1332674"/>
              <a:gd name="connsiteX2" fmla="*/ 7113826 w 7116208"/>
              <a:gd name="connsiteY2" fmla="*/ 914585 h 1332674"/>
              <a:gd name="connsiteX3" fmla="*/ 6056858 w 7116208"/>
              <a:gd name="connsiteY3" fmla="*/ 925383 h 1332674"/>
              <a:gd name="connsiteX4" fmla="*/ 5854866 w 7116208"/>
              <a:gd name="connsiteY4" fmla="*/ 1332674 h 1332674"/>
              <a:gd name="connsiteX5" fmla="*/ 0 w 7116208"/>
              <a:gd name="connsiteY5" fmla="*/ 1324355 h 1332674"/>
              <a:gd name="connsiteX6" fmla="*/ 0 w 7116208"/>
              <a:gd name="connsiteY6" fmla="*/ 0 h 1332674"/>
              <a:gd name="connsiteX0" fmla="*/ 0 w 7116208"/>
              <a:gd name="connsiteY0" fmla="*/ 0 h 1332674"/>
              <a:gd name="connsiteX1" fmla="*/ 7116208 w 7116208"/>
              <a:gd name="connsiteY1" fmla="*/ 0 h 1332674"/>
              <a:gd name="connsiteX2" fmla="*/ 7113827 w 7116208"/>
              <a:gd name="connsiteY2" fmla="*/ 921883 h 1332674"/>
              <a:gd name="connsiteX3" fmla="*/ 6056858 w 7116208"/>
              <a:gd name="connsiteY3" fmla="*/ 925383 h 1332674"/>
              <a:gd name="connsiteX4" fmla="*/ 5854866 w 7116208"/>
              <a:gd name="connsiteY4" fmla="*/ 1332674 h 1332674"/>
              <a:gd name="connsiteX5" fmla="*/ 0 w 7116208"/>
              <a:gd name="connsiteY5" fmla="*/ 1324355 h 1332674"/>
              <a:gd name="connsiteX6" fmla="*/ 0 w 7116208"/>
              <a:gd name="connsiteY6" fmla="*/ 0 h 1332674"/>
              <a:gd name="connsiteX0" fmla="*/ 0 w 7116208"/>
              <a:gd name="connsiteY0" fmla="*/ 0 h 1332674"/>
              <a:gd name="connsiteX1" fmla="*/ 7116208 w 7116208"/>
              <a:gd name="connsiteY1" fmla="*/ 0 h 1332674"/>
              <a:gd name="connsiteX2" fmla="*/ 7113827 w 7116208"/>
              <a:gd name="connsiteY2" fmla="*/ 921883 h 1332674"/>
              <a:gd name="connsiteX3" fmla="*/ 6056858 w 7116208"/>
              <a:gd name="connsiteY3" fmla="*/ 925383 h 1332674"/>
              <a:gd name="connsiteX4" fmla="*/ 5854866 w 7116208"/>
              <a:gd name="connsiteY4" fmla="*/ 1332674 h 1332674"/>
              <a:gd name="connsiteX5" fmla="*/ 7298 w 7116208"/>
              <a:gd name="connsiteY5" fmla="*/ 1280568 h 1332674"/>
              <a:gd name="connsiteX6" fmla="*/ 0 w 7116208"/>
              <a:gd name="connsiteY6" fmla="*/ 0 h 1332674"/>
              <a:gd name="connsiteX0" fmla="*/ 0 w 7116208"/>
              <a:gd name="connsiteY0" fmla="*/ 0 h 1310780"/>
              <a:gd name="connsiteX1" fmla="*/ 7116208 w 7116208"/>
              <a:gd name="connsiteY1" fmla="*/ 0 h 1310780"/>
              <a:gd name="connsiteX2" fmla="*/ 7113827 w 7116208"/>
              <a:gd name="connsiteY2" fmla="*/ 921883 h 1310780"/>
              <a:gd name="connsiteX3" fmla="*/ 6056858 w 7116208"/>
              <a:gd name="connsiteY3" fmla="*/ 925383 h 1310780"/>
              <a:gd name="connsiteX4" fmla="*/ 5854866 w 7116208"/>
              <a:gd name="connsiteY4" fmla="*/ 1310780 h 1310780"/>
              <a:gd name="connsiteX5" fmla="*/ 7298 w 7116208"/>
              <a:gd name="connsiteY5" fmla="*/ 1280568 h 1310780"/>
              <a:gd name="connsiteX6" fmla="*/ 0 w 7116208"/>
              <a:gd name="connsiteY6" fmla="*/ 0 h 1310780"/>
              <a:gd name="connsiteX0" fmla="*/ 0 w 7116208"/>
              <a:gd name="connsiteY0" fmla="*/ 0 h 1303482"/>
              <a:gd name="connsiteX1" fmla="*/ 7116208 w 7116208"/>
              <a:gd name="connsiteY1" fmla="*/ 0 h 1303482"/>
              <a:gd name="connsiteX2" fmla="*/ 7113827 w 7116208"/>
              <a:gd name="connsiteY2" fmla="*/ 921883 h 1303482"/>
              <a:gd name="connsiteX3" fmla="*/ 6056858 w 7116208"/>
              <a:gd name="connsiteY3" fmla="*/ 925383 h 1303482"/>
              <a:gd name="connsiteX4" fmla="*/ 5876760 w 7116208"/>
              <a:gd name="connsiteY4" fmla="*/ 1303482 h 1303482"/>
              <a:gd name="connsiteX5" fmla="*/ 7298 w 7116208"/>
              <a:gd name="connsiteY5" fmla="*/ 1280568 h 1303482"/>
              <a:gd name="connsiteX6" fmla="*/ 0 w 7116208"/>
              <a:gd name="connsiteY6" fmla="*/ 0 h 1303482"/>
              <a:gd name="connsiteX0" fmla="*/ 0 w 7116208"/>
              <a:gd name="connsiteY0" fmla="*/ 0 h 1296184"/>
              <a:gd name="connsiteX1" fmla="*/ 7116208 w 7116208"/>
              <a:gd name="connsiteY1" fmla="*/ 0 h 1296184"/>
              <a:gd name="connsiteX2" fmla="*/ 7113827 w 7116208"/>
              <a:gd name="connsiteY2" fmla="*/ 921883 h 1296184"/>
              <a:gd name="connsiteX3" fmla="*/ 6056858 w 7116208"/>
              <a:gd name="connsiteY3" fmla="*/ 925383 h 1296184"/>
              <a:gd name="connsiteX4" fmla="*/ 5884058 w 7116208"/>
              <a:gd name="connsiteY4" fmla="*/ 1296184 h 1296184"/>
              <a:gd name="connsiteX5" fmla="*/ 7298 w 7116208"/>
              <a:gd name="connsiteY5" fmla="*/ 1280568 h 1296184"/>
              <a:gd name="connsiteX6" fmla="*/ 0 w 7116208"/>
              <a:gd name="connsiteY6" fmla="*/ 0 h 1296184"/>
              <a:gd name="connsiteX0" fmla="*/ 0 w 7116208"/>
              <a:gd name="connsiteY0" fmla="*/ 0 h 1280567"/>
              <a:gd name="connsiteX1" fmla="*/ 7116208 w 7116208"/>
              <a:gd name="connsiteY1" fmla="*/ 0 h 1280567"/>
              <a:gd name="connsiteX2" fmla="*/ 7113827 w 7116208"/>
              <a:gd name="connsiteY2" fmla="*/ 921883 h 1280567"/>
              <a:gd name="connsiteX3" fmla="*/ 6056858 w 7116208"/>
              <a:gd name="connsiteY3" fmla="*/ 925383 h 1280567"/>
              <a:gd name="connsiteX4" fmla="*/ 5891356 w 7116208"/>
              <a:gd name="connsiteY4" fmla="*/ 1266992 h 1280567"/>
              <a:gd name="connsiteX5" fmla="*/ 7298 w 7116208"/>
              <a:gd name="connsiteY5" fmla="*/ 1280568 h 1280567"/>
              <a:gd name="connsiteX6" fmla="*/ 0 w 7116208"/>
              <a:gd name="connsiteY6" fmla="*/ 0 h 1280567"/>
              <a:gd name="connsiteX0" fmla="*/ 0 w 7116208"/>
              <a:gd name="connsiteY0" fmla="*/ 0 h 1288886"/>
              <a:gd name="connsiteX1" fmla="*/ 7116208 w 7116208"/>
              <a:gd name="connsiteY1" fmla="*/ 0 h 1288886"/>
              <a:gd name="connsiteX2" fmla="*/ 7113827 w 7116208"/>
              <a:gd name="connsiteY2" fmla="*/ 921883 h 1288886"/>
              <a:gd name="connsiteX3" fmla="*/ 6056858 w 7116208"/>
              <a:gd name="connsiteY3" fmla="*/ 925383 h 1288886"/>
              <a:gd name="connsiteX4" fmla="*/ 5891356 w 7116208"/>
              <a:gd name="connsiteY4" fmla="*/ 1288886 h 1288886"/>
              <a:gd name="connsiteX5" fmla="*/ 7298 w 7116208"/>
              <a:gd name="connsiteY5" fmla="*/ 1280568 h 1288886"/>
              <a:gd name="connsiteX6" fmla="*/ 0 w 7116208"/>
              <a:gd name="connsiteY6" fmla="*/ 0 h 1288886"/>
              <a:gd name="connsiteX0" fmla="*/ 0 w 7116208"/>
              <a:gd name="connsiteY0" fmla="*/ 0 h 1280567"/>
              <a:gd name="connsiteX1" fmla="*/ 7116208 w 7116208"/>
              <a:gd name="connsiteY1" fmla="*/ 0 h 1280567"/>
              <a:gd name="connsiteX2" fmla="*/ 7113827 w 7116208"/>
              <a:gd name="connsiteY2" fmla="*/ 921883 h 1280567"/>
              <a:gd name="connsiteX3" fmla="*/ 6056858 w 7116208"/>
              <a:gd name="connsiteY3" fmla="*/ 925383 h 1280567"/>
              <a:gd name="connsiteX4" fmla="*/ 5898654 w 7116208"/>
              <a:gd name="connsiteY4" fmla="*/ 1274290 h 1280567"/>
              <a:gd name="connsiteX5" fmla="*/ 7298 w 7116208"/>
              <a:gd name="connsiteY5" fmla="*/ 1280568 h 1280567"/>
              <a:gd name="connsiteX6" fmla="*/ 0 w 7116208"/>
              <a:gd name="connsiteY6" fmla="*/ 0 h 1280567"/>
              <a:gd name="connsiteX0" fmla="*/ 0 w 7116208"/>
              <a:gd name="connsiteY0" fmla="*/ 0 h 1280568"/>
              <a:gd name="connsiteX1" fmla="*/ 7116208 w 7116208"/>
              <a:gd name="connsiteY1" fmla="*/ 0 h 1280568"/>
              <a:gd name="connsiteX2" fmla="*/ 7113827 w 7116208"/>
              <a:gd name="connsiteY2" fmla="*/ 921883 h 1280568"/>
              <a:gd name="connsiteX3" fmla="*/ 6056858 w 7116208"/>
              <a:gd name="connsiteY3" fmla="*/ 925383 h 1280568"/>
              <a:gd name="connsiteX4" fmla="*/ 5890314 w 7116208"/>
              <a:gd name="connsiteY4" fmla="*/ 1279850 h 1280568"/>
              <a:gd name="connsiteX5" fmla="*/ 7298 w 7116208"/>
              <a:gd name="connsiteY5" fmla="*/ 1280568 h 1280568"/>
              <a:gd name="connsiteX6" fmla="*/ 0 w 7116208"/>
              <a:gd name="connsiteY6" fmla="*/ 0 h 1280568"/>
              <a:gd name="connsiteX0" fmla="*/ 0 w 7116208"/>
              <a:gd name="connsiteY0" fmla="*/ 0 h 1279850"/>
              <a:gd name="connsiteX1" fmla="*/ 7116208 w 7116208"/>
              <a:gd name="connsiteY1" fmla="*/ 0 h 1279850"/>
              <a:gd name="connsiteX2" fmla="*/ 7113827 w 7116208"/>
              <a:gd name="connsiteY2" fmla="*/ 921883 h 1279850"/>
              <a:gd name="connsiteX3" fmla="*/ 6056858 w 7116208"/>
              <a:gd name="connsiteY3" fmla="*/ 925383 h 1279850"/>
              <a:gd name="connsiteX4" fmla="*/ 5890314 w 7116208"/>
              <a:gd name="connsiteY4" fmla="*/ 1279850 h 1279850"/>
              <a:gd name="connsiteX5" fmla="*/ 4518 w 7116208"/>
              <a:gd name="connsiteY5" fmla="*/ 1277788 h 1279850"/>
              <a:gd name="connsiteX6" fmla="*/ 0 w 7116208"/>
              <a:gd name="connsiteY6" fmla="*/ 0 h 1279850"/>
              <a:gd name="connsiteX0" fmla="*/ 1642 w 7117850"/>
              <a:gd name="connsiteY0" fmla="*/ 0 h 1279850"/>
              <a:gd name="connsiteX1" fmla="*/ 7117850 w 7117850"/>
              <a:gd name="connsiteY1" fmla="*/ 0 h 1279850"/>
              <a:gd name="connsiteX2" fmla="*/ 7115469 w 7117850"/>
              <a:gd name="connsiteY2" fmla="*/ 921883 h 1279850"/>
              <a:gd name="connsiteX3" fmla="*/ 6058500 w 7117850"/>
              <a:gd name="connsiteY3" fmla="*/ 925383 h 1279850"/>
              <a:gd name="connsiteX4" fmla="*/ 5891956 w 7117850"/>
              <a:gd name="connsiteY4" fmla="*/ 1279850 h 1279850"/>
              <a:gd name="connsiteX5" fmla="*/ 600 w 7117850"/>
              <a:gd name="connsiteY5" fmla="*/ 1272228 h 1279850"/>
              <a:gd name="connsiteX6" fmla="*/ 1642 w 7117850"/>
              <a:gd name="connsiteY6" fmla="*/ 0 h 1279850"/>
              <a:gd name="connsiteX0" fmla="*/ 1642 w 7117850"/>
              <a:gd name="connsiteY0" fmla="*/ 0 h 1279850"/>
              <a:gd name="connsiteX1" fmla="*/ 7117850 w 7117850"/>
              <a:gd name="connsiteY1" fmla="*/ 0 h 1279850"/>
              <a:gd name="connsiteX2" fmla="*/ 7115470 w 7117850"/>
              <a:gd name="connsiteY2" fmla="*/ 927444 h 1279850"/>
              <a:gd name="connsiteX3" fmla="*/ 6058500 w 7117850"/>
              <a:gd name="connsiteY3" fmla="*/ 925383 h 1279850"/>
              <a:gd name="connsiteX4" fmla="*/ 5891956 w 7117850"/>
              <a:gd name="connsiteY4" fmla="*/ 1279850 h 1279850"/>
              <a:gd name="connsiteX5" fmla="*/ 600 w 7117850"/>
              <a:gd name="connsiteY5" fmla="*/ 1272228 h 1279850"/>
              <a:gd name="connsiteX6" fmla="*/ 1642 w 7117850"/>
              <a:gd name="connsiteY6" fmla="*/ 0 h 1279850"/>
              <a:gd name="connsiteX0" fmla="*/ 1642 w 7117850"/>
              <a:gd name="connsiteY0" fmla="*/ 0 h 1279850"/>
              <a:gd name="connsiteX1" fmla="*/ 7117850 w 7117850"/>
              <a:gd name="connsiteY1" fmla="*/ 0 h 1279850"/>
              <a:gd name="connsiteX2" fmla="*/ 7115470 w 7117850"/>
              <a:gd name="connsiteY2" fmla="*/ 927444 h 1279850"/>
              <a:gd name="connsiteX3" fmla="*/ 6072401 w 7117850"/>
              <a:gd name="connsiteY3" fmla="*/ 925383 h 1279850"/>
              <a:gd name="connsiteX4" fmla="*/ 5891956 w 7117850"/>
              <a:gd name="connsiteY4" fmla="*/ 1279850 h 1279850"/>
              <a:gd name="connsiteX5" fmla="*/ 600 w 7117850"/>
              <a:gd name="connsiteY5" fmla="*/ 1272228 h 1279850"/>
              <a:gd name="connsiteX6" fmla="*/ 1642 w 7117850"/>
              <a:gd name="connsiteY6" fmla="*/ 0 h 1279850"/>
              <a:gd name="connsiteX0" fmla="*/ 1642 w 7117850"/>
              <a:gd name="connsiteY0" fmla="*/ 0 h 1279850"/>
              <a:gd name="connsiteX1" fmla="*/ 7117850 w 7117850"/>
              <a:gd name="connsiteY1" fmla="*/ 0 h 1279850"/>
              <a:gd name="connsiteX2" fmla="*/ 7115470 w 7117850"/>
              <a:gd name="connsiteY2" fmla="*/ 927444 h 1279850"/>
              <a:gd name="connsiteX3" fmla="*/ 6072401 w 7117850"/>
              <a:gd name="connsiteY3" fmla="*/ 925383 h 1279850"/>
              <a:gd name="connsiteX4" fmla="*/ 5891956 w 7117850"/>
              <a:gd name="connsiteY4" fmla="*/ 1279850 h 1279850"/>
              <a:gd name="connsiteX5" fmla="*/ 600 w 7117850"/>
              <a:gd name="connsiteY5" fmla="*/ 1272228 h 1279850"/>
              <a:gd name="connsiteX6" fmla="*/ 1642 w 7117850"/>
              <a:gd name="connsiteY6" fmla="*/ 0 h 1279850"/>
              <a:gd name="connsiteX0" fmla="*/ 1642 w 7117850"/>
              <a:gd name="connsiteY0" fmla="*/ 0 h 1279850"/>
              <a:gd name="connsiteX1" fmla="*/ 7117850 w 7117850"/>
              <a:gd name="connsiteY1" fmla="*/ 0 h 1279850"/>
              <a:gd name="connsiteX2" fmla="*/ 7115470 w 7117850"/>
              <a:gd name="connsiteY2" fmla="*/ 927444 h 1279850"/>
              <a:gd name="connsiteX3" fmla="*/ 6072401 w 7117850"/>
              <a:gd name="connsiteY3" fmla="*/ 925383 h 1279850"/>
              <a:gd name="connsiteX4" fmla="*/ 5891956 w 7117850"/>
              <a:gd name="connsiteY4" fmla="*/ 1279850 h 1279850"/>
              <a:gd name="connsiteX5" fmla="*/ 600 w 7117850"/>
              <a:gd name="connsiteY5" fmla="*/ 1272228 h 1279850"/>
              <a:gd name="connsiteX6" fmla="*/ 1642 w 7117850"/>
              <a:gd name="connsiteY6" fmla="*/ 0 h 1279850"/>
              <a:gd name="connsiteX0" fmla="*/ 1642 w 7117850"/>
              <a:gd name="connsiteY0" fmla="*/ 0 h 1279850"/>
              <a:gd name="connsiteX1" fmla="*/ 7117850 w 7117850"/>
              <a:gd name="connsiteY1" fmla="*/ 0 h 1279850"/>
              <a:gd name="connsiteX2" fmla="*/ 7115470 w 7117850"/>
              <a:gd name="connsiteY2" fmla="*/ 924664 h 1279850"/>
              <a:gd name="connsiteX3" fmla="*/ 6072401 w 7117850"/>
              <a:gd name="connsiteY3" fmla="*/ 925383 h 1279850"/>
              <a:gd name="connsiteX4" fmla="*/ 5891956 w 7117850"/>
              <a:gd name="connsiteY4" fmla="*/ 1279850 h 1279850"/>
              <a:gd name="connsiteX5" fmla="*/ 600 w 7117850"/>
              <a:gd name="connsiteY5" fmla="*/ 1272228 h 1279850"/>
              <a:gd name="connsiteX6" fmla="*/ 1642 w 7117850"/>
              <a:gd name="connsiteY6" fmla="*/ 0 h 1279850"/>
              <a:gd name="connsiteX0" fmla="*/ 1642 w 8263134"/>
              <a:gd name="connsiteY0" fmla="*/ 7843 h 1287693"/>
              <a:gd name="connsiteX1" fmla="*/ 8263134 w 8263134"/>
              <a:gd name="connsiteY1" fmla="*/ 0 h 1287693"/>
              <a:gd name="connsiteX2" fmla="*/ 7115470 w 8263134"/>
              <a:gd name="connsiteY2" fmla="*/ 932507 h 1287693"/>
              <a:gd name="connsiteX3" fmla="*/ 6072401 w 8263134"/>
              <a:gd name="connsiteY3" fmla="*/ 933226 h 1287693"/>
              <a:gd name="connsiteX4" fmla="*/ 5891956 w 8263134"/>
              <a:gd name="connsiteY4" fmla="*/ 1287693 h 1287693"/>
              <a:gd name="connsiteX5" fmla="*/ 600 w 8263134"/>
              <a:gd name="connsiteY5" fmla="*/ 1280071 h 1287693"/>
              <a:gd name="connsiteX6" fmla="*/ 1642 w 8263134"/>
              <a:gd name="connsiteY6" fmla="*/ 7843 h 1287693"/>
              <a:gd name="connsiteX0" fmla="*/ 1642 w 8263134"/>
              <a:gd name="connsiteY0" fmla="*/ 7843 h 1287693"/>
              <a:gd name="connsiteX1" fmla="*/ 8263134 w 8263134"/>
              <a:gd name="connsiteY1" fmla="*/ 0 h 1287693"/>
              <a:gd name="connsiteX2" fmla="*/ 8229376 w 8263134"/>
              <a:gd name="connsiteY2" fmla="*/ 924665 h 1287693"/>
              <a:gd name="connsiteX3" fmla="*/ 6072401 w 8263134"/>
              <a:gd name="connsiteY3" fmla="*/ 933226 h 1287693"/>
              <a:gd name="connsiteX4" fmla="*/ 5891956 w 8263134"/>
              <a:gd name="connsiteY4" fmla="*/ 1287693 h 1287693"/>
              <a:gd name="connsiteX5" fmla="*/ 600 w 8263134"/>
              <a:gd name="connsiteY5" fmla="*/ 1280071 h 1287693"/>
              <a:gd name="connsiteX6" fmla="*/ 1642 w 8263134"/>
              <a:gd name="connsiteY6" fmla="*/ 7843 h 1287693"/>
              <a:gd name="connsiteX0" fmla="*/ 1642 w 8263134"/>
              <a:gd name="connsiteY0" fmla="*/ 7843 h 1287693"/>
              <a:gd name="connsiteX1" fmla="*/ 8263134 w 8263134"/>
              <a:gd name="connsiteY1" fmla="*/ 0 h 1287693"/>
              <a:gd name="connsiteX2" fmla="*/ 8260753 w 8263134"/>
              <a:gd name="connsiteY2" fmla="*/ 940350 h 1287693"/>
              <a:gd name="connsiteX3" fmla="*/ 6072401 w 8263134"/>
              <a:gd name="connsiteY3" fmla="*/ 933226 h 1287693"/>
              <a:gd name="connsiteX4" fmla="*/ 5891956 w 8263134"/>
              <a:gd name="connsiteY4" fmla="*/ 1287693 h 1287693"/>
              <a:gd name="connsiteX5" fmla="*/ 600 w 8263134"/>
              <a:gd name="connsiteY5" fmla="*/ 1280071 h 1287693"/>
              <a:gd name="connsiteX6" fmla="*/ 1642 w 8263134"/>
              <a:gd name="connsiteY6" fmla="*/ 7843 h 128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3134" h="1287693">
                <a:moveTo>
                  <a:pt x="1642" y="7843"/>
                </a:moveTo>
                <a:lnTo>
                  <a:pt x="8263134" y="0"/>
                </a:lnTo>
                <a:cubicBezTo>
                  <a:pt x="8261142" y="277781"/>
                  <a:pt x="8262745" y="662569"/>
                  <a:pt x="8260753" y="940350"/>
                </a:cubicBezTo>
                <a:lnTo>
                  <a:pt x="6072401" y="933226"/>
                </a:lnTo>
                <a:cubicBezTo>
                  <a:pt x="6003119" y="1074614"/>
                  <a:pt x="5948769" y="1175875"/>
                  <a:pt x="5891956" y="1287693"/>
                </a:cubicBezTo>
                <a:lnTo>
                  <a:pt x="600" y="1280071"/>
                </a:lnTo>
                <a:cubicBezTo>
                  <a:pt x="-1833" y="853215"/>
                  <a:pt x="4075" y="434699"/>
                  <a:pt x="1642" y="7843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805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BGRD</a:t>
            </a:r>
            <a:r>
              <a:rPr lang="ru-RU" dirty="0"/>
              <a:t>ф</a:t>
            </a:r>
          </a:p>
        </p:txBody>
      </p:sp>
      <p:sp>
        <p:nvSpPr>
          <p:cNvPr id="24" name="Текст 6"/>
          <p:cNvSpPr>
            <a:spLocks noGrp="1"/>
          </p:cNvSpPr>
          <p:nvPr>
            <p:ph type="body" sz="quarter" idx="23" hasCustomPrompt="1"/>
          </p:nvPr>
        </p:nvSpPr>
        <p:spPr>
          <a:xfrm>
            <a:off x="8797988" y="4404729"/>
            <a:ext cx="3068060" cy="1319381"/>
          </a:xfrm>
          <a:custGeom>
            <a:avLst/>
            <a:gdLst>
              <a:gd name="connsiteX0" fmla="*/ 0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0 w 1831229"/>
              <a:gd name="connsiteY4" fmla="*/ 0 h 703752"/>
              <a:gd name="connsiteX0" fmla="*/ 327547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27547 w 1831229"/>
              <a:gd name="connsiteY4" fmla="*/ 0 h 703752"/>
              <a:gd name="connsiteX0" fmla="*/ 393606 w 1831229"/>
              <a:gd name="connsiteY0" fmla="*/ 0 h 709624"/>
              <a:gd name="connsiteX1" fmla="*/ 1831229 w 1831229"/>
              <a:gd name="connsiteY1" fmla="*/ 5872 h 709624"/>
              <a:gd name="connsiteX2" fmla="*/ 1831229 w 1831229"/>
              <a:gd name="connsiteY2" fmla="*/ 709624 h 709624"/>
              <a:gd name="connsiteX3" fmla="*/ 0 w 1831229"/>
              <a:gd name="connsiteY3" fmla="*/ 709624 h 709624"/>
              <a:gd name="connsiteX4" fmla="*/ 393606 w 1831229"/>
              <a:gd name="connsiteY4" fmla="*/ 0 h 709624"/>
              <a:gd name="connsiteX0" fmla="*/ 393606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93606 w 1831229"/>
              <a:gd name="connsiteY4" fmla="*/ 0 h 703752"/>
              <a:gd name="connsiteX0" fmla="*/ 393606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93606 w 1831229"/>
              <a:gd name="connsiteY4" fmla="*/ 0 h 703752"/>
              <a:gd name="connsiteX0" fmla="*/ 393606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93606 w 1831229"/>
              <a:gd name="connsiteY4" fmla="*/ 0 h 703752"/>
              <a:gd name="connsiteX0" fmla="*/ 393606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93606 w 1831229"/>
              <a:gd name="connsiteY4" fmla="*/ 0 h 703752"/>
              <a:gd name="connsiteX0" fmla="*/ 393606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93606 w 1831229"/>
              <a:gd name="connsiteY4" fmla="*/ 0 h 703752"/>
              <a:gd name="connsiteX0" fmla="*/ 393606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93606 w 1831229"/>
              <a:gd name="connsiteY4" fmla="*/ 0 h 703752"/>
              <a:gd name="connsiteX0" fmla="*/ 393606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93606 w 1831229"/>
              <a:gd name="connsiteY4" fmla="*/ 0 h 703752"/>
              <a:gd name="connsiteX0" fmla="*/ 393606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93606 w 1831229"/>
              <a:gd name="connsiteY4" fmla="*/ 0 h 70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1229" h="703752">
                <a:moveTo>
                  <a:pt x="393606" y="0"/>
                </a:moveTo>
                <a:lnTo>
                  <a:pt x="1831229" y="0"/>
                </a:lnTo>
                <a:lnTo>
                  <a:pt x="1831229" y="703752"/>
                </a:lnTo>
                <a:lnTo>
                  <a:pt x="0" y="703752"/>
                </a:lnTo>
                <a:cubicBezTo>
                  <a:pt x="98618" y="527884"/>
                  <a:pt x="242436" y="275685"/>
                  <a:pt x="393606" y="0"/>
                </a:cubicBezTo>
                <a:close/>
              </a:path>
            </a:pathLst>
          </a:custGeom>
          <a:gradFill>
            <a:gsLst>
              <a:gs pos="20000">
                <a:srgbClr val="416489"/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1350000" scaled="0"/>
          </a:gradFill>
          <a:ln w="57150">
            <a:noFill/>
          </a:ln>
        </p:spPr>
        <p:txBody>
          <a:bodyPr lIns="0" tIns="0" rIns="0" bIns="0" anchor="ctr">
            <a:noAutofit/>
          </a:bodyPr>
          <a:lstStyle>
            <a:lvl1pPr marL="1441497" marR="0" indent="0" algn="ctr" defTabSz="499093" rtl="0" eaLnBrk="1" fontAlgn="auto" latinLnBrk="0" hangingPunct="1">
              <a:lnSpc>
                <a:spcPct val="100000"/>
              </a:lnSpc>
              <a:spcBef>
                <a:spcPts val="357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7095" b="1" baseline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/>
            <a:fld id="{472E31D9-07FC-4408-BE6D-1299AA72AB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968474" y="4455693"/>
            <a:ext cx="7870633" cy="918673"/>
          </a:xfrm>
          <a:prstGeom prst="rect">
            <a:avLst/>
          </a:prstGeom>
        </p:spPr>
        <p:txBody>
          <a:bodyPr lIns="91410" tIns="45703" rIns="91410" bIns="45703" anchor="ctr">
            <a:normAutofit/>
          </a:bodyPr>
          <a:lstStyle>
            <a:lvl1pPr marL="0" marR="0" indent="0" algn="l" defTabSz="49909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58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РАЗДЕЛА (</a:t>
            </a:r>
            <a:r>
              <a:rPr lang="en-US" dirty="0"/>
              <a:t>Tahoma,</a:t>
            </a:r>
            <a:r>
              <a:rPr lang="ru-RU" dirty="0"/>
              <a:t>16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22" hasCustomPrompt="1"/>
          </p:nvPr>
        </p:nvSpPr>
        <p:spPr>
          <a:xfrm>
            <a:off x="968474" y="5237255"/>
            <a:ext cx="7870633" cy="852626"/>
          </a:xfrm>
          <a:prstGeom prst="rect">
            <a:avLst/>
          </a:prstGeom>
        </p:spPr>
        <p:txBody>
          <a:bodyPr lIns="91410" tIns="45703" rIns="91410" bIns="45703" anchor="ctr">
            <a:normAutofit/>
          </a:bodyPr>
          <a:lstStyle>
            <a:lvl1pPr marL="0" marR="0" indent="0" algn="l" defTabSz="49909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774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Дополнительная информация (</a:t>
            </a:r>
            <a:r>
              <a:rPr lang="en-US" dirty="0"/>
              <a:t>Tahoma,</a:t>
            </a:r>
            <a:r>
              <a:rPr lang="ru-RU" dirty="0"/>
              <a:t>1</a:t>
            </a:r>
            <a:r>
              <a:rPr lang="en-US" dirty="0"/>
              <a:t>1pt)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91787F1-F8E2-44E7-8808-04327C3A99ED}"/>
              </a:ext>
            </a:extLst>
          </p:cNvPr>
          <p:cNvGrpSpPr/>
          <p:nvPr userDrawn="1"/>
        </p:nvGrpSpPr>
        <p:grpSpPr>
          <a:xfrm>
            <a:off x="8839107" y="6131296"/>
            <a:ext cx="3378415" cy="488163"/>
            <a:chOff x="6509491" y="6109126"/>
            <a:chExt cx="5501936" cy="712602"/>
          </a:xfrm>
        </p:grpSpPr>
        <p:sp>
          <p:nvSpPr>
            <p:cNvPr id="11" name="Полилиния: фигура 14">
              <a:extLst>
                <a:ext uri="{FF2B5EF4-FFF2-40B4-BE49-F238E27FC236}">
                  <a16:creationId xmlns:a16="http://schemas.microsoft.com/office/drawing/2014/main" id="{7A38EB0D-584D-4E85-A4A7-D245266DB9E7}"/>
                </a:ext>
              </a:extLst>
            </p:cNvPr>
            <p:cNvSpPr/>
            <p:nvPr userDrawn="1"/>
          </p:nvSpPr>
          <p:spPr>
            <a:xfrm>
              <a:off x="6509491" y="6109126"/>
              <a:ext cx="5501936" cy="712602"/>
            </a:xfrm>
            <a:custGeom>
              <a:avLst/>
              <a:gdLst>
                <a:gd name="connsiteX0" fmla="*/ 0 w 5501936"/>
                <a:gd name="connsiteY0" fmla="*/ 0 h 712602"/>
                <a:gd name="connsiteX1" fmla="*/ 5501936 w 5501936"/>
                <a:gd name="connsiteY1" fmla="*/ 0 h 712602"/>
                <a:gd name="connsiteX2" fmla="*/ 5289190 w 5501936"/>
                <a:gd name="connsiteY2" fmla="*/ 712602 h 712602"/>
                <a:gd name="connsiteX3" fmla="*/ 0 w 5501936"/>
                <a:gd name="connsiteY3" fmla="*/ 712602 h 71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1936" h="712602">
                  <a:moveTo>
                    <a:pt x="0" y="0"/>
                  </a:moveTo>
                  <a:lnTo>
                    <a:pt x="5501936" y="0"/>
                  </a:lnTo>
                  <a:lnTo>
                    <a:pt x="5289190" y="712602"/>
                  </a:lnTo>
                  <a:lnTo>
                    <a:pt x="0" y="71260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 defTabSz="806450">
                <a:tabLst>
                  <a:tab pos="623888" algn="l"/>
                </a:tabLst>
              </a:pPr>
              <a:r>
                <a:rPr lang="ru-RU" sz="800" b="1" kern="1000" spc="-30" dirty="0">
                  <a:solidFill>
                    <a:srgbClr val="0B4395"/>
                  </a:solidFill>
                  <a:latin typeface="Roboto"/>
                  <a:ea typeface="Roboto Condensed" panose="020B0604020202020204" pitchFamily="2" charset="0"/>
                </a:rPr>
                <a:t>	Каспийский Трубопроводный Консорциум</a:t>
              </a:r>
            </a:p>
          </p:txBody>
        </p:sp>
        <p:pic>
          <p:nvPicPr>
            <p:cNvPr id="12" name="Рисунок 11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06C0ADD7-C6F3-41DA-8DDD-DEB85CE332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292" b="-1"/>
            <a:stretch/>
          </p:blipFill>
          <p:spPr>
            <a:xfrm>
              <a:off x="6940982" y="6210652"/>
              <a:ext cx="631748" cy="43590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0830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екст (базов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15949" y="363472"/>
            <a:ext cx="7176052" cy="358163"/>
          </a:xfrm>
          <a:prstGeom prst="rect">
            <a:avLst/>
          </a:prstGeom>
          <a:gradFill>
            <a:gsLst>
              <a:gs pos="0">
                <a:srgbClr val="E62B2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3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3"/>
          <p:cNvSpPr/>
          <p:nvPr userDrawn="1"/>
        </p:nvSpPr>
        <p:spPr>
          <a:xfrm>
            <a:off x="3" y="279979"/>
            <a:ext cx="5316112" cy="507052"/>
          </a:xfrm>
          <a:custGeom>
            <a:avLst/>
            <a:gdLst>
              <a:gd name="connsiteX0" fmla="*/ 0 w 2543175"/>
              <a:gd name="connsiteY0" fmla="*/ 0 h 314325"/>
              <a:gd name="connsiteX1" fmla="*/ 2543175 w 2543175"/>
              <a:gd name="connsiteY1" fmla="*/ 0 h 314325"/>
              <a:gd name="connsiteX2" fmla="*/ 2543175 w 2543175"/>
              <a:gd name="connsiteY2" fmla="*/ 314325 h 314325"/>
              <a:gd name="connsiteX3" fmla="*/ 0 w 2543175"/>
              <a:gd name="connsiteY3" fmla="*/ 314325 h 314325"/>
              <a:gd name="connsiteX4" fmla="*/ 0 w 2543175"/>
              <a:gd name="connsiteY4" fmla="*/ 0 h 314325"/>
              <a:gd name="connsiteX0" fmla="*/ 0 w 2543175"/>
              <a:gd name="connsiteY0" fmla="*/ 0 h 314325"/>
              <a:gd name="connsiteX1" fmla="*/ 2543175 w 2543175"/>
              <a:gd name="connsiteY1" fmla="*/ 0 h 314325"/>
              <a:gd name="connsiteX2" fmla="*/ 2359819 w 2543175"/>
              <a:gd name="connsiteY2" fmla="*/ 311944 h 314325"/>
              <a:gd name="connsiteX3" fmla="*/ 0 w 2543175"/>
              <a:gd name="connsiteY3" fmla="*/ 314325 h 314325"/>
              <a:gd name="connsiteX4" fmla="*/ 0 w 2543175"/>
              <a:gd name="connsiteY4" fmla="*/ 0 h 314325"/>
              <a:gd name="connsiteX0" fmla="*/ 0 w 2543175"/>
              <a:gd name="connsiteY0" fmla="*/ 0 h 314325"/>
              <a:gd name="connsiteX1" fmla="*/ 2543175 w 2543175"/>
              <a:gd name="connsiteY1" fmla="*/ 0 h 314325"/>
              <a:gd name="connsiteX2" fmla="*/ 2440781 w 2543175"/>
              <a:gd name="connsiteY2" fmla="*/ 311944 h 314325"/>
              <a:gd name="connsiteX3" fmla="*/ 0 w 2543175"/>
              <a:gd name="connsiteY3" fmla="*/ 314325 h 314325"/>
              <a:gd name="connsiteX4" fmla="*/ 0 w 2543175"/>
              <a:gd name="connsiteY4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175" h="314325">
                <a:moveTo>
                  <a:pt x="0" y="0"/>
                </a:moveTo>
                <a:lnTo>
                  <a:pt x="2543175" y="0"/>
                </a:lnTo>
                <a:lnTo>
                  <a:pt x="2440781" y="311944"/>
                </a:lnTo>
                <a:lnTo>
                  <a:pt x="0" y="314325"/>
                </a:lnTo>
                <a:lnTo>
                  <a:pt x="0" y="0"/>
                </a:lnTo>
                <a:close/>
              </a:path>
            </a:pathLst>
          </a:custGeom>
          <a:solidFill>
            <a:srgbClr val="3F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3"/>
          </a:p>
        </p:txBody>
      </p:sp>
      <p:sp>
        <p:nvSpPr>
          <p:cNvPr id="10" name="Slide Number"/>
          <p:cNvSpPr txBox="1">
            <a:spLocks/>
          </p:cNvSpPr>
          <p:nvPr userDrawn="1"/>
        </p:nvSpPr>
        <p:spPr>
          <a:xfrm>
            <a:off x="11543125" y="6465427"/>
            <a:ext cx="468302" cy="14888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US" sz="969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69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89547" y="276091"/>
            <a:ext cx="4376811" cy="513338"/>
          </a:xfrm>
        </p:spPr>
        <p:txBody>
          <a:bodyPr r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109" indent="0">
              <a:buNone/>
              <a:defRPr sz="1291"/>
            </a:lvl2pPr>
            <a:lvl3pPr marL="914218" indent="0">
              <a:buNone/>
              <a:defRPr sz="1291"/>
            </a:lvl3pPr>
            <a:lvl4pPr marL="1371325" indent="0">
              <a:buNone/>
              <a:defRPr sz="1291"/>
            </a:lvl4pPr>
            <a:lvl5pPr marL="1828433" indent="0">
              <a:buNone/>
              <a:defRPr sz="129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6FE668-59F5-4C36-95A4-30E3B52EFF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8107" y="1055667"/>
            <a:ext cx="5502613" cy="39735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lnSpc>
                <a:spcPct val="100000"/>
              </a:lnSpc>
              <a:spcBef>
                <a:spcPts val="0"/>
              </a:spcBef>
              <a:defRPr sz="1100"/>
            </a:lvl3pPr>
            <a:lvl4pPr>
              <a:lnSpc>
                <a:spcPct val="100000"/>
              </a:lnSpc>
              <a:spcBef>
                <a:spcPts val="0"/>
              </a:spcBef>
              <a:defRPr sz="1050"/>
            </a:lvl4pPr>
            <a:lvl5pPr>
              <a:lnSpc>
                <a:spcPct val="10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8813586" y="6295788"/>
            <a:ext cx="3378415" cy="488163"/>
            <a:chOff x="6509491" y="6109126"/>
            <a:chExt cx="5501936" cy="712602"/>
          </a:xfrm>
        </p:grpSpPr>
        <p:sp>
          <p:nvSpPr>
            <p:cNvPr id="11" name="Полилиния: фигура 14">
              <a:extLst>
                <a:ext uri="{FF2B5EF4-FFF2-40B4-BE49-F238E27FC236}">
                  <a16:creationId xmlns:a16="http://schemas.microsoft.com/office/drawing/2014/main" id="{691E049C-D54E-4868-A123-FD62C5005A3B}"/>
                </a:ext>
              </a:extLst>
            </p:cNvPr>
            <p:cNvSpPr/>
            <p:nvPr userDrawn="1"/>
          </p:nvSpPr>
          <p:spPr>
            <a:xfrm>
              <a:off x="6509491" y="6109126"/>
              <a:ext cx="5501936" cy="712602"/>
            </a:xfrm>
            <a:custGeom>
              <a:avLst/>
              <a:gdLst>
                <a:gd name="connsiteX0" fmla="*/ 0 w 5501936"/>
                <a:gd name="connsiteY0" fmla="*/ 0 h 712602"/>
                <a:gd name="connsiteX1" fmla="*/ 5501936 w 5501936"/>
                <a:gd name="connsiteY1" fmla="*/ 0 h 712602"/>
                <a:gd name="connsiteX2" fmla="*/ 5289190 w 5501936"/>
                <a:gd name="connsiteY2" fmla="*/ 712602 h 712602"/>
                <a:gd name="connsiteX3" fmla="*/ 0 w 5501936"/>
                <a:gd name="connsiteY3" fmla="*/ 712602 h 71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1936" h="712602">
                  <a:moveTo>
                    <a:pt x="0" y="0"/>
                  </a:moveTo>
                  <a:lnTo>
                    <a:pt x="5501936" y="0"/>
                  </a:lnTo>
                  <a:lnTo>
                    <a:pt x="5289190" y="712602"/>
                  </a:lnTo>
                  <a:lnTo>
                    <a:pt x="0" y="71260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 defTabSz="806450">
                <a:tabLst>
                  <a:tab pos="623888" algn="l"/>
                </a:tabLst>
              </a:pPr>
              <a:r>
                <a:rPr lang="ru-RU" sz="800" b="1" kern="1000" spc="-30" dirty="0">
                  <a:solidFill>
                    <a:srgbClr val="0B4395"/>
                  </a:solidFill>
                  <a:latin typeface="Roboto"/>
                  <a:ea typeface="Roboto Condensed" panose="020B0604020202020204" pitchFamily="2" charset="0"/>
                </a:rPr>
                <a:t>	Каспийский Трубопроводный Консорциум</a:t>
              </a:r>
            </a:p>
          </p:txBody>
        </p:sp>
        <p:pic>
          <p:nvPicPr>
            <p:cNvPr id="13" name="Рисунок 12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EAC01063-F0CB-4A09-8AA0-CD11905263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292" b="-1"/>
            <a:stretch/>
          </p:blipFill>
          <p:spPr>
            <a:xfrm>
              <a:off x="6940982" y="6206475"/>
              <a:ext cx="631748" cy="43590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99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екст (базов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582358" y="389365"/>
            <a:ext cx="10960766" cy="893633"/>
          </a:xfrm>
          <a:prstGeom prst="rect">
            <a:avLst/>
          </a:prstGeom>
        </p:spPr>
        <p:txBody>
          <a:bodyPr lIns="0" tIns="45703" rIns="91410" bIns="45703" anchor="t">
            <a:noAutofit/>
          </a:bodyPr>
          <a:lstStyle>
            <a:lvl1pPr marL="0" marR="0" indent="0" algn="l" defTabSz="499093" rtl="0" eaLnBrk="1" fontAlgn="auto" latinLnBrk="0" hangingPunct="1">
              <a:lnSpc>
                <a:spcPct val="100000"/>
              </a:lnSpc>
              <a:spcBef>
                <a:spcPts val="357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934" b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Место для размещения заголовка слайда (</a:t>
            </a:r>
            <a:r>
              <a:rPr lang="en-US" dirty="0"/>
              <a:t>Tahoma,</a:t>
            </a:r>
            <a:r>
              <a:rPr lang="ru-RU" dirty="0"/>
              <a:t>11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11543125" y="6504950"/>
            <a:ext cx="468302" cy="14888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US" sz="969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69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бъект 4"/>
          <p:cNvSpPr>
            <a:spLocks noGrp="1"/>
          </p:cNvSpPr>
          <p:nvPr>
            <p:ph sz="quarter" idx="16" hasCustomPrompt="1"/>
          </p:nvPr>
        </p:nvSpPr>
        <p:spPr>
          <a:xfrm>
            <a:off x="582352" y="1282998"/>
            <a:ext cx="10960772" cy="4896455"/>
          </a:xfrm>
          <a:prstGeom prst="rect">
            <a:avLst/>
          </a:prstGeom>
        </p:spPr>
        <p:txBody>
          <a:bodyPr lIns="0" tIns="45703" rIns="91410" bIns="45703">
            <a:noAutofit/>
          </a:bodyPr>
          <a:lstStyle>
            <a:lvl1pPr marL="143382" indent="0">
              <a:lnSpc>
                <a:spcPct val="100000"/>
              </a:lnSpc>
              <a:spcBef>
                <a:spcPts val="484"/>
              </a:spcBef>
              <a:spcAft>
                <a:spcPts val="969"/>
              </a:spcAft>
              <a:buSzPct val="85000"/>
              <a:buFontTx/>
              <a:buNone/>
              <a:tabLst/>
              <a:defRPr kumimoji="0" lang="ru-RU" sz="1291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defRPr>
            </a:lvl1pPr>
            <a:lvl2pPr marL="358454" indent="-189469">
              <a:lnSpc>
                <a:spcPct val="100000"/>
              </a:lnSpc>
              <a:spcBef>
                <a:spcPts val="0"/>
              </a:spcBef>
              <a:spcAft>
                <a:spcPts val="645"/>
              </a:spcAft>
              <a:buSzPct val="90000"/>
              <a:buFont typeface="Wingdings" panose="05000000000000000000" pitchFamily="2" charset="2"/>
              <a:buChar char="§"/>
              <a:tabLst/>
              <a:defRPr kumimoji="0" lang="ru-RU" sz="1291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2pPr>
            <a:lvl3pPr marL="522318" indent="-148503">
              <a:lnSpc>
                <a:spcPct val="100000"/>
              </a:lnSpc>
              <a:spcBef>
                <a:spcPts val="324"/>
              </a:spcBef>
              <a:spcAft>
                <a:spcPts val="969"/>
              </a:spcAft>
              <a:buSzPct val="90000"/>
              <a:buFont typeface="Tahoma" panose="020B0604030504040204" pitchFamily="34" charset="0"/>
              <a:buChar char="-"/>
              <a:defRPr kumimoji="0" lang="ru-RU" sz="1291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3pPr>
            <a:lvl4pPr>
              <a:defRPr kumimoji="0" lang="ru-RU" sz="1612" b="0" i="0" u="none" strike="noStrike" cap="none" spc="0" normalizeH="0" baseline="0" dirty="0" smtClean="0">
                <a:ln>
                  <a:noFill/>
                </a:ln>
                <a:solidFill>
                  <a:srgbClr val="677180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4pPr>
            <a:lvl5pPr>
              <a:defRPr kumimoji="0" lang="en-US" sz="1612" b="0" i="0" u="none" strike="noStrike" cap="none" spc="0" normalizeH="0" baseline="0" dirty="0">
                <a:ln>
                  <a:noFill/>
                </a:ln>
                <a:solidFill>
                  <a:srgbClr val="677180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5pPr>
          </a:lstStyle>
          <a:p>
            <a:pPr lvl="0"/>
            <a:r>
              <a:rPr lang="ru-RU" dirty="0"/>
              <a:t>Место для размещения графических элементов или текста (</a:t>
            </a:r>
            <a:r>
              <a:rPr lang="en-US" dirty="0"/>
              <a:t>Tahoma, 8pt)</a:t>
            </a:r>
            <a:endParaRPr lang="ru-RU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8813586" y="6295788"/>
            <a:ext cx="3378415" cy="488163"/>
            <a:chOff x="6509491" y="6109126"/>
            <a:chExt cx="5501936" cy="712602"/>
          </a:xfrm>
        </p:grpSpPr>
        <p:sp>
          <p:nvSpPr>
            <p:cNvPr id="9" name="Полилиния: фигура 14">
              <a:extLst>
                <a:ext uri="{FF2B5EF4-FFF2-40B4-BE49-F238E27FC236}">
                  <a16:creationId xmlns:a16="http://schemas.microsoft.com/office/drawing/2014/main" id="{691E049C-D54E-4868-A123-FD62C5005A3B}"/>
                </a:ext>
              </a:extLst>
            </p:cNvPr>
            <p:cNvSpPr/>
            <p:nvPr userDrawn="1"/>
          </p:nvSpPr>
          <p:spPr>
            <a:xfrm>
              <a:off x="6509491" y="6109126"/>
              <a:ext cx="5501936" cy="712602"/>
            </a:xfrm>
            <a:custGeom>
              <a:avLst/>
              <a:gdLst>
                <a:gd name="connsiteX0" fmla="*/ 0 w 5501936"/>
                <a:gd name="connsiteY0" fmla="*/ 0 h 712602"/>
                <a:gd name="connsiteX1" fmla="*/ 5501936 w 5501936"/>
                <a:gd name="connsiteY1" fmla="*/ 0 h 712602"/>
                <a:gd name="connsiteX2" fmla="*/ 5289190 w 5501936"/>
                <a:gd name="connsiteY2" fmla="*/ 712602 h 712602"/>
                <a:gd name="connsiteX3" fmla="*/ 0 w 5501936"/>
                <a:gd name="connsiteY3" fmla="*/ 712602 h 71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1936" h="712602">
                  <a:moveTo>
                    <a:pt x="0" y="0"/>
                  </a:moveTo>
                  <a:lnTo>
                    <a:pt x="5501936" y="0"/>
                  </a:lnTo>
                  <a:lnTo>
                    <a:pt x="5289190" y="712602"/>
                  </a:lnTo>
                  <a:lnTo>
                    <a:pt x="0" y="71260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 defTabSz="806450">
                <a:tabLst>
                  <a:tab pos="623888" algn="l"/>
                </a:tabLst>
              </a:pPr>
              <a:r>
                <a:rPr lang="ru-RU" sz="800" b="1" kern="1000" spc="-30" dirty="0">
                  <a:solidFill>
                    <a:srgbClr val="0B4395"/>
                  </a:solidFill>
                  <a:latin typeface="Roboto"/>
                  <a:ea typeface="Roboto Condensed" panose="020B0604020202020204" pitchFamily="2" charset="0"/>
                </a:rPr>
                <a:t>	Каспийский Трубопроводный Консорциум</a:t>
              </a:r>
            </a:p>
          </p:txBody>
        </p: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EAC01063-F0CB-4A09-8AA0-CD11905263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292" b="-1"/>
            <a:stretch/>
          </p:blipFill>
          <p:spPr>
            <a:xfrm>
              <a:off x="6940982" y="6206475"/>
              <a:ext cx="631748" cy="43590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8328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екст (базов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582358" y="389365"/>
            <a:ext cx="10960766" cy="893633"/>
          </a:xfrm>
          <a:prstGeom prst="rect">
            <a:avLst/>
          </a:prstGeom>
        </p:spPr>
        <p:txBody>
          <a:bodyPr lIns="0" tIns="45703" rIns="91410" bIns="45703" anchor="t">
            <a:noAutofit/>
          </a:bodyPr>
          <a:lstStyle>
            <a:lvl1pPr marL="0" marR="0" indent="0" algn="l" defTabSz="499093" rtl="0" eaLnBrk="1" fontAlgn="auto" latinLnBrk="0" hangingPunct="1">
              <a:lnSpc>
                <a:spcPct val="100000"/>
              </a:lnSpc>
              <a:spcBef>
                <a:spcPts val="357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934" b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Место для размещения заголовка слайда (</a:t>
            </a:r>
            <a:r>
              <a:rPr lang="en-US" dirty="0"/>
              <a:t>Tahoma,</a:t>
            </a:r>
            <a:r>
              <a:rPr lang="ru-RU" dirty="0"/>
              <a:t>11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11543125" y="6504950"/>
            <a:ext cx="468302" cy="14888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US" sz="969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69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бъект 4"/>
          <p:cNvSpPr>
            <a:spLocks noGrp="1"/>
          </p:cNvSpPr>
          <p:nvPr>
            <p:ph sz="quarter" idx="16" hasCustomPrompt="1"/>
          </p:nvPr>
        </p:nvSpPr>
        <p:spPr>
          <a:xfrm>
            <a:off x="582352" y="1282998"/>
            <a:ext cx="10960772" cy="4896455"/>
          </a:xfrm>
          <a:prstGeom prst="rect">
            <a:avLst/>
          </a:prstGeom>
        </p:spPr>
        <p:txBody>
          <a:bodyPr lIns="0" tIns="45703" rIns="91410" bIns="45703">
            <a:noAutofit/>
          </a:bodyPr>
          <a:lstStyle>
            <a:lvl1pPr marL="143382" indent="0">
              <a:lnSpc>
                <a:spcPct val="100000"/>
              </a:lnSpc>
              <a:spcBef>
                <a:spcPts val="484"/>
              </a:spcBef>
              <a:spcAft>
                <a:spcPts val="969"/>
              </a:spcAft>
              <a:buSzPct val="85000"/>
              <a:buFontTx/>
              <a:buNone/>
              <a:tabLst/>
              <a:defRPr kumimoji="0" lang="ru-RU" sz="1291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defRPr>
            </a:lvl1pPr>
            <a:lvl2pPr marL="358454" indent="-189469">
              <a:lnSpc>
                <a:spcPct val="100000"/>
              </a:lnSpc>
              <a:spcBef>
                <a:spcPts val="0"/>
              </a:spcBef>
              <a:spcAft>
                <a:spcPts val="645"/>
              </a:spcAft>
              <a:buSzPct val="90000"/>
              <a:buFont typeface="Wingdings" panose="05000000000000000000" pitchFamily="2" charset="2"/>
              <a:buChar char="§"/>
              <a:tabLst/>
              <a:defRPr kumimoji="0" lang="ru-RU" sz="1291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2pPr>
            <a:lvl3pPr marL="522318" indent="-148503">
              <a:lnSpc>
                <a:spcPct val="100000"/>
              </a:lnSpc>
              <a:spcBef>
                <a:spcPts val="324"/>
              </a:spcBef>
              <a:spcAft>
                <a:spcPts val="969"/>
              </a:spcAft>
              <a:buSzPct val="90000"/>
              <a:buFont typeface="Tahoma" panose="020B0604030504040204" pitchFamily="34" charset="0"/>
              <a:buChar char="-"/>
              <a:defRPr kumimoji="0" lang="ru-RU" sz="1291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3pPr>
            <a:lvl4pPr>
              <a:defRPr kumimoji="0" lang="ru-RU" sz="1612" b="0" i="0" u="none" strike="noStrike" cap="none" spc="0" normalizeH="0" baseline="0" dirty="0" smtClean="0">
                <a:ln>
                  <a:noFill/>
                </a:ln>
                <a:solidFill>
                  <a:srgbClr val="677180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4pPr>
            <a:lvl5pPr>
              <a:defRPr kumimoji="0" lang="en-US" sz="1612" b="0" i="0" u="none" strike="noStrike" cap="none" spc="0" normalizeH="0" baseline="0" dirty="0">
                <a:ln>
                  <a:noFill/>
                </a:ln>
                <a:solidFill>
                  <a:srgbClr val="677180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5pPr>
          </a:lstStyle>
          <a:p>
            <a:pPr lvl="0"/>
            <a:r>
              <a:rPr lang="ru-RU" dirty="0"/>
              <a:t>Место для размещения графических элементов или текста (</a:t>
            </a:r>
            <a:r>
              <a:rPr lang="en-US" dirty="0"/>
              <a:t>Tahoma, 8pt)</a:t>
            </a:r>
            <a:endParaRPr lang="ru-RU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8813586" y="6295788"/>
            <a:ext cx="3378415" cy="488163"/>
            <a:chOff x="6509491" y="6109126"/>
            <a:chExt cx="5501936" cy="712602"/>
          </a:xfrm>
        </p:grpSpPr>
        <p:sp>
          <p:nvSpPr>
            <p:cNvPr id="9" name="Полилиния: фигура 14">
              <a:extLst>
                <a:ext uri="{FF2B5EF4-FFF2-40B4-BE49-F238E27FC236}">
                  <a16:creationId xmlns:a16="http://schemas.microsoft.com/office/drawing/2014/main" id="{691E049C-D54E-4868-A123-FD62C5005A3B}"/>
                </a:ext>
              </a:extLst>
            </p:cNvPr>
            <p:cNvSpPr/>
            <p:nvPr userDrawn="1"/>
          </p:nvSpPr>
          <p:spPr>
            <a:xfrm>
              <a:off x="6509491" y="6109126"/>
              <a:ext cx="5501936" cy="712602"/>
            </a:xfrm>
            <a:custGeom>
              <a:avLst/>
              <a:gdLst>
                <a:gd name="connsiteX0" fmla="*/ 0 w 5501936"/>
                <a:gd name="connsiteY0" fmla="*/ 0 h 712602"/>
                <a:gd name="connsiteX1" fmla="*/ 5501936 w 5501936"/>
                <a:gd name="connsiteY1" fmla="*/ 0 h 712602"/>
                <a:gd name="connsiteX2" fmla="*/ 5289190 w 5501936"/>
                <a:gd name="connsiteY2" fmla="*/ 712602 h 712602"/>
                <a:gd name="connsiteX3" fmla="*/ 0 w 5501936"/>
                <a:gd name="connsiteY3" fmla="*/ 712602 h 71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1936" h="712602">
                  <a:moveTo>
                    <a:pt x="0" y="0"/>
                  </a:moveTo>
                  <a:lnTo>
                    <a:pt x="5501936" y="0"/>
                  </a:lnTo>
                  <a:lnTo>
                    <a:pt x="5289190" y="712602"/>
                  </a:lnTo>
                  <a:lnTo>
                    <a:pt x="0" y="71260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 defTabSz="806450">
                <a:tabLst>
                  <a:tab pos="623888" algn="l"/>
                </a:tabLst>
              </a:pPr>
              <a:r>
                <a:rPr lang="ru-RU" sz="800" b="1" kern="1000" spc="-30" dirty="0">
                  <a:solidFill>
                    <a:srgbClr val="0B4395"/>
                  </a:solidFill>
                  <a:latin typeface="Roboto"/>
                  <a:ea typeface="Roboto Condensed" panose="020B0604020202020204" pitchFamily="2" charset="0"/>
                </a:rPr>
                <a:t>	Каспийский Трубопроводный Консорциум</a:t>
              </a:r>
            </a:p>
          </p:txBody>
        </p: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EAC01063-F0CB-4A09-8AA0-CD11905263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292" b="-1"/>
            <a:stretch/>
          </p:blipFill>
          <p:spPr>
            <a:xfrm>
              <a:off x="6817746" y="6234090"/>
              <a:ext cx="631748" cy="43590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1064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Разделитель (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2"/>
          <p:cNvSpPr>
            <a:spLocks noGrp="1"/>
          </p:cNvSpPr>
          <p:nvPr>
            <p:ph type="pic" sz="quarter" idx="20" hasCustomPrompt="1"/>
          </p:nvPr>
        </p:nvSpPr>
        <p:spPr>
          <a:xfrm>
            <a:off x="302837" y="283119"/>
            <a:ext cx="11575563" cy="6255496"/>
          </a:xfrm>
          <a:custGeom>
            <a:avLst/>
            <a:gdLst>
              <a:gd name="connsiteX0" fmla="*/ 0 w 7118589"/>
              <a:gd name="connsiteY0" fmla="*/ 0 h 3930991"/>
              <a:gd name="connsiteX1" fmla="*/ 7118589 w 7118589"/>
              <a:gd name="connsiteY1" fmla="*/ 0 h 3930991"/>
              <a:gd name="connsiteX2" fmla="*/ 7118589 w 7118589"/>
              <a:gd name="connsiteY2" fmla="*/ 3930991 h 3930991"/>
              <a:gd name="connsiteX3" fmla="*/ 0 w 7118589"/>
              <a:gd name="connsiteY3" fmla="*/ 3930991 h 3930991"/>
              <a:gd name="connsiteX4" fmla="*/ 0 w 7118589"/>
              <a:gd name="connsiteY4" fmla="*/ 0 h 3930991"/>
              <a:gd name="connsiteX0" fmla="*/ 0 w 7118589"/>
              <a:gd name="connsiteY0" fmla="*/ 0 h 3930991"/>
              <a:gd name="connsiteX1" fmla="*/ 7118589 w 7118589"/>
              <a:gd name="connsiteY1" fmla="*/ 0 h 3930991"/>
              <a:gd name="connsiteX2" fmla="*/ 7111215 w 7118589"/>
              <a:gd name="connsiteY2" fmla="*/ 3650772 h 3930991"/>
              <a:gd name="connsiteX3" fmla="*/ 0 w 7118589"/>
              <a:gd name="connsiteY3" fmla="*/ 3930991 h 3930991"/>
              <a:gd name="connsiteX4" fmla="*/ 0 w 7118589"/>
              <a:gd name="connsiteY4" fmla="*/ 0 h 3930991"/>
              <a:gd name="connsiteX0" fmla="*/ 0 w 7118589"/>
              <a:gd name="connsiteY0" fmla="*/ 0 h 3939244"/>
              <a:gd name="connsiteX1" fmla="*/ 7118589 w 7118589"/>
              <a:gd name="connsiteY1" fmla="*/ 0 h 3939244"/>
              <a:gd name="connsiteX2" fmla="*/ 7111215 w 7118589"/>
              <a:gd name="connsiteY2" fmla="*/ 3650772 h 3939244"/>
              <a:gd name="connsiteX3" fmla="*/ 5239633 w 7118589"/>
              <a:gd name="connsiteY3" fmla="*/ 3939244 h 3939244"/>
              <a:gd name="connsiteX4" fmla="*/ 0 w 7118589"/>
              <a:gd name="connsiteY4" fmla="*/ 3930991 h 3939244"/>
              <a:gd name="connsiteX5" fmla="*/ 0 w 7118589"/>
              <a:gd name="connsiteY5" fmla="*/ 0 h 3939244"/>
              <a:gd name="connsiteX0" fmla="*/ 0 w 7118589"/>
              <a:gd name="connsiteY0" fmla="*/ 0 h 3939244"/>
              <a:gd name="connsiteX1" fmla="*/ 7118589 w 7118589"/>
              <a:gd name="connsiteY1" fmla="*/ 0 h 3939244"/>
              <a:gd name="connsiteX2" fmla="*/ 7111215 w 7118589"/>
              <a:gd name="connsiteY2" fmla="*/ 3650772 h 3939244"/>
              <a:gd name="connsiteX3" fmla="*/ 5372369 w 7118589"/>
              <a:gd name="connsiteY3" fmla="*/ 3629527 h 3939244"/>
              <a:gd name="connsiteX4" fmla="*/ 5239633 w 7118589"/>
              <a:gd name="connsiteY4" fmla="*/ 3939244 h 3939244"/>
              <a:gd name="connsiteX5" fmla="*/ 0 w 7118589"/>
              <a:gd name="connsiteY5" fmla="*/ 3930991 h 3939244"/>
              <a:gd name="connsiteX6" fmla="*/ 0 w 7118589"/>
              <a:gd name="connsiteY6" fmla="*/ 0 h 3939244"/>
              <a:gd name="connsiteX0" fmla="*/ 0 w 7118589"/>
              <a:gd name="connsiteY0" fmla="*/ 0 h 3939244"/>
              <a:gd name="connsiteX1" fmla="*/ 7118589 w 7118589"/>
              <a:gd name="connsiteY1" fmla="*/ 0 h 3939244"/>
              <a:gd name="connsiteX2" fmla="*/ 7111215 w 7118589"/>
              <a:gd name="connsiteY2" fmla="*/ 3650772 h 3939244"/>
              <a:gd name="connsiteX3" fmla="*/ 5372369 w 7118589"/>
              <a:gd name="connsiteY3" fmla="*/ 3629527 h 3939244"/>
              <a:gd name="connsiteX4" fmla="*/ 5239633 w 7118589"/>
              <a:gd name="connsiteY4" fmla="*/ 3939244 h 3939244"/>
              <a:gd name="connsiteX5" fmla="*/ 0 w 7118589"/>
              <a:gd name="connsiteY5" fmla="*/ 3930991 h 3939244"/>
              <a:gd name="connsiteX6" fmla="*/ 0 w 7118589"/>
              <a:gd name="connsiteY6" fmla="*/ 0 h 3939244"/>
              <a:gd name="connsiteX0" fmla="*/ 0 w 7118589"/>
              <a:gd name="connsiteY0" fmla="*/ 0 h 3939244"/>
              <a:gd name="connsiteX1" fmla="*/ 7118589 w 7118589"/>
              <a:gd name="connsiteY1" fmla="*/ 0 h 3939244"/>
              <a:gd name="connsiteX2" fmla="*/ 7111215 w 7118589"/>
              <a:gd name="connsiteY2" fmla="*/ 3650772 h 3939244"/>
              <a:gd name="connsiteX3" fmla="*/ 5372369 w 7118589"/>
              <a:gd name="connsiteY3" fmla="*/ 3629527 h 3939244"/>
              <a:gd name="connsiteX4" fmla="*/ 5239633 w 7118589"/>
              <a:gd name="connsiteY4" fmla="*/ 3939244 h 3939244"/>
              <a:gd name="connsiteX5" fmla="*/ 0 w 7118589"/>
              <a:gd name="connsiteY5" fmla="*/ 3930991 h 3939244"/>
              <a:gd name="connsiteX6" fmla="*/ 0 w 7118589"/>
              <a:gd name="connsiteY6" fmla="*/ 0 h 3939244"/>
              <a:gd name="connsiteX0" fmla="*/ 0 w 7118589"/>
              <a:gd name="connsiteY0" fmla="*/ 0 h 3939244"/>
              <a:gd name="connsiteX1" fmla="*/ 7118589 w 7118589"/>
              <a:gd name="connsiteY1" fmla="*/ 0 h 3939244"/>
              <a:gd name="connsiteX2" fmla="*/ 7111215 w 7118589"/>
              <a:gd name="connsiteY2" fmla="*/ 3650772 h 3939244"/>
              <a:gd name="connsiteX3" fmla="*/ 5372369 w 7118589"/>
              <a:gd name="connsiteY3" fmla="*/ 3629527 h 3939244"/>
              <a:gd name="connsiteX4" fmla="*/ 5239633 w 7118589"/>
              <a:gd name="connsiteY4" fmla="*/ 3939244 h 3939244"/>
              <a:gd name="connsiteX5" fmla="*/ 0 w 7118589"/>
              <a:gd name="connsiteY5" fmla="*/ 3930991 h 3939244"/>
              <a:gd name="connsiteX6" fmla="*/ 0 w 7118589"/>
              <a:gd name="connsiteY6" fmla="*/ 0 h 3939244"/>
              <a:gd name="connsiteX0" fmla="*/ 0 w 7118589"/>
              <a:gd name="connsiteY0" fmla="*/ 0 h 3939244"/>
              <a:gd name="connsiteX1" fmla="*/ 7118589 w 7118589"/>
              <a:gd name="connsiteY1" fmla="*/ 0 h 3939244"/>
              <a:gd name="connsiteX2" fmla="*/ 7111215 w 7118589"/>
              <a:gd name="connsiteY2" fmla="*/ 3650772 h 3939244"/>
              <a:gd name="connsiteX3" fmla="*/ 5372369 w 7118589"/>
              <a:gd name="connsiteY3" fmla="*/ 3629527 h 3939244"/>
              <a:gd name="connsiteX4" fmla="*/ 5239633 w 7118589"/>
              <a:gd name="connsiteY4" fmla="*/ 3939244 h 3939244"/>
              <a:gd name="connsiteX5" fmla="*/ 0 w 7118589"/>
              <a:gd name="connsiteY5" fmla="*/ 3930991 h 3939244"/>
              <a:gd name="connsiteX6" fmla="*/ 0 w 7118589"/>
              <a:gd name="connsiteY6" fmla="*/ 0 h 3939244"/>
              <a:gd name="connsiteX0" fmla="*/ 0 w 7118589"/>
              <a:gd name="connsiteY0" fmla="*/ 0 h 3939244"/>
              <a:gd name="connsiteX1" fmla="*/ 7118589 w 7118589"/>
              <a:gd name="connsiteY1" fmla="*/ 0 h 3939244"/>
              <a:gd name="connsiteX2" fmla="*/ 7111215 w 7118589"/>
              <a:gd name="connsiteY2" fmla="*/ 3650772 h 3939244"/>
              <a:gd name="connsiteX3" fmla="*/ 5372369 w 7118589"/>
              <a:gd name="connsiteY3" fmla="*/ 3636106 h 3939244"/>
              <a:gd name="connsiteX4" fmla="*/ 5239633 w 7118589"/>
              <a:gd name="connsiteY4" fmla="*/ 3939244 h 3939244"/>
              <a:gd name="connsiteX5" fmla="*/ 0 w 7118589"/>
              <a:gd name="connsiteY5" fmla="*/ 3930991 h 3939244"/>
              <a:gd name="connsiteX6" fmla="*/ 0 w 7118589"/>
              <a:gd name="connsiteY6" fmla="*/ 0 h 3939244"/>
              <a:gd name="connsiteX0" fmla="*/ 0 w 7118589"/>
              <a:gd name="connsiteY0" fmla="*/ 0 h 3939244"/>
              <a:gd name="connsiteX1" fmla="*/ 7118589 w 7118589"/>
              <a:gd name="connsiteY1" fmla="*/ 0 h 3939244"/>
              <a:gd name="connsiteX2" fmla="*/ 7111215 w 7118589"/>
              <a:gd name="connsiteY2" fmla="*/ 3650772 h 3939244"/>
              <a:gd name="connsiteX3" fmla="*/ 5372369 w 7118589"/>
              <a:gd name="connsiteY3" fmla="*/ 3642685 h 3939244"/>
              <a:gd name="connsiteX4" fmla="*/ 5239633 w 7118589"/>
              <a:gd name="connsiteY4" fmla="*/ 3939244 h 3939244"/>
              <a:gd name="connsiteX5" fmla="*/ 0 w 7118589"/>
              <a:gd name="connsiteY5" fmla="*/ 3930991 h 3939244"/>
              <a:gd name="connsiteX6" fmla="*/ 0 w 7118589"/>
              <a:gd name="connsiteY6" fmla="*/ 0 h 3939244"/>
              <a:gd name="connsiteX0" fmla="*/ 0 w 7118589"/>
              <a:gd name="connsiteY0" fmla="*/ 0 h 3935954"/>
              <a:gd name="connsiteX1" fmla="*/ 7118589 w 7118589"/>
              <a:gd name="connsiteY1" fmla="*/ 0 h 3935954"/>
              <a:gd name="connsiteX2" fmla="*/ 7111215 w 7118589"/>
              <a:gd name="connsiteY2" fmla="*/ 3650772 h 3935954"/>
              <a:gd name="connsiteX3" fmla="*/ 5372369 w 7118589"/>
              <a:gd name="connsiteY3" fmla="*/ 3642685 h 3935954"/>
              <a:gd name="connsiteX4" fmla="*/ 5223187 w 7118589"/>
              <a:gd name="connsiteY4" fmla="*/ 3935954 h 3935954"/>
              <a:gd name="connsiteX5" fmla="*/ 0 w 7118589"/>
              <a:gd name="connsiteY5" fmla="*/ 3930991 h 3935954"/>
              <a:gd name="connsiteX6" fmla="*/ 0 w 7118589"/>
              <a:gd name="connsiteY6" fmla="*/ 0 h 3935954"/>
              <a:gd name="connsiteX0" fmla="*/ 0 w 7118589"/>
              <a:gd name="connsiteY0" fmla="*/ 0 h 3935954"/>
              <a:gd name="connsiteX1" fmla="*/ 7118589 w 7118589"/>
              <a:gd name="connsiteY1" fmla="*/ 0 h 3935954"/>
              <a:gd name="connsiteX2" fmla="*/ 7111215 w 7118589"/>
              <a:gd name="connsiteY2" fmla="*/ 3650772 h 3935954"/>
              <a:gd name="connsiteX3" fmla="*/ 5372369 w 7118589"/>
              <a:gd name="connsiteY3" fmla="*/ 3642685 h 3935954"/>
              <a:gd name="connsiteX4" fmla="*/ 5223187 w 7118589"/>
              <a:gd name="connsiteY4" fmla="*/ 3935954 h 3935954"/>
              <a:gd name="connsiteX5" fmla="*/ 0 w 7118589"/>
              <a:gd name="connsiteY5" fmla="*/ 3930991 h 3935954"/>
              <a:gd name="connsiteX6" fmla="*/ 0 w 7118589"/>
              <a:gd name="connsiteY6" fmla="*/ 0 h 3935954"/>
              <a:gd name="connsiteX0" fmla="*/ 0 w 7118589"/>
              <a:gd name="connsiteY0" fmla="*/ 39220 h 3935954"/>
              <a:gd name="connsiteX1" fmla="*/ 7118589 w 7118589"/>
              <a:gd name="connsiteY1" fmla="*/ 0 h 3935954"/>
              <a:gd name="connsiteX2" fmla="*/ 7111215 w 7118589"/>
              <a:gd name="connsiteY2" fmla="*/ 3650772 h 3935954"/>
              <a:gd name="connsiteX3" fmla="*/ 5372369 w 7118589"/>
              <a:gd name="connsiteY3" fmla="*/ 3642685 h 3935954"/>
              <a:gd name="connsiteX4" fmla="*/ 5223187 w 7118589"/>
              <a:gd name="connsiteY4" fmla="*/ 3935954 h 3935954"/>
              <a:gd name="connsiteX5" fmla="*/ 0 w 7118589"/>
              <a:gd name="connsiteY5" fmla="*/ 3930991 h 3935954"/>
              <a:gd name="connsiteX6" fmla="*/ 0 w 7118589"/>
              <a:gd name="connsiteY6" fmla="*/ 39220 h 3935954"/>
              <a:gd name="connsiteX0" fmla="*/ 0 w 7118589"/>
              <a:gd name="connsiteY0" fmla="*/ 0 h 3896734"/>
              <a:gd name="connsiteX1" fmla="*/ 7118589 w 7118589"/>
              <a:gd name="connsiteY1" fmla="*/ 16808 h 3896734"/>
              <a:gd name="connsiteX2" fmla="*/ 7111215 w 7118589"/>
              <a:gd name="connsiteY2" fmla="*/ 3611552 h 3896734"/>
              <a:gd name="connsiteX3" fmla="*/ 5372369 w 7118589"/>
              <a:gd name="connsiteY3" fmla="*/ 3603465 h 3896734"/>
              <a:gd name="connsiteX4" fmla="*/ 5223187 w 7118589"/>
              <a:gd name="connsiteY4" fmla="*/ 3896734 h 3896734"/>
              <a:gd name="connsiteX5" fmla="*/ 0 w 7118589"/>
              <a:gd name="connsiteY5" fmla="*/ 3891771 h 3896734"/>
              <a:gd name="connsiteX6" fmla="*/ 0 w 7118589"/>
              <a:gd name="connsiteY6" fmla="*/ 0 h 3896734"/>
              <a:gd name="connsiteX0" fmla="*/ 0 w 7124123"/>
              <a:gd name="connsiteY0" fmla="*/ 0 h 3896734"/>
              <a:gd name="connsiteX1" fmla="*/ 7124123 w 7124123"/>
              <a:gd name="connsiteY1" fmla="*/ 11204 h 3896734"/>
              <a:gd name="connsiteX2" fmla="*/ 7111215 w 7124123"/>
              <a:gd name="connsiteY2" fmla="*/ 3611552 h 3896734"/>
              <a:gd name="connsiteX3" fmla="*/ 5372369 w 7124123"/>
              <a:gd name="connsiteY3" fmla="*/ 3603465 h 3896734"/>
              <a:gd name="connsiteX4" fmla="*/ 5223187 w 7124123"/>
              <a:gd name="connsiteY4" fmla="*/ 3896734 h 3896734"/>
              <a:gd name="connsiteX5" fmla="*/ 0 w 7124123"/>
              <a:gd name="connsiteY5" fmla="*/ 3891771 h 3896734"/>
              <a:gd name="connsiteX6" fmla="*/ 0 w 7124123"/>
              <a:gd name="connsiteY6" fmla="*/ 0 h 389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4123" h="3896734">
                <a:moveTo>
                  <a:pt x="0" y="0"/>
                </a:moveTo>
                <a:lnTo>
                  <a:pt x="7124123" y="11204"/>
                </a:lnTo>
                <a:cubicBezTo>
                  <a:pt x="7119820" y="1211320"/>
                  <a:pt x="7115518" y="2411436"/>
                  <a:pt x="7111215" y="3611552"/>
                </a:cubicBezTo>
                <a:lnTo>
                  <a:pt x="5372369" y="3603465"/>
                </a:lnTo>
                <a:cubicBezTo>
                  <a:pt x="5318536" y="3703163"/>
                  <a:pt x="5306660" y="3726876"/>
                  <a:pt x="5223187" y="3896734"/>
                </a:cubicBezTo>
                <a:lnTo>
                  <a:pt x="0" y="38917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805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</a:t>
            </a:r>
            <a:br>
              <a:rPr lang="en-US" dirty="0"/>
            </a:br>
            <a:r>
              <a:rPr lang="en-US" dirty="0"/>
              <a:t>YOUR </a:t>
            </a:r>
            <a:br>
              <a:rPr lang="en-US" dirty="0"/>
            </a:br>
            <a:r>
              <a:rPr lang="en-US" dirty="0"/>
              <a:t>IMAGE </a:t>
            </a:r>
            <a:br>
              <a:rPr lang="en-US" dirty="0"/>
            </a:br>
            <a:r>
              <a:rPr lang="en-US" dirty="0"/>
              <a:t>HERE</a:t>
            </a:r>
            <a:endParaRPr lang="ru-RU" dirty="0"/>
          </a:p>
        </p:txBody>
      </p:sp>
      <p:sp>
        <p:nvSpPr>
          <p:cNvPr id="19" name="Рисунок 2"/>
          <p:cNvSpPr>
            <a:spLocks noGrp="1"/>
          </p:cNvSpPr>
          <p:nvPr>
            <p:ph type="pic" sz="quarter" idx="21" hasCustomPrompt="1"/>
          </p:nvPr>
        </p:nvSpPr>
        <p:spPr>
          <a:xfrm>
            <a:off x="302838" y="4404731"/>
            <a:ext cx="11563212" cy="1807409"/>
          </a:xfrm>
          <a:custGeom>
            <a:avLst/>
            <a:gdLst>
              <a:gd name="connsiteX0" fmla="*/ 0 w 7118589"/>
              <a:gd name="connsiteY0" fmla="*/ 0 h 1197907"/>
              <a:gd name="connsiteX1" fmla="*/ 7118589 w 7118589"/>
              <a:gd name="connsiteY1" fmla="*/ 0 h 1197907"/>
              <a:gd name="connsiteX2" fmla="*/ 7118589 w 7118589"/>
              <a:gd name="connsiteY2" fmla="*/ 1197907 h 1197907"/>
              <a:gd name="connsiteX3" fmla="*/ 0 w 7118589"/>
              <a:gd name="connsiteY3" fmla="*/ 1197907 h 1197907"/>
              <a:gd name="connsiteX4" fmla="*/ 0 w 7118589"/>
              <a:gd name="connsiteY4" fmla="*/ 0 h 1197907"/>
              <a:gd name="connsiteX0" fmla="*/ 0 w 7118589"/>
              <a:gd name="connsiteY0" fmla="*/ 0 h 1197907"/>
              <a:gd name="connsiteX1" fmla="*/ 7118589 w 7118589"/>
              <a:gd name="connsiteY1" fmla="*/ 0 h 1197907"/>
              <a:gd name="connsiteX2" fmla="*/ 7112612 w 7118589"/>
              <a:gd name="connsiteY2" fmla="*/ 833343 h 1197907"/>
              <a:gd name="connsiteX3" fmla="*/ 0 w 7118589"/>
              <a:gd name="connsiteY3" fmla="*/ 1197907 h 1197907"/>
              <a:gd name="connsiteX4" fmla="*/ 0 w 7118589"/>
              <a:gd name="connsiteY4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64825 h 1197907"/>
              <a:gd name="connsiteX3" fmla="*/ 0 w 7119164"/>
              <a:gd name="connsiteY3" fmla="*/ 1197907 h 1197907"/>
              <a:gd name="connsiteX4" fmla="*/ 0 w 7119164"/>
              <a:gd name="connsiteY4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0 w 7119164"/>
              <a:gd name="connsiteY3" fmla="*/ 1197907 h 1197907"/>
              <a:gd name="connsiteX4" fmla="*/ 0 w 7119164"/>
              <a:gd name="connsiteY4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208979 w 7119164"/>
              <a:gd name="connsiteY3" fmla="*/ 1195294 h 1197907"/>
              <a:gd name="connsiteX4" fmla="*/ 0 w 7119164"/>
              <a:gd name="connsiteY4" fmla="*/ 1197907 h 1197907"/>
              <a:gd name="connsiteX5" fmla="*/ 0 w 7119164"/>
              <a:gd name="connsiteY5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238861 w 7119164"/>
              <a:gd name="connsiteY3" fmla="*/ 944282 h 1197907"/>
              <a:gd name="connsiteX4" fmla="*/ 0 w 7119164"/>
              <a:gd name="connsiteY4" fmla="*/ 1197907 h 1197907"/>
              <a:gd name="connsiteX5" fmla="*/ 0 w 7119164"/>
              <a:gd name="connsiteY5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238861 w 7119164"/>
              <a:gd name="connsiteY3" fmla="*/ 944282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238861 w 7119164"/>
              <a:gd name="connsiteY3" fmla="*/ 944282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238861 w 7119164"/>
              <a:gd name="connsiteY3" fmla="*/ 944282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358130 w 7119164"/>
              <a:gd name="connsiteY3" fmla="*/ 912477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358130 w 7119164"/>
              <a:gd name="connsiteY3" fmla="*/ 912477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358130 w 7119164"/>
              <a:gd name="connsiteY3" fmla="*/ 912477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366081 w 7119164"/>
              <a:gd name="connsiteY3" fmla="*/ 900550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366081 w 7119164"/>
              <a:gd name="connsiteY3" fmla="*/ 900550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9164"/>
              <a:gd name="connsiteY0" fmla="*/ 0 h 1197907"/>
              <a:gd name="connsiteX1" fmla="*/ 7118589 w 7119164"/>
              <a:gd name="connsiteY1" fmla="*/ 0 h 1197907"/>
              <a:gd name="connsiteX2" fmla="*/ 7118589 w 7119164"/>
              <a:gd name="connsiteY2" fmla="*/ 905060 h 1197907"/>
              <a:gd name="connsiteX3" fmla="*/ 5366081 w 7119164"/>
              <a:gd name="connsiteY3" fmla="*/ 900550 h 1197907"/>
              <a:gd name="connsiteX4" fmla="*/ 5220932 w 7119164"/>
              <a:gd name="connsiteY4" fmla="*/ 1195294 h 1197907"/>
              <a:gd name="connsiteX5" fmla="*/ 0 w 7119164"/>
              <a:gd name="connsiteY5" fmla="*/ 1197907 h 1197907"/>
              <a:gd name="connsiteX6" fmla="*/ 0 w 7119164"/>
              <a:gd name="connsiteY6" fmla="*/ 0 h 1197907"/>
              <a:gd name="connsiteX0" fmla="*/ 0 w 7118589"/>
              <a:gd name="connsiteY0" fmla="*/ 0 h 1197907"/>
              <a:gd name="connsiteX1" fmla="*/ 7118589 w 7118589"/>
              <a:gd name="connsiteY1" fmla="*/ 0 h 1197907"/>
              <a:gd name="connsiteX2" fmla="*/ 7113826 w 7118589"/>
              <a:gd name="connsiteY2" fmla="*/ 914585 h 1197907"/>
              <a:gd name="connsiteX3" fmla="*/ 5366081 w 7118589"/>
              <a:gd name="connsiteY3" fmla="*/ 900550 h 1197907"/>
              <a:gd name="connsiteX4" fmla="*/ 5220932 w 7118589"/>
              <a:gd name="connsiteY4" fmla="*/ 1195294 h 1197907"/>
              <a:gd name="connsiteX5" fmla="*/ 0 w 7118589"/>
              <a:gd name="connsiteY5" fmla="*/ 1197907 h 1197907"/>
              <a:gd name="connsiteX6" fmla="*/ 0 w 7118589"/>
              <a:gd name="connsiteY6" fmla="*/ 0 h 1197907"/>
              <a:gd name="connsiteX0" fmla="*/ 0 w 7118589"/>
              <a:gd name="connsiteY0" fmla="*/ 0 h 1197907"/>
              <a:gd name="connsiteX1" fmla="*/ 7118589 w 7118589"/>
              <a:gd name="connsiteY1" fmla="*/ 0 h 1197907"/>
              <a:gd name="connsiteX2" fmla="*/ 7113826 w 7118589"/>
              <a:gd name="connsiteY2" fmla="*/ 914585 h 1197907"/>
              <a:gd name="connsiteX3" fmla="*/ 5366081 w 7118589"/>
              <a:gd name="connsiteY3" fmla="*/ 900550 h 1197907"/>
              <a:gd name="connsiteX4" fmla="*/ 5220932 w 7118589"/>
              <a:gd name="connsiteY4" fmla="*/ 1195294 h 1197907"/>
              <a:gd name="connsiteX5" fmla="*/ 0 w 7118589"/>
              <a:gd name="connsiteY5" fmla="*/ 1197907 h 1197907"/>
              <a:gd name="connsiteX6" fmla="*/ 0 w 7118589"/>
              <a:gd name="connsiteY6" fmla="*/ 0 h 1197907"/>
              <a:gd name="connsiteX0" fmla="*/ 0 w 7116208"/>
              <a:gd name="connsiteY0" fmla="*/ 0 h 1197907"/>
              <a:gd name="connsiteX1" fmla="*/ 7116208 w 7116208"/>
              <a:gd name="connsiteY1" fmla="*/ 0 h 1197907"/>
              <a:gd name="connsiteX2" fmla="*/ 7113826 w 7116208"/>
              <a:gd name="connsiteY2" fmla="*/ 914585 h 1197907"/>
              <a:gd name="connsiteX3" fmla="*/ 5366081 w 7116208"/>
              <a:gd name="connsiteY3" fmla="*/ 900550 h 1197907"/>
              <a:gd name="connsiteX4" fmla="*/ 5220932 w 7116208"/>
              <a:gd name="connsiteY4" fmla="*/ 1195294 h 1197907"/>
              <a:gd name="connsiteX5" fmla="*/ 0 w 7116208"/>
              <a:gd name="connsiteY5" fmla="*/ 1197907 h 1197907"/>
              <a:gd name="connsiteX6" fmla="*/ 0 w 7116208"/>
              <a:gd name="connsiteY6" fmla="*/ 0 h 1197907"/>
              <a:gd name="connsiteX0" fmla="*/ 0 w 7116208"/>
              <a:gd name="connsiteY0" fmla="*/ 0 h 1197907"/>
              <a:gd name="connsiteX1" fmla="*/ 7116208 w 7116208"/>
              <a:gd name="connsiteY1" fmla="*/ 0 h 1197907"/>
              <a:gd name="connsiteX2" fmla="*/ 7113826 w 7116208"/>
              <a:gd name="connsiteY2" fmla="*/ 914585 h 1197907"/>
              <a:gd name="connsiteX3" fmla="*/ 5373224 w 7116208"/>
              <a:gd name="connsiteY3" fmla="*/ 907694 h 1197907"/>
              <a:gd name="connsiteX4" fmla="*/ 5220932 w 7116208"/>
              <a:gd name="connsiteY4" fmla="*/ 1195294 h 1197907"/>
              <a:gd name="connsiteX5" fmla="*/ 0 w 7116208"/>
              <a:gd name="connsiteY5" fmla="*/ 1197907 h 1197907"/>
              <a:gd name="connsiteX6" fmla="*/ 0 w 7116208"/>
              <a:gd name="connsiteY6" fmla="*/ 0 h 1197907"/>
              <a:gd name="connsiteX0" fmla="*/ 0 w 7116208"/>
              <a:gd name="connsiteY0" fmla="*/ 0 h 1197907"/>
              <a:gd name="connsiteX1" fmla="*/ 7116208 w 7116208"/>
              <a:gd name="connsiteY1" fmla="*/ 0 h 1197907"/>
              <a:gd name="connsiteX2" fmla="*/ 7113826 w 7116208"/>
              <a:gd name="connsiteY2" fmla="*/ 914585 h 1197907"/>
              <a:gd name="connsiteX3" fmla="*/ 5373224 w 7116208"/>
              <a:gd name="connsiteY3" fmla="*/ 907694 h 1197907"/>
              <a:gd name="connsiteX4" fmla="*/ 5220932 w 7116208"/>
              <a:gd name="connsiteY4" fmla="*/ 1195294 h 1197907"/>
              <a:gd name="connsiteX5" fmla="*/ 0 w 7116208"/>
              <a:gd name="connsiteY5" fmla="*/ 1197907 h 1197907"/>
              <a:gd name="connsiteX6" fmla="*/ 0 w 7116208"/>
              <a:gd name="connsiteY6" fmla="*/ 0 h 1197907"/>
              <a:gd name="connsiteX0" fmla="*/ 0 w 7116208"/>
              <a:gd name="connsiteY0" fmla="*/ 0 h 1200057"/>
              <a:gd name="connsiteX1" fmla="*/ 7116208 w 7116208"/>
              <a:gd name="connsiteY1" fmla="*/ 0 h 1200057"/>
              <a:gd name="connsiteX2" fmla="*/ 7113826 w 7116208"/>
              <a:gd name="connsiteY2" fmla="*/ 914585 h 1200057"/>
              <a:gd name="connsiteX3" fmla="*/ 5373224 w 7116208"/>
              <a:gd name="connsiteY3" fmla="*/ 907694 h 1200057"/>
              <a:gd name="connsiteX4" fmla="*/ 5225694 w 7116208"/>
              <a:gd name="connsiteY4" fmla="*/ 1200057 h 1200057"/>
              <a:gd name="connsiteX5" fmla="*/ 0 w 7116208"/>
              <a:gd name="connsiteY5" fmla="*/ 1197907 h 1200057"/>
              <a:gd name="connsiteX6" fmla="*/ 0 w 7116208"/>
              <a:gd name="connsiteY6" fmla="*/ 0 h 1200057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373224 w 7116208"/>
              <a:gd name="connsiteY3" fmla="*/ 907694 h 1200289"/>
              <a:gd name="connsiteX4" fmla="*/ 5225694 w 7116208"/>
              <a:gd name="connsiteY4" fmla="*/ 1200057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43718 w 7116208"/>
              <a:gd name="connsiteY3" fmla="*/ 887677 h 1200289"/>
              <a:gd name="connsiteX4" fmla="*/ 5225694 w 7116208"/>
              <a:gd name="connsiteY4" fmla="*/ 1200057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43719 w 7116208"/>
              <a:gd name="connsiteY3" fmla="*/ 907695 h 1200289"/>
              <a:gd name="connsiteX4" fmla="*/ 5225694 w 7116208"/>
              <a:gd name="connsiteY4" fmla="*/ 1200057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10065"/>
              <a:gd name="connsiteX1" fmla="*/ 7116208 w 7116208"/>
              <a:gd name="connsiteY1" fmla="*/ 0 h 1210065"/>
              <a:gd name="connsiteX2" fmla="*/ 7113826 w 7116208"/>
              <a:gd name="connsiteY2" fmla="*/ 914585 h 1210065"/>
              <a:gd name="connsiteX3" fmla="*/ 5943719 w 7116208"/>
              <a:gd name="connsiteY3" fmla="*/ 907695 h 1210065"/>
              <a:gd name="connsiteX4" fmla="*/ 5866249 w 7116208"/>
              <a:gd name="connsiteY4" fmla="*/ 1210065 h 1210065"/>
              <a:gd name="connsiteX5" fmla="*/ 0 w 7116208"/>
              <a:gd name="connsiteY5" fmla="*/ 1200289 h 1210065"/>
              <a:gd name="connsiteX6" fmla="*/ 0 w 7116208"/>
              <a:gd name="connsiteY6" fmla="*/ 0 h 1210065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43719 w 7116208"/>
              <a:gd name="connsiteY3" fmla="*/ 907695 h 1200289"/>
              <a:gd name="connsiteX4" fmla="*/ 5756154 w 7116208"/>
              <a:gd name="connsiteY4" fmla="*/ 119004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10065"/>
              <a:gd name="connsiteX1" fmla="*/ 7116208 w 7116208"/>
              <a:gd name="connsiteY1" fmla="*/ 0 h 1210065"/>
              <a:gd name="connsiteX2" fmla="*/ 7113826 w 7116208"/>
              <a:gd name="connsiteY2" fmla="*/ 914585 h 1210065"/>
              <a:gd name="connsiteX3" fmla="*/ 5943719 w 7116208"/>
              <a:gd name="connsiteY3" fmla="*/ 907695 h 1210065"/>
              <a:gd name="connsiteX4" fmla="*/ 5756154 w 7116208"/>
              <a:gd name="connsiteY4" fmla="*/ 1210065 h 1210065"/>
              <a:gd name="connsiteX5" fmla="*/ 0 w 7116208"/>
              <a:gd name="connsiteY5" fmla="*/ 1200289 h 1210065"/>
              <a:gd name="connsiteX6" fmla="*/ 0 w 7116208"/>
              <a:gd name="connsiteY6" fmla="*/ 0 h 1210065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43719 w 7116208"/>
              <a:gd name="connsiteY3" fmla="*/ 907695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09375 w 7116208"/>
              <a:gd name="connsiteY3" fmla="*/ 907695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09376 w 7116208"/>
              <a:gd name="connsiteY3" fmla="*/ 907695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895638 w 7116208"/>
              <a:gd name="connsiteY3" fmla="*/ 921431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895638 w 7116208"/>
              <a:gd name="connsiteY3" fmla="*/ 921431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09376 w 7116208"/>
              <a:gd name="connsiteY3" fmla="*/ 900826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19338 w 7116208"/>
              <a:gd name="connsiteY3" fmla="*/ 910787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19338 w 7116208"/>
              <a:gd name="connsiteY3" fmla="*/ 910787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19338 w 7116208"/>
              <a:gd name="connsiteY3" fmla="*/ 910787 h 1200289"/>
              <a:gd name="connsiteX4" fmla="*/ 5756154 w 7116208"/>
              <a:gd name="connsiteY4" fmla="*/ 119632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0289"/>
              <a:gd name="connsiteX1" fmla="*/ 7116208 w 7116208"/>
              <a:gd name="connsiteY1" fmla="*/ 0 h 1200289"/>
              <a:gd name="connsiteX2" fmla="*/ 7113826 w 7116208"/>
              <a:gd name="connsiteY2" fmla="*/ 914585 h 1200289"/>
              <a:gd name="connsiteX3" fmla="*/ 5919338 w 7116208"/>
              <a:gd name="connsiteY3" fmla="*/ 910787 h 1200289"/>
              <a:gd name="connsiteX4" fmla="*/ 5606735 w 7116208"/>
              <a:gd name="connsiteY4" fmla="*/ 1186368 h 1200289"/>
              <a:gd name="connsiteX5" fmla="*/ 0 w 7116208"/>
              <a:gd name="connsiteY5" fmla="*/ 1200289 h 1200289"/>
              <a:gd name="connsiteX6" fmla="*/ 0 w 7116208"/>
              <a:gd name="connsiteY6" fmla="*/ 0 h 1200289"/>
              <a:gd name="connsiteX0" fmla="*/ 0 w 7116208"/>
              <a:gd name="connsiteY0" fmla="*/ 0 h 1201310"/>
              <a:gd name="connsiteX1" fmla="*/ 7116208 w 7116208"/>
              <a:gd name="connsiteY1" fmla="*/ 0 h 1201310"/>
              <a:gd name="connsiteX2" fmla="*/ 7113826 w 7116208"/>
              <a:gd name="connsiteY2" fmla="*/ 914585 h 1201310"/>
              <a:gd name="connsiteX3" fmla="*/ 5919338 w 7116208"/>
              <a:gd name="connsiteY3" fmla="*/ 910787 h 1201310"/>
              <a:gd name="connsiteX4" fmla="*/ 5606735 w 7116208"/>
              <a:gd name="connsiteY4" fmla="*/ 1201310 h 1201310"/>
              <a:gd name="connsiteX5" fmla="*/ 0 w 7116208"/>
              <a:gd name="connsiteY5" fmla="*/ 1200289 h 1201310"/>
              <a:gd name="connsiteX6" fmla="*/ 0 w 7116208"/>
              <a:gd name="connsiteY6" fmla="*/ 0 h 1201310"/>
              <a:gd name="connsiteX0" fmla="*/ 0 w 7116208"/>
              <a:gd name="connsiteY0" fmla="*/ 0 h 1201310"/>
              <a:gd name="connsiteX1" fmla="*/ 7116208 w 7116208"/>
              <a:gd name="connsiteY1" fmla="*/ 0 h 1201310"/>
              <a:gd name="connsiteX2" fmla="*/ 7113826 w 7116208"/>
              <a:gd name="connsiteY2" fmla="*/ 914585 h 1201310"/>
              <a:gd name="connsiteX3" fmla="*/ 5764939 w 7116208"/>
              <a:gd name="connsiteY3" fmla="*/ 910787 h 1201310"/>
              <a:gd name="connsiteX4" fmla="*/ 5606735 w 7116208"/>
              <a:gd name="connsiteY4" fmla="*/ 1201310 h 1201310"/>
              <a:gd name="connsiteX5" fmla="*/ 0 w 7116208"/>
              <a:gd name="connsiteY5" fmla="*/ 1200289 h 1201310"/>
              <a:gd name="connsiteX6" fmla="*/ 0 w 7116208"/>
              <a:gd name="connsiteY6" fmla="*/ 0 h 1201310"/>
              <a:gd name="connsiteX0" fmla="*/ 0 w 7116208"/>
              <a:gd name="connsiteY0" fmla="*/ 0 h 1201310"/>
              <a:gd name="connsiteX1" fmla="*/ 7116208 w 7116208"/>
              <a:gd name="connsiteY1" fmla="*/ 0 h 1201310"/>
              <a:gd name="connsiteX2" fmla="*/ 7113826 w 7116208"/>
              <a:gd name="connsiteY2" fmla="*/ 914585 h 1201310"/>
              <a:gd name="connsiteX3" fmla="*/ 5764939 w 7116208"/>
              <a:gd name="connsiteY3" fmla="*/ 910787 h 1201310"/>
              <a:gd name="connsiteX4" fmla="*/ 5606735 w 7116208"/>
              <a:gd name="connsiteY4" fmla="*/ 1201310 h 1201310"/>
              <a:gd name="connsiteX5" fmla="*/ 0 w 7116208"/>
              <a:gd name="connsiteY5" fmla="*/ 1200289 h 1201310"/>
              <a:gd name="connsiteX6" fmla="*/ 0 w 7116208"/>
              <a:gd name="connsiteY6" fmla="*/ 0 h 1201310"/>
              <a:gd name="connsiteX0" fmla="*/ 0 w 7116208"/>
              <a:gd name="connsiteY0" fmla="*/ 0 h 1201310"/>
              <a:gd name="connsiteX1" fmla="*/ 7116208 w 7116208"/>
              <a:gd name="connsiteY1" fmla="*/ 0 h 1201310"/>
              <a:gd name="connsiteX2" fmla="*/ 7113826 w 7116208"/>
              <a:gd name="connsiteY2" fmla="*/ 914585 h 1201310"/>
              <a:gd name="connsiteX3" fmla="*/ 5764939 w 7116208"/>
              <a:gd name="connsiteY3" fmla="*/ 910787 h 1201310"/>
              <a:gd name="connsiteX4" fmla="*/ 5606735 w 7116208"/>
              <a:gd name="connsiteY4" fmla="*/ 1201310 h 1201310"/>
              <a:gd name="connsiteX5" fmla="*/ 0 w 7116208"/>
              <a:gd name="connsiteY5" fmla="*/ 1200289 h 1201310"/>
              <a:gd name="connsiteX6" fmla="*/ 0 w 7116208"/>
              <a:gd name="connsiteY6" fmla="*/ 0 h 1201310"/>
              <a:gd name="connsiteX0" fmla="*/ 0 w 7116208"/>
              <a:gd name="connsiteY0" fmla="*/ 0 h 1201310"/>
              <a:gd name="connsiteX1" fmla="*/ 7116208 w 7116208"/>
              <a:gd name="connsiteY1" fmla="*/ 0 h 1201310"/>
              <a:gd name="connsiteX2" fmla="*/ 7113826 w 7116208"/>
              <a:gd name="connsiteY2" fmla="*/ 914585 h 1201310"/>
              <a:gd name="connsiteX3" fmla="*/ 5764939 w 7116208"/>
              <a:gd name="connsiteY3" fmla="*/ 910787 h 1201310"/>
              <a:gd name="connsiteX4" fmla="*/ 5606735 w 7116208"/>
              <a:gd name="connsiteY4" fmla="*/ 1201310 h 1201310"/>
              <a:gd name="connsiteX5" fmla="*/ 0 w 7116208"/>
              <a:gd name="connsiteY5" fmla="*/ 1200289 h 1201310"/>
              <a:gd name="connsiteX6" fmla="*/ 0 w 7116208"/>
              <a:gd name="connsiteY6" fmla="*/ 0 h 1201310"/>
              <a:gd name="connsiteX0" fmla="*/ 0 w 7116208"/>
              <a:gd name="connsiteY0" fmla="*/ 0 h 1201310"/>
              <a:gd name="connsiteX1" fmla="*/ 7116208 w 7116208"/>
              <a:gd name="connsiteY1" fmla="*/ 0 h 1201310"/>
              <a:gd name="connsiteX2" fmla="*/ 7113826 w 7116208"/>
              <a:gd name="connsiteY2" fmla="*/ 914585 h 1201310"/>
              <a:gd name="connsiteX3" fmla="*/ 6100646 w 7116208"/>
              <a:gd name="connsiteY3" fmla="*/ 910787 h 1201310"/>
              <a:gd name="connsiteX4" fmla="*/ 5606735 w 7116208"/>
              <a:gd name="connsiteY4" fmla="*/ 1201310 h 1201310"/>
              <a:gd name="connsiteX5" fmla="*/ 0 w 7116208"/>
              <a:gd name="connsiteY5" fmla="*/ 1200289 h 1201310"/>
              <a:gd name="connsiteX6" fmla="*/ 0 w 7116208"/>
              <a:gd name="connsiteY6" fmla="*/ 0 h 1201310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100646 w 7116208"/>
              <a:gd name="connsiteY3" fmla="*/ 910787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100646 w 7116208"/>
              <a:gd name="connsiteY3" fmla="*/ 910787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100646 w 7116208"/>
              <a:gd name="connsiteY3" fmla="*/ 910787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100646 w 7116208"/>
              <a:gd name="connsiteY3" fmla="*/ 925383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086050 w 7116208"/>
              <a:gd name="connsiteY3" fmla="*/ 918085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086050 w 7116208"/>
              <a:gd name="connsiteY3" fmla="*/ 918085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086050 w 7116208"/>
              <a:gd name="connsiteY3" fmla="*/ 918085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086050 w 7116208"/>
              <a:gd name="connsiteY3" fmla="*/ 918085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013070 w 7116208"/>
              <a:gd name="connsiteY3" fmla="*/ 918085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013070 w 7116208"/>
              <a:gd name="connsiteY3" fmla="*/ 918085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208608"/>
              <a:gd name="connsiteX1" fmla="*/ 7116208 w 7116208"/>
              <a:gd name="connsiteY1" fmla="*/ 0 h 1208608"/>
              <a:gd name="connsiteX2" fmla="*/ 7113826 w 7116208"/>
              <a:gd name="connsiteY2" fmla="*/ 914585 h 1208608"/>
              <a:gd name="connsiteX3" fmla="*/ 6013070 w 7116208"/>
              <a:gd name="connsiteY3" fmla="*/ 918085 h 1208608"/>
              <a:gd name="connsiteX4" fmla="*/ 5862164 w 7116208"/>
              <a:gd name="connsiteY4" fmla="*/ 1208608 h 1208608"/>
              <a:gd name="connsiteX5" fmla="*/ 0 w 7116208"/>
              <a:gd name="connsiteY5" fmla="*/ 1200289 h 1208608"/>
              <a:gd name="connsiteX6" fmla="*/ 0 w 7116208"/>
              <a:gd name="connsiteY6" fmla="*/ 0 h 1208608"/>
              <a:gd name="connsiteX0" fmla="*/ 0 w 7116208"/>
              <a:gd name="connsiteY0" fmla="*/ 0 h 1324355"/>
              <a:gd name="connsiteX1" fmla="*/ 7116208 w 7116208"/>
              <a:gd name="connsiteY1" fmla="*/ 0 h 1324355"/>
              <a:gd name="connsiteX2" fmla="*/ 7113826 w 7116208"/>
              <a:gd name="connsiteY2" fmla="*/ 914585 h 1324355"/>
              <a:gd name="connsiteX3" fmla="*/ 6013070 w 7116208"/>
              <a:gd name="connsiteY3" fmla="*/ 918085 h 1324355"/>
              <a:gd name="connsiteX4" fmla="*/ 5862164 w 7116208"/>
              <a:gd name="connsiteY4" fmla="*/ 1208608 h 1324355"/>
              <a:gd name="connsiteX5" fmla="*/ 0 w 7116208"/>
              <a:gd name="connsiteY5" fmla="*/ 1324355 h 1324355"/>
              <a:gd name="connsiteX6" fmla="*/ 0 w 7116208"/>
              <a:gd name="connsiteY6" fmla="*/ 0 h 1324355"/>
              <a:gd name="connsiteX0" fmla="*/ 0 w 7116208"/>
              <a:gd name="connsiteY0" fmla="*/ 0 h 1324355"/>
              <a:gd name="connsiteX1" fmla="*/ 7116208 w 7116208"/>
              <a:gd name="connsiteY1" fmla="*/ 0 h 1324355"/>
              <a:gd name="connsiteX2" fmla="*/ 7113826 w 7116208"/>
              <a:gd name="connsiteY2" fmla="*/ 914585 h 1324355"/>
              <a:gd name="connsiteX3" fmla="*/ 6013070 w 7116208"/>
              <a:gd name="connsiteY3" fmla="*/ 918085 h 1324355"/>
              <a:gd name="connsiteX4" fmla="*/ 5862164 w 7116208"/>
              <a:gd name="connsiteY4" fmla="*/ 1310780 h 1324355"/>
              <a:gd name="connsiteX5" fmla="*/ 0 w 7116208"/>
              <a:gd name="connsiteY5" fmla="*/ 1324355 h 1324355"/>
              <a:gd name="connsiteX6" fmla="*/ 0 w 7116208"/>
              <a:gd name="connsiteY6" fmla="*/ 0 h 1324355"/>
              <a:gd name="connsiteX0" fmla="*/ 0 w 7116208"/>
              <a:gd name="connsiteY0" fmla="*/ 0 h 1339972"/>
              <a:gd name="connsiteX1" fmla="*/ 7116208 w 7116208"/>
              <a:gd name="connsiteY1" fmla="*/ 0 h 1339972"/>
              <a:gd name="connsiteX2" fmla="*/ 7113826 w 7116208"/>
              <a:gd name="connsiteY2" fmla="*/ 914585 h 1339972"/>
              <a:gd name="connsiteX3" fmla="*/ 6013070 w 7116208"/>
              <a:gd name="connsiteY3" fmla="*/ 918085 h 1339972"/>
              <a:gd name="connsiteX4" fmla="*/ 5862164 w 7116208"/>
              <a:gd name="connsiteY4" fmla="*/ 1339972 h 1339972"/>
              <a:gd name="connsiteX5" fmla="*/ 0 w 7116208"/>
              <a:gd name="connsiteY5" fmla="*/ 1324355 h 1339972"/>
              <a:gd name="connsiteX6" fmla="*/ 0 w 7116208"/>
              <a:gd name="connsiteY6" fmla="*/ 0 h 1339972"/>
              <a:gd name="connsiteX0" fmla="*/ 0 w 7116208"/>
              <a:gd name="connsiteY0" fmla="*/ 0 h 1324355"/>
              <a:gd name="connsiteX1" fmla="*/ 7116208 w 7116208"/>
              <a:gd name="connsiteY1" fmla="*/ 0 h 1324355"/>
              <a:gd name="connsiteX2" fmla="*/ 7113826 w 7116208"/>
              <a:gd name="connsiteY2" fmla="*/ 914585 h 1324355"/>
              <a:gd name="connsiteX3" fmla="*/ 6013070 w 7116208"/>
              <a:gd name="connsiteY3" fmla="*/ 918085 h 1324355"/>
              <a:gd name="connsiteX4" fmla="*/ 5854866 w 7116208"/>
              <a:gd name="connsiteY4" fmla="*/ 1303482 h 1324355"/>
              <a:gd name="connsiteX5" fmla="*/ 0 w 7116208"/>
              <a:gd name="connsiteY5" fmla="*/ 1324355 h 1324355"/>
              <a:gd name="connsiteX6" fmla="*/ 0 w 7116208"/>
              <a:gd name="connsiteY6" fmla="*/ 0 h 1324355"/>
              <a:gd name="connsiteX0" fmla="*/ 0 w 7116208"/>
              <a:gd name="connsiteY0" fmla="*/ 0 h 1332674"/>
              <a:gd name="connsiteX1" fmla="*/ 7116208 w 7116208"/>
              <a:gd name="connsiteY1" fmla="*/ 0 h 1332674"/>
              <a:gd name="connsiteX2" fmla="*/ 7113826 w 7116208"/>
              <a:gd name="connsiteY2" fmla="*/ 914585 h 1332674"/>
              <a:gd name="connsiteX3" fmla="*/ 6013070 w 7116208"/>
              <a:gd name="connsiteY3" fmla="*/ 918085 h 1332674"/>
              <a:gd name="connsiteX4" fmla="*/ 5854866 w 7116208"/>
              <a:gd name="connsiteY4" fmla="*/ 1332674 h 1332674"/>
              <a:gd name="connsiteX5" fmla="*/ 0 w 7116208"/>
              <a:gd name="connsiteY5" fmla="*/ 1324355 h 1332674"/>
              <a:gd name="connsiteX6" fmla="*/ 0 w 7116208"/>
              <a:gd name="connsiteY6" fmla="*/ 0 h 1332674"/>
              <a:gd name="connsiteX0" fmla="*/ 0 w 7116208"/>
              <a:gd name="connsiteY0" fmla="*/ 0 h 1332674"/>
              <a:gd name="connsiteX1" fmla="*/ 7116208 w 7116208"/>
              <a:gd name="connsiteY1" fmla="*/ 0 h 1332674"/>
              <a:gd name="connsiteX2" fmla="*/ 7113826 w 7116208"/>
              <a:gd name="connsiteY2" fmla="*/ 914585 h 1332674"/>
              <a:gd name="connsiteX3" fmla="*/ 6056858 w 7116208"/>
              <a:gd name="connsiteY3" fmla="*/ 925383 h 1332674"/>
              <a:gd name="connsiteX4" fmla="*/ 5854866 w 7116208"/>
              <a:gd name="connsiteY4" fmla="*/ 1332674 h 1332674"/>
              <a:gd name="connsiteX5" fmla="*/ 0 w 7116208"/>
              <a:gd name="connsiteY5" fmla="*/ 1324355 h 1332674"/>
              <a:gd name="connsiteX6" fmla="*/ 0 w 7116208"/>
              <a:gd name="connsiteY6" fmla="*/ 0 h 1332674"/>
              <a:gd name="connsiteX0" fmla="*/ 0 w 7116208"/>
              <a:gd name="connsiteY0" fmla="*/ 0 h 1332674"/>
              <a:gd name="connsiteX1" fmla="*/ 7116208 w 7116208"/>
              <a:gd name="connsiteY1" fmla="*/ 0 h 1332674"/>
              <a:gd name="connsiteX2" fmla="*/ 7113826 w 7116208"/>
              <a:gd name="connsiteY2" fmla="*/ 914585 h 1332674"/>
              <a:gd name="connsiteX3" fmla="*/ 6056858 w 7116208"/>
              <a:gd name="connsiteY3" fmla="*/ 925383 h 1332674"/>
              <a:gd name="connsiteX4" fmla="*/ 5854866 w 7116208"/>
              <a:gd name="connsiteY4" fmla="*/ 1332674 h 1332674"/>
              <a:gd name="connsiteX5" fmla="*/ 0 w 7116208"/>
              <a:gd name="connsiteY5" fmla="*/ 1324355 h 1332674"/>
              <a:gd name="connsiteX6" fmla="*/ 0 w 7116208"/>
              <a:gd name="connsiteY6" fmla="*/ 0 h 1332674"/>
              <a:gd name="connsiteX0" fmla="*/ 0 w 7116208"/>
              <a:gd name="connsiteY0" fmla="*/ 0 h 1332674"/>
              <a:gd name="connsiteX1" fmla="*/ 7116208 w 7116208"/>
              <a:gd name="connsiteY1" fmla="*/ 0 h 1332674"/>
              <a:gd name="connsiteX2" fmla="*/ 7113826 w 7116208"/>
              <a:gd name="connsiteY2" fmla="*/ 914585 h 1332674"/>
              <a:gd name="connsiteX3" fmla="*/ 6056858 w 7116208"/>
              <a:gd name="connsiteY3" fmla="*/ 925383 h 1332674"/>
              <a:gd name="connsiteX4" fmla="*/ 5854866 w 7116208"/>
              <a:gd name="connsiteY4" fmla="*/ 1332674 h 1332674"/>
              <a:gd name="connsiteX5" fmla="*/ 0 w 7116208"/>
              <a:gd name="connsiteY5" fmla="*/ 1324355 h 1332674"/>
              <a:gd name="connsiteX6" fmla="*/ 0 w 7116208"/>
              <a:gd name="connsiteY6" fmla="*/ 0 h 1332674"/>
              <a:gd name="connsiteX0" fmla="*/ 0 w 7116208"/>
              <a:gd name="connsiteY0" fmla="*/ 0 h 1332674"/>
              <a:gd name="connsiteX1" fmla="*/ 7116208 w 7116208"/>
              <a:gd name="connsiteY1" fmla="*/ 0 h 1332674"/>
              <a:gd name="connsiteX2" fmla="*/ 7113826 w 7116208"/>
              <a:gd name="connsiteY2" fmla="*/ 914585 h 1332674"/>
              <a:gd name="connsiteX3" fmla="*/ 6056858 w 7116208"/>
              <a:gd name="connsiteY3" fmla="*/ 925383 h 1332674"/>
              <a:gd name="connsiteX4" fmla="*/ 5854866 w 7116208"/>
              <a:gd name="connsiteY4" fmla="*/ 1332674 h 1332674"/>
              <a:gd name="connsiteX5" fmla="*/ 0 w 7116208"/>
              <a:gd name="connsiteY5" fmla="*/ 1324355 h 1332674"/>
              <a:gd name="connsiteX6" fmla="*/ 0 w 7116208"/>
              <a:gd name="connsiteY6" fmla="*/ 0 h 1332674"/>
              <a:gd name="connsiteX0" fmla="*/ 0 w 7116208"/>
              <a:gd name="connsiteY0" fmla="*/ 0 h 1332674"/>
              <a:gd name="connsiteX1" fmla="*/ 7116208 w 7116208"/>
              <a:gd name="connsiteY1" fmla="*/ 0 h 1332674"/>
              <a:gd name="connsiteX2" fmla="*/ 7113826 w 7116208"/>
              <a:gd name="connsiteY2" fmla="*/ 914585 h 1332674"/>
              <a:gd name="connsiteX3" fmla="*/ 6056858 w 7116208"/>
              <a:gd name="connsiteY3" fmla="*/ 925383 h 1332674"/>
              <a:gd name="connsiteX4" fmla="*/ 5854866 w 7116208"/>
              <a:gd name="connsiteY4" fmla="*/ 1332674 h 1332674"/>
              <a:gd name="connsiteX5" fmla="*/ 0 w 7116208"/>
              <a:gd name="connsiteY5" fmla="*/ 1324355 h 1332674"/>
              <a:gd name="connsiteX6" fmla="*/ 0 w 7116208"/>
              <a:gd name="connsiteY6" fmla="*/ 0 h 1332674"/>
              <a:gd name="connsiteX0" fmla="*/ 0 w 7116208"/>
              <a:gd name="connsiteY0" fmla="*/ 0 h 1332674"/>
              <a:gd name="connsiteX1" fmla="*/ 7116208 w 7116208"/>
              <a:gd name="connsiteY1" fmla="*/ 0 h 1332674"/>
              <a:gd name="connsiteX2" fmla="*/ 7113827 w 7116208"/>
              <a:gd name="connsiteY2" fmla="*/ 921883 h 1332674"/>
              <a:gd name="connsiteX3" fmla="*/ 6056858 w 7116208"/>
              <a:gd name="connsiteY3" fmla="*/ 925383 h 1332674"/>
              <a:gd name="connsiteX4" fmla="*/ 5854866 w 7116208"/>
              <a:gd name="connsiteY4" fmla="*/ 1332674 h 1332674"/>
              <a:gd name="connsiteX5" fmla="*/ 0 w 7116208"/>
              <a:gd name="connsiteY5" fmla="*/ 1324355 h 1332674"/>
              <a:gd name="connsiteX6" fmla="*/ 0 w 7116208"/>
              <a:gd name="connsiteY6" fmla="*/ 0 h 1332674"/>
              <a:gd name="connsiteX0" fmla="*/ 0 w 7116208"/>
              <a:gd name="connsiteY0" fmla="*/ 0 h 1332674"/>
              <a:gd name="connsiteX1" fmla="*/ 7116208 w 7116208"/>
              <a:gd name="connsiteY1" fmla="*/ 0 h 1332674"/>
              <a:gd name="connsiteX2" fmla="*/ 7113827 w 7116208"/>
              <a:gd name="connsiteY2" fmla="*/ 921883 h 1332674"/>
              <a:gd name="connsiteX3" fmla="*/ 6056858 w 7116208"/>
              <a:gd name="connsiteY3" fmla="*/ 925383 h 1332674"/>
              <a:gd name="connsiteX4" fmla="*/ 5854866 w 7116208"/>
              <a:gd name="connsiteY4" fmla="*/ 1332674 h 1332674"/>
              <a:gd name="connsiteX5" fmla="*/ 7298 w 7116208"/>
              <a:gd name="connsiteY5" fmla="*/ 1280568 h 1332674"/>
              <a:gd name="connsiteX6" fmla="*/ 0 w 7116208"/>
              <a:gd name="connsiteY6" fmla="*/ 0 h 1332674"/>
              <a:gd name="connsiteX0" fmla="*/ 0 w 7116208"/>
              <a:gd name="connsiteY0" fmla="*/ 0 h 1310780"/>
              <a:gd name="connsiteX1" fmla="*/ 7116208 w 7116208"/>
              <a:gd name="connsiteY1" fmla="*/ 0 h 1310780"/>
              <a:gd name="connsiteX2" fmla="*/ 7113827 w 7116208"/>
              <a:gd name="connsiteY2" fmla="*/ 921883 h 1310780"/>
              <a:gd name="connsiteX3" fmla="*/ 6056858 w 7116208"/>
              <a:gd name="connsiteY3" fmla="*/ 925383 h 1310780"/>
              <a:gd name="connsiteX4" fmla="*/ 5854866 w 7116208"/>
              <a:gd name="connsiteY4" fmla="*/ 1310780 h 1310780"/>
              <a:gd name="connsiteX5" fmla="*/ 7298 w 7116208"/>
              <a:gd name="connsiteY5" fmla="*/ 1280568 h 1310780"/>
              <a:gd name="connsiteX6" fmla="*/ 0 w 7116208"/>
              <a:gd name="connsiteY6" fmla="*/ 0 h 1310780"/>
              <a:gd name="connsiteX0" fmla="*/ 0 w 7116208"/>
              <a:gd name="connsiteY0" fmla="*/ 0 h 1303482"/>
              <a:gd name="connsiteX1" fmla="*/ 7116208 w 7116208"/>
              <a:gd name="connsiteY1" fmla="*/ 0 h 1303482"/>
              <a:gd name="connsiteX2" fmla="*/ 7113827 w 7116208"/>
              <a:gd name="connsiteY2" fmla="*/ 921883 h 1303482"/>
              <a:gd name="connsiteX3" fmla="*/ 6056858 w 7116208"/>
              <a:gd name="connsiteY3" fmla="*/ 925383 h 1303482"/>
              <a:gd name="connsiteX4" fmla="*/ 5876760 w 7116208"/>
              <a:gd name="connsiteY4" fmla="*/ 1303482 h 1303482"/>
              <a:gd name="connsiteX5" fmla="*/ 7298 w 7116208"/>
              <a:gd name="connsiteY5" fmla="*/ 1280568 h 1303482"/>
              <a:gd name="connsiteX6" fmla="*/ 0 w 7116208"/>
              <a:gd name="connsiteY6" fmla="*/ 0 h 1303482"/>
              <a:gd name="connsiteX0" fmla="*/ 0 w 7116208"/>
              <a:gd name="connsiteY0" fmla="*/ 0 h 1296184"/>
              <a:gd name="connsiteX1" fmla="*/ 7116208 w 7116208"/>
              <a:gd name="connsiteY1" fmla="*/ 0 h 1296184"/>
              <a:gd name="connsiteX2" fmla="*/ 7113827 w 7116208"/>
              <a:gd name="connsiteY2" fmla="*/ 921883 h 1296184"/>
              <a:gd name="connsiteX3" fmla="*/ 6056858 w 7116208"/>
              <a:gd name="connsiteY3" fmla="*/ 925383 h 1296184"/>
              <a:gd name="connsiteX4" fmla="*/ 5884058 w 7116208"/>
              <a:gd name="connsiteY4" fmla="*/ 1296184 h 1296184"/>
              <a:gd name="connsiteX5" fmla="*/ 7298 w 7116208"/>
              <a:gd name="connsiteY5" fmla="*/ 1280568 h 1296184"/>
              <a:gd name="connsiteX6" fmla="*/ 0 w 7116208"/>
              <a:gd name="connsiteY6" fmla="*/ 0 h 1296184"/>
              <a:gd name="connsiteX0" fmla="*/ 0 w 7116208"/>
              <a:gd name="connsiteY0" fmla="*/ 0 h 1280567"/>
              <a:gd name="connsiteX1" fmla="*/ 7116208 w 7116208"/>
              <a:gd name="connsiteY1" fmla="*/ 0 h 1280567"/>
              <a:gd name="connsiteX2" fmla="*/ 7113827 w 7116208"/>
              <a:gd name="connsiteY2" fmla="*/ 921883 h 1280567"/>
              <a:gd name="connsiteX3" fmla="*/ 6056858 w 7116208"/>
              <a:gd name="connsiteY3" fmla="*/ 925383 h 1280567"/>
              <a:gd name="connsiteX4" fmla="*/ 5891356 w 7116208"/>
              <a:gd name="connsiteY4" fmla="*/ 1266992 h 1280567"/>
              <a:gd name="connsiteX5" fmla="*/ 7298 w 7116208"/>
              <a:gd name="connsiteY5" fmla="*/ 1280568 h 1280567"/>
              <a:gd name="connsiteX6" fmla="*/ 0 w 7116208"/>
              <a:gd name="connsiteY6" fmla="*/ 0 h 1280567"/>
              <a:gd name="connsiteX0" fmla="*/ 0 w 7116208"/>
              <a:gd name="connsiteY0" fmla="*/ 0 h 1288886"/>
              <a:gd name="connsiteX1" fmla="*/ 7116208 w 7116208"/>
              <a:gd name="connsiteY1" fmla="*/ 0 h 1288886"/>
              <a:gd name="connsiteX2" fmla="*/ 7113827 w 7116208"/>
              <a:gd name="connsiteY2" fmla="*/ 921883 h 1288886"/>
              <a:gd name="connsiteX3" fmla="*/ 6056858 w 7116208"/>
              <a:gd name="connsiteY3" fmla="*/ 925383 h 1288886"/>
              <a:gd name="connsiteX4" fmla="*/ 5891356 w 7116208"/>
              <a:gd name="connsiteY4" fmla="*/ 1288886 h 1288886"/>
              <a:gd name="connsiteX5" fmla="*/ 7298 w 7116208"/>
              <a:gd name="connsiteY5" fmla="*/ 1280568 h 1288886"/>
              <a:gd name="connsiteX6" fmla="*/ 0 w 7116208"/>
              <a:gd name="connsiteY6" fmla="*/ 0 h 1288886"/>
              <a:gd name="connsiteX0" fmla="*/ 0 w 7116208"/>
              <a:gd name="connsiteY0" fmla="*/ 0 h 1280567"/>
              <a:gd name="connsiteX1" fmla="*/ 7116208 w 7116208"/>
              <a:gd name="connsiteY1" fmla="*/ 0 h 1280567"/>
              <a:gd name="connsiteX2" fmla="*/ 7113827 w 7116208"/>
              <a:gd name="connsiteY2" fmla="*/ 921883 h 1280567"/>
              <a:gd name="connsiteX3" fmla="*/ 6056858 w 7116208"/>
              <a:gd name="connsiteY3" fmla="*/ 925383 h 1280567"/>
              <a:gd name="connsiteX4" fmla="*/ 5898654 w 7116208"/>
              <a:gd name="connsiteY4" fmla="*/ 1274290 h 1280567"/>
              <a:gd name="connsiteX5" fmla="*/ 7298 w 7116208"/>
              <a:gd name="connsiteY5" fmla="*/ 1280568 h 1280567"/>
              <a:gd name="connsiteX6" fmla="*/ 0 w 7116208"/>
              <a:gd name="connsiteY6" fmla="*/ 0 h 1280567"/>
              <a:gd name="connsiteX0" fmla="*/ 0 w 7116208"/>
              <a:gd name="connsiteY0" fmla="*/ 0 h 1280568"/>
              <a:gd name="connsiteX1" fmla="*/ 7116208 w 7116208"/>
              <a:gd name="connsiteY1" fmla="*/ 0 h 1280568"/>
              <a:gd name="connsiteX2" fmla="*/ 7113827 w 7116208"/>
              <a:gd name="connsiteY2" fmla="*/ 921883 h 1280568"/>
              <a:gd name="connsiteX3" fmla="*/ 6056858 w 7116208"/>
              <a:gd name="connsiteY3" fmla="*/ 925383 h 1280568"/>
              <a:gd name="connsiteX4" fmla="*/ 5890314 w 7116208"/>
              <a:gd name="connsiteY4" fmla="*/ 1279850 h 1280568"/>
              <a:gd name="connsiteX5" fmla="*/ 7298 w 7116208"/>
              <a:gd name="connsiteY5" fmla="*/ 1280568 h 1280568"/>
              <a:gd name="connsiteX6" fmla="*/ 0 w 7116208"/>
              <a:gd name="connsiteY6" fmla="*/ 0 h 1280568"/>
              <a:gd name="connsiteX0" fmla="*/ 0 w 7116208"/>
              <a:gd name="connsiteY0" fmla="*/ 0 h 1279850"/>
              <a:gd name="connsiteX1" fmla="*/ 7116208 w 7116208"/>
              <a:gd name="connsiteY1" fmla="*/ 0 h 1279850"/>
              <a:gd name="connsiteX2" fmla="*/ 7113827 w 7116208"/>
              <a:gd name="connsiteY2" fmla="*/ 921883 h 1279850"/>
              <a:gd name="connsiteX3" fmla="*/ 6056858 w 7116208"/>
              <a:gd name="connsiteY3" fmla="*/ 925383 h 1279850"/>
              <a:gd name="connsiteX4" fmla="*/ 5890314 w 7116208"/>
              <a:gd name="connsiteY4" fmla="*/ 1279850 h 1279850"/>
              <a:gd name="connsiteX5" fmla="*/ 4518 w 7116208"/>
              <a:gd name="connsiteY5" fmla="*/ 1277788 h 1279850"/>
              <a:gd name="connsiteX6" fmla="*/ 0 w 7116208"/>
              <a:gd name="connsiteY6" fmla="*/ 0 h 1279850"/>
              <a:gd name="connsiteX0" fmla="*/ 1642 w 7117850"/>
              <a:gd name="connsiteY0" fmla="*/ 0 h 1279850"/>
              <a:gd name="connsiteX1" fmla="*/ 7117850 w 7117850"/>
              <a:gd name="connsiteY1" fmla="*/ 0 h 1279850"/>
              <a:gd name="connsiteX2" fmla="*/ 7115469 w 7117850"/>
              <a:gd name="connsiteY2" fmla="*/ 921883 h 1279850"/>
              <a:gd name="connsiteX3" fmla="*/ 6058500 w 7117850"/>
              <a:gd name="connsiteY3" fmla="*/ 925383 h 1279850"/>
              <a:gd name="connsiteX4" fmla="*/ 5891956 w 7117850"/>
              <a:gd name="connsiteY4" fmla="*/ 1279850 h 1279850"/>
              <a:gd name="connsiteX5" fmla="*/ 600 w 7117850"/>
              <a:gd name="connsiteY5" fmla="*/ 1272228 h 1279850"/>
              <a:gd name="connsiteX6" fmla="*/ 1642 w 7117850"/>
              <a:gd name="connsiteY6" fmla="*/ 0 h 1279850"/>
              <a:gd name="connsiteX0" fmla="*/ 1642 w 7117850"/>
              <a:gd name="connsiteY0" fmla="*/ 0 h 1279850"/>
              <a:gd name="connsiteX1" fmla="*/ 7117850 w 7117850"/>
              <a:gd name="connsiteY1" fmla="*/ 0 h 1279850"/>
              <a:gd name="connsiteX2" fmla="*/ 7115470 w 7117850"/>
              <a:gd name="connsiteY2" fmla="*/ 927444 h 1279850"/>
              <a:gd name="connsiteX3" fmla="*/ 6058500 w 7117850"/>
              <a:gd name="connsiteY3" fmla="*/ 925383 h 1279850"/>
              <a:gd name="connsiteX4" fmla="*/ 5891956 w 7117850"/>
              <a:gd name="connsiteY4" fmla="*/ 1279850 h 1279850"/>
              <a:gd name="connsiteX5" fmla="*/ 600 w 7117850"/>
              <a:gd name="connsiteY5" fmla="*/ 1272228 h 1279850"/>
              <a:gd name="connsiteX6" fmla="*/ 1642 w 7117850"/>
              <a:gd name="connsiteY6" fmla="*/ 0 h 1279850"/>
              <a:gd name="connsiteX0" fmla="*/ 1642 w 7117850"/>
              <a:gd name="connsiteY0" fmla="*/ 0 h 1279850"/>
              <a:gd name="connsiteX1" fmla="*/ 7117850 w 7117850"/>
              <a:gd name="connsiteY1" fmla="*/ 0 h 1279850"/>
              <a:gd name="connsiteX2" fmla="*/ 7115470 w 7117850"/>
              <a:gd name="connsiteY2" fmla="*/ 927444 h 1279850"/>
              <a:gd name="connsiteX3" fmla="*/ 6072401 w 7117850"/>
              <a:gd name="connsiteY3" fmla="*/ 925383 h 1279850"/>
              <a:gd name="connsiteX4" fmla="*/ 5891956 w 7117850"/>
              <a:gd name="connsiteY4" fmla="*/ 1279850 h 1279850"/>
              <a:gd name="connsiteX5" fmla="*/ 600 w 7117850"/>
              <a:gd name="connsiteY5" fmla="*/ 1272228 h 1279850"/>
              <a:gd name="connsiteX6" fmla="*/ 1642 w 7117850"/>
              <a:gd name="connsiteY6" fmla="*/ 0 h 1279850"/>
              <a:gd name="connsiteX0" fmla="*/ 1642 w 7117850"/>
              <a:gd name="connsiteY0" fmla="*/ 0 h 1279850"/>
              <a:gd name="connsiteX1" fmla="*/ 7117850 w 7117850"/>
              <a:gd name="connsiteY1" fmla="*/ 0 h 1279850"/>
              <a:gd name="connsiteX2" fmla="*/ 7115470 w 7117850"/>
              <a:gd name="connsiteY2" fmla="*/ 927444 h 1279850"/>
              <a:gd name="connsiteX3" fmla="*/ 6072401 w 7117850"/>
              <a:gd name="connsiteY3" fmla="*/ 925383 h 1279850"/>
              <a:gd name="connsiteX4" fmla="*/ 5891956 w 7117850"/>
              <a:gd name="connsiteY4" fmla="*/ 1279850 h 1279850"/>
              <a:gd name="connsiteX5" fmla="*/ 600 w 7117850"/>
              <a:gd name="connsiteY5" fmla="*/ 1272228 h 1279850"/>
              <a:gd name="connsiteX6" fmla="*/ 1642 w 7117850"/>
              <a:gd name="connsiteY6" fmla="*/ 0 h 1279850"/>
              <a:gd name="connsiteX0" fmla="*/ 1642 w 7117850"/>
              <a:gd name="connsiteY0" fmla="*/ 0 h 1279850"/>
              <a:gd name="connsiteX1" fmla="*/ 7117850 w 7117850"/>
              <a:gd name="connsiteY1" fmla="*/ 0 h 1279850"/>
              <a:gd name="connsiteX2" fmla="*/ 7115470 w 7117850"/>
              <a:gd name="connsiteY2" fmla="*/ 927444 h 1279850"/>
              <a:gd name="connsiteX3" fmla="*/ 6072401 w 7117850"/>
              <a:gd name="connsiteY3" fmla="*/ 925383 h 1279850"/>
              <a:gd name="connsiteX4" fmla="*/ 5891956 w 7117850"/>
              <a:gd name="connsiteY4" fmla="*/ 1279850 h 1279850"/>
              <a:gd name="connsiteX5" fmla="*/ 600 w 7117850"/>
              <a:gd name="connsiteY5" fmla="*/ 1272228 h 1279850"/>
              <a:gd name="connsiteX6" fmla="*/ 1642 w 7117850"/>
              <a:gd name="connsiteY6" fmla="*/ 0 h 1279850"/>
              <a:gd name="connsiteX0" fmla="*/ 1642 w 7117850"/>
              <a:gd name="connsiteY0" fmla="*/ 0 h 1279850"/>
              <a:gd name="connsiteX1" fmla="*/ 7117850 w 7117850"/>
              <a:gd name="connsiteY1" fmla="*/ 0 h 1279850"/>
              <a:gd name="connsiteX2" fmla="*/ 7115470 w 7117850"/>
              <a:gd name="connsiteY2" fmla="*/ 924664 h 1279850"/>
              <a:gd name="connsiteX3" fmla="*/ 6072401 w 7117850"/>
              <a:gd name="connsiteY3" fmla="*/ 925383 h 1279850"/>
              <a:gd name="connsiteX4" fmla="*/ 5891956 w 7117850"/>
              <a:gd name="connsiteY4" fmla="*/ 1279850 h 1279850"/>
              <a:gd name="connsiteX5" fmla="*/ 600 w 7117850"/>
              <a:gd name="connsiteY5" fmla="*/ 1272228 h 1279850"/>
              <a:gd name="connsiteX6" fmla="*/ 1642 w 7117850"/>
              <a:gd name="connsiteY6" fmla="*/ 0 h 1279850"/>
              <a:gd name="connsiteX0" fmla="*/ 1642 w 8263134"/>
              <a:gd name="connsiteY0" fmla="*/ 7843 h 1287693"/>
              <a:gd name="connsiteX1" fmla="*/ 8263134 w 8263134"/>
              <a:gd name="connsiteY1" fmla="*/ 0 h 1287693"/>
              <a:gd name="connsiteX2" fmla="*/ 7115470 w 8263134"/>
              <a:gd name="connsiteY2" fmla="*/ 932507 h 1287693"/>
              <a:gd name="connsiteX3" fmla="*/ 6072401 w 8263134"/>
              <a:gd name="connsiteY3" fmla="*/ 933226 h 1287693"/>
              <a:gd name="connsiteX4" fmla="*/ 5891956 w 8263134"/>
              <a:gd name="connsiteY4" fmla="*/ 1287693 h 1287693"/>
              <a:gd name="connsiteX5" fmla="*/ 600 w 8263134"/>
              <a:gd name="connsiteY5" fmla="*/ 1280071 h 1287693"/>
              <a:gd name="connsiteX6" fmla="*/ 1642 w 8263134"/>
              <a:gd name="connsiteY6" fmla="*/ 7843 h 1287693"/>
              <a:gd name="connsiteX0" fmla="*/ 1642 w 8263134"/>
              <a:gd name="connsiteY0" fmla="*/ 7843 h 1287693"/>
              <a:gd name="connsiteX1" fmla="*/ 8263134 w 8263134"/>
              <a:gd name="connsiteY1" fmla="*/ 0 h 1287693"/>
              <a:gd name="connsiteX2" fmla="*/ 8229376 w 8263134"/>
              <a:gd name="connsiteY2" fmla="*/ 924665 h 1287693"/>
              <a:gd name="connsiteX3" fmla="*/ 6072401 w 8263134"/>
              <a:gd name="connsiteY3" fmla="*/ 933226 h 1287693"/>
              <a:gd name="connsiteX4" fmla="*/ 5891956 w 8263134"/>
              <a:gd name="connsiteY4" fmla="*/ 1287693 h 1287693"/>
              <a:gd name="connsiteX5" fmla="*/ 600 w 8263134"/>
              <a:gd name="connsiteY5" fmla="*/ 1280071 h 1287693"/>
              <a:gd name="connsiteX6" fmla="*/ 1642 w 8263134"/>
              <a:gd name="connsiteY6" fmla="*/ 7843 h 1287693"/>
              <a:gd name="connsiteX0" fmla="*/ 1642 w 8263134"/>
              <a:gd name="connsiteY0" fmla="*/ 7843 h 1287693"/>
              <a:gd name="connsiteX1" fmla="*/ 8263134 w 8263134"/>
              <a:gd name="connsiteY1" fmla="*/ 0 h 1287693"/>
              <a:gd name="connsiteX2" fmla="*/ 8260753 w 8263134"/>
              <a:gd name="connsiteY2" fmla="*/ 940350 h 1287693"/>
              <a:gd name="connsiteX3" fmla="*/ 6072401 w 8263134"/>
              <a:gd name="connsiteY3" fmla="*/ 933226 h 1287693"/>
              <a:gd name="connsiteX4" fmla="*/ 5891956 w 8263134"/>
              <a:gd name="connsiteY4" fmla="*/ 1287693 h 1287693"/>
              <a:gd name="connsiteX5" fmla="*/ 600 w 8263134"/>
              <a:gd name="connsiteY5" fmla="*/ 1280071 h 1287693"/>
              <a:gd name="connsiteX6" fmla="*/ 1642 w 8263134"/>
              <a:gd name="connsiteY6" fmla="*/ 7843 h 128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3134" h="1287693">
                <a:moveTo>
                  <a:pt x="1642" y="7843"/>
                </a:moveTo>
                <a:lnTo>
                  <a:pt x="8263134" y="0"/>
                </a:lnTo>
                <a:cubicBezTo>
                  <a:pt x="8261142" y="277781"/>
                  <a:pt x="8262745" y="662569"/>
                  <a:pt x="8260753" y="940350"/>
                </a:cubicBezTo>
                <a:lnTo>
                  <a:pt x="6072401" y="933226"/>
                </a:lnTo>
                <a:cubicBezTo>
                  <a:pt x="6003119" y="1074614"/>
                  <a:pt x="5948769" y="1175875"/>
                  <a:pt x="5891956" y="1287693"/>
                </a:cubicBezTo>
                <a:lnTo>
                  <a:pt x="600" y="1280071"/>
                </a:lnTo>
                <a:cubicBezTo>
                  <a:pt x="-1833" y="853215"/>
                  <a:pt x="4075" y="434699"/>
                  <a:pt x="1642" y="7843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805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BGRD</a:t>
            </a:r>
            <a:r>
              <a:rPr lang="ru-RU" dirty="0"/>
              <a:t>ф</a:t>
            </a:r>
          </a:p>
        </p:txBody>
      </p:sp>
      <p:sp>
        <p:nvSpPr>
          <p:cNvPr id="24" name="Текст 6"/>
          <p:cNvSpPr>
            <a:spLocks noGrp="1"/>
          </p:cNvSpPr>
          <p:nvPr>
            <p:ph type="body" sz="quarter" idx="23" hasCustomPrompt="1"/>
          </p:nvPr>
        </p:nvSpPr>
        <p:spPr>
          <a:xfrm>
            <a:off x="8797988" y="4404729"/>
            <a:ext cx="3068060" cy="1319381"/>
          </a:xfrm>
          <a:custGeom>
            <a:avLst/>
            <a:gdLst>
              <a:gd name="connsiteX0" fmla="*/ 0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0 w 1831229"/>
              <a:gd name="connsiteY4" fmla="*/ 0 h 703752"/>
              <a:gd name="connsiteX0" fmla="*/ 327547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27547 w 1831229"/>
              <a:gd name="connsiteY4" fmla="*/ 0 h 703752"/>
              <a:gd name="connsiteX0" fmla="*/ 393606 w 1831229"/>
              <a:gd name="connsiteY0" fmla="*/ 0 h 709624"/>
              <a:gd name="connsiteX1" fmla="*/ 1831229 w 1831229"/>
              <a:gd name="connsiteY1" fmla="*/ 5872 h 709624"/>
              <a:gd name="connsiteX2" fmla="*/ 1831229 w 1831229"/>
              <a:gd name="connsiteY2" fmla="*/ 709624 h 709624"/>
              <a:gd name="connsiteX3" fmla="*/ 0 w 1831229"/>
              <a:gd name="connsiteY3" fmla="*/ 709624 h 709624"/>
              <a:gd name="connsiteX4" fmla="*/ 393606 w 1831229"/>
              <a:gd name="connsiteY4" fmla="*/ 0 h 709624"/>
              <a:gd name="connsiteX0" fmla="*/ 393606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93606 w 1831229"/>
              <a:gd name="connsiteY4" fmla="*/ 0 h 703752"/>
              <a:gd name="connsiteX0" fmla="*/ 393606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93606 w 1831229"/>
              <a:gd name="connsiteY4" fmla="*/ 0 h 703752"/>
              <a:gd name="connsiteX0" fmla="*/ 393606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93606 w 1831229"/>
              <a:gd name="connsiteY4" fmla="*/ 0 h 703752"/>
              <a:gd name="connsiteX0" fmla="*/ 393606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93606 w 1831229"/>
              <a:gd name="connsiteY4" fmla="*/ 0 h 703752"/>
              <a:gd name="connsiteX0" fmla="*/ 393606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93606 w 1831229"/>
              <a:gd name="connsiteY4" fmla="*/ 0 h 703752"/>
              <a:gd name="connsiteX0" fmla="*/ 393606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93606 w 1831229"/>
              <a:gd name="connsiteY4" fmla="*/ 0 h 703752"/>
              <a:gd name="connsiteX0" fmla="*/ 393606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93606 w 1831229"/>
              <a:gd name="connsiteY4" fmla="*/ 0 h 703752"/>
              <a:gd name="connsiteX0" fmla="*/ 393606 w 1831229"/>
              <a:gd name="connsiteY0" fmla="*/ 0 h 703752"/>
              <a:gd name="connsiteX1" fmla="*/ 1831229 w 1831229"/>
              <a:gd name="connsiteY1" fmla="*/ 0 h 703752"/>
              <a:gd name="connsiteX2" fmla="*/ 1831229 w 1831229"/>
              <a:gd name="connsiteY2" fmla="*/ 703752 h 703752"/>
              <a:gd name="connsiteX3" fmla="*/ 0 w 1831229"/>
              <a:gd name="connsiteY3" fmla="*/ 703752 h 703752"/>
              <a:gd name="connsiteX4" fmla="*/ 393606 w 1831229"/>
              <a:gd name="connsiteY4" fmla="*/ 0 h 70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1229" h="703752">
                <a:moveTo>
                  <a:pt x="393606" y="0"/>
                </a:moveTo>
                <a:lnTo>
                  <a:pt x="1831229" y="0"/>
                </a:lnTo>
                <a:lnTo>
                  <a:pt x="1831229" y="703752"/>
                </a:lnTo>
                <a:lnTo>
                  <a:pt x="0" y="703752"/>
                </a:lnTo>
                <a:cubicBezTo>
                  <a:pt x="98618" y="527884"/>
                  <a:pt x="242436" y="275685"/>
                  <a:pt x="393606" y="0"/>
                </a:cubicBezTo>
                <a:close/>
              </a:path>
            </a:pathLst>
          </a:custGeom>
          <a:gradFill>
            <a:gsLst>
              <a:gs pos="20000">
                <a:srgbClr val="416489"/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1350000" scaled="0"/>
          </a:gradFill>
          <a:ln w="57150">
            <a:noFill/>
          </a:ln>
        </p:spPr>
        <p:txBody>
          <a:bodyPr lIns="0" tIns="0" rIns="0" bIns="0" anchor="ctr">
            <a:noAutofit/>
          </a:bodyPr>
          <a:lstStyle>
            <a:lvl1pPr marL="1441497" marR="0" indent="0" algn="ctr" defTabSz="499093" rtl="0" eaLnBrk="1" fontAlgn="auto" latinLnBrk="0" hangingPunct="1">
              <a:lnSpc>
                <a:spcPct val="100000"/>
              </a:lnSpc>
              <a:spcBef>
                <a:spcPts val="357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7095" b="1" baseline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/>
            <a:fld id="{472E31D9-07FC-4408-BE6D-1299AA72AB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968474" y="4455693"/>
            <a:ext cx="7870633" cy="918673"/>
          </a:xfrm>
          <a:prstGeom prst="rect">
            <a:avLst/>
          </a:prstGeom>
        </p:spPr>
        <p:txBody>
          <a:bodyPr lIns="91410" tIns="45703" rIns="91410" bIns="45703" anchor="ctr">
            <a:normAutofit/>
          </a:bodyPr>
          <a:lstStyle>
            <a:lvl1pPr marL="0" marR="0" indent="0" algn="l" defTabSz="49909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58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РАЗДЕЛА (</a:t>
            </a:r>
            <a:r>
              <a:rPr lang="en-US" dirty="0"/>
              <a:t>Tahoma,</a:t>
            </a:r>
            <a:r>
              <a:rPr lang="ru-RU" dirty="0"/>
              <a:t>16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22" hasCustomPrompt="1"/>
          </p:nvPr>
        </p:nvSpPr>
        <p:spPr>
          <a:xfrm>
            <a:off x="968474" y="5237255"/>
            <a:ext cx="7870633" cy="852626"/>
          </a:xfrm>
          <a:prstGeom prst="rect">
            <a:avLst/>
          </a:prstGeom>
        </p:spPr>
        <p:txBody>
          <a:bodyPr lIns="91410" tIns="45703" rIns="91410" bIns="45703" anchor="ctr">
            <a:normAutofit/>
          </a:bodyPr>
          <a:lstStyle>
            <a:lvl1pPr marL="0" marR="0" indent="0" algn="l" defTabSz="49909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774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Дополнительная информация (</a:t>
            </a:r>
            <a:r>
              <a:rPr lang="en-US" dirty="0"/>
              <a:t>Tahoma,</a:t>
            </a:r>
            <a:r>
              <a:rPr lang="ru-RU" dirty="0"/>
              <a:t>1</a:t>
            </a:r>
            <a:r>
              <a:rPr lang="en-US" dirty="0"/>
              <a:t>1pt)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001844" y="6063432"/>
            <a:ext cx="3378415" cy="488163"/>
            <a:chOff x="6509491" y="6109126"/>
            <a:chExt cx="5501936" cy="712602"/>
          </a:xfrm>
        </p:grpSpPr>
        <p:sp>
          <p:nvSpPr>
            <p:cNvPr id="11" name="Полилиния: фигура 14">
              <a:extLst>
                <a:ext uri="{FF2B5EF4-FFF2-40B4-BE49-F238E27FC236}">
                  <a16:creationId xmlns:a16="http://schemas.microsoft.com/office/drawing/2014/main" id="{691E049C-D54E-4868-A123-FD62C5005A3B}"/>
                </a:ext>
              </a:extLst>
            </p:cNvPr>
            <p:cNvSpPr/>
            <p:nvPr userDrawn="1"/>
          </p:nvSpPr>
          <p:spPr>
            <a:xfrm>
              <a:off x="6509491" y="6109126"/>
              <a:ext cx="5501936" cy="712602"/>
            </a:xfrm>
            <a:custGeom>
              <a:avLst/>
              <a:gdLst>
                <a:gd name="connsiteX0" fmla="*/ 0 w 5501936"/>
                <a:gd name="connsiteY0" fmla="*/ 0 h 712602"/>
                <a:gd name="connsiteX1" fmla="*/ 5501936 w 5501936"/>
                <a:gd name="connsiteY1" fmla="*/ 0 h 712602"/>
                <a:gd name="connsiteX2" fmla="*/ 5289190 w 5501936"/>
                <a:gd name="connsiteY2" fmla="*/ 712602 h 712602"/>
                <a:gd name="connsiteX3" fmla="*/ 0 w 5501936"/>
                <a:gd name="connsiteY3" fmla="*/ 712602 h 71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1936" h="712602">
                  <a:moveTo>
                    <a:pt x="0" y="0"/>
                  </a:moveTo>
                  <a:lnTo>
                    <a:pt x="5501936" y="0"/>
                  </a:lnTo>
                  <a:lnTo>
                    <a:pt x="5289190" y="712602"/>
                  </a:lnTo>
                  <a:lnTo>
                    <a:pt x="0" y="71260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 defTabSz="806450">
                <a:tabLst>
                  <a:tab pos="623888" algn="l"/>
                </a:tabLst>
              </a:pPr>
              <a:r>
                <a:rPr lang="ru-RU" sz="800" b="1" kern="1000" spc="-30" dirty="0">
                  <a:solidFill>
                    <a:srgbClr val="0B4395"/>
                  </a:solidFill>
                  <a:latin typeface="Roboto"/>
                  <a:ea typeface="Roboto Condensed" panose="020B0604020202020204" pitchFamily="2" charset="0"/>
                </a:rPr>
                <a:t>	Каспийский Трубопроводный Консорциум</a:t>
              </a:r>
            </a:p>
          </p:txBody>
        </p:sp>
        <p:pic>
          <p:nvPicPr>
            <p:cNvPr id="12" name="Рисунок 11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EAC01063-F0CB-4A09-8AA0-CD11905263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292" b="-1"/>
            <a:stretch/>
          </p:blipFill>
          <p:spPr>
            <a:xfrm>
              <a:off x="6817746" y="6234090"/>
              <a:ext cx="631748" cy="43590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474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2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2" r:id="rId3"/>
    <p:sldLayoutId id="2147483678" r:id="rId4"/>
    <p:sldLayoutId id="2147483681" r:id="rId5"/>
    <p:sldLayoutId id="2147483711" r:id="rId6"/>
    <p:sldLayoutId id="2147483712" r:id="rId7"/>
    <p:sldLayoutId id="2147483713" r:id="rId8"/>
    <p:sldLayoutId id="2147483729" r:id="rId9"/>
    <p:sldLayoutId id="2147483730" r:id="rId10"/>
    <p:sldLayoutId id="2147483731" r:id="rId11"/>
    <p:sldLayoutId id="2147483733" r:id="rId12"/>
    <p:sldLayoutId id="2147483734" r:id="rId13"/>
    <p:sldLayoutId id="2147483736" r:id="rId14"/>
    <p:sldLayoutId id="2147483737" r:id="rId15"/>
    <p:sldLayoutId id="2147483738" r:id="rId16"/>
  </p:sldLayoutIdLst>
  <p:hf hdr="0" ftr="0" dt="0"/>
  <p:txStyles>
    <p:titleStyle>
      <a:lvl1pPr algn="l" defTabSz="1218103" rtl="0" eaLnBrk="1" latinLnBrk="0" hangingPunct="1">
        <a:lnSpc>
          <a:spcPct val="90000"/>
        </a:lnSpc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25" indent="-304525" algn="l" defTabSz="1218103" rtl="0" eaLnBrk="1" latinLnBrk="0" hangingPunct="1">
        <a:lnSpc>
          <a:spcPct val="90000"/>
        </a:lnSpc>
        <a:spcBef>
          <a:spcPts val="1332"/>
        </a:spcBef>
        <a:buFont typeface="Arial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577" indent="-304525" algn="l" defTabSz="1218103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522628" indent="-304525" algn="l" defTabSz="1218103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1680" indent="-304525" algn="l" defTabSz="1218103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0731" indent="-304525" algn="l" defTabSz="1218103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49783" indent="-304525" algn="l" defTabSz="1218103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8833" indent="-304525" algn="l" defTabSz="1218103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7885" indent="-304525" algn="l" defTabSz="1218103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6937" indent="-304525" algn="l" defTabSz="1218103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103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51" algn="l" defTabSz="1218103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103" algn="l" defTabSz="1218103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53" algn="l" defTabSz="1218103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204" algn="l" defTabSz="1218103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257" algn="l" defTabSz="1218103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309" algn="l" defTabSz="1218103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360" algn="l" defTabSz="1218103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412" algn="l" defTabSz="1218103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6311" y="6513169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836"/>
                </a:lnTo>
              </a:path>
            </a:pathLst>
          </a:custGeom>
          <a:ln w="24602">
            <a:solidFill>
              <a:srgbClr val="D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9700" y="6513166"/>
            <a:ext cx="86995" cy="100965"/>
          </a:xfrm>
          <a:custGeom>
            <a:avLst/>
            <a:gdLst/>
            <a:ahLst/>
            <a:cxnLst/>
            <a:rect l="l" t="t" r="r" b="b"/>
            <a:pathLst>
              <a:path w="86995" h="100965">
                <a:moveTo>
                  <a:pt x="25776" y="0"/>
                </a:moveTo>
                <a:lnTo>
                  <a:pt x="0" y="167"/>
                </a:lnTo>
                <a:lnTo>
                  <a:pt x="0" y="100839"/>
                </a:lnTo>
                <a:lnTo>
                  <a:pt x="25776" y="100529"/>
                </a:lnTo>
                <a:lnTo>
                  <a:pt x="25776" y="46902"/>
                </a:lnTo>
                <a:lnTo>
                  <a:pt x="24601" y="38694"/>
                </a:lnTo>
                <a:lnTo>
                  <a:pt x="47723" y="38694"/>
                </a:lnTo>
                <a:lnTo>
                  <a:pt x="25776" y="0"/>
                </a:lnTo>
                <a:close/>
              </a:path>
              <a:path w="86995" h="100965">
                <a:moveTo>
                  <a:pt x="47723" y="38694"/>
                </a:moveTo>
                <a:lnTo>
                  <a:pt x="24601" y="38694"/>
                </a:lnTo>
                <a:lnTo>
                  <a:pt x="25776" y="39866"/>
                </a:lnTo>
                <a:lnTo>
                  <a:pt x="26997" y="41779"/>
                </a:lnTo>
                <a:lnTo>
                  <a:pt x="32931" y="51907"/>
                </a:lnTo>
                <a:lnTo>
                  <a:pt x="41646" y="67052"/>
                </a:lnTo>
                <a:lnTo>
                  <a:pt x="60923" y="100839"/>
                </a:lnTo>
                <a:lnTo>
                  <a:pt x="86695" y="100671"/>
                </a:lnTo>
                <a:lnTo>
                  <a:pt x="86695" y="64488"/>
                </a:lnTo>
                <a:lnTo>
                  <a:pt x="62093" y="64488"/>
                </a:lnTo>
                <a:lnTo>
                  <a:pt x="59420" y="59417"/>
                </a:lnTo>
                <a:lnTo>
                  <a:pt x="47723" y="38694"/>
                </a:lnTo>
                <a:close/>
              </a:path>
              <a:path w="86995" h="100965">
                <a:moveTo>
                  <a:pt x="86695" y="0"/>
                </a:moveTo>
                <a:lnTo>
                  <a:pt x="60923" y="310"/>
                </a:lnTo>
                <a:lnTo>
                  <a:pt x="60923" y="51591"/>
                </a:lnTo>
                <a:lnTo>
                  <a:pt x="62093" y="57456"/>
                </a:lnTo>
                <a:lnTo>
                  <a:pt x="62093" y="64488"/>
                </a:lnTo>
                <a:lnTo>
                  <a:pt x="86695" y="64488"/>
                </a:lnTo>
                <a:lnTo>
                  <a:pt x="86695" y="0"/>
                </a:lnTo>
                <a:close/>
              </a:path>
            </a:pathLst>
          </a:custGeom>
          <a:solidFill>
            <a:srgbClr val="DF0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27482" y="6513171"/>
            <a:ext cx="88265" cy="100965"/>
          </a:xfrm>
          <a:custGeom>
            <a:avLst/>
            <a:gdLst/>
            <a:ahLst/>
            <a:cxnLst/>
            <a:rect l="l" t="t" r="r" b="b"/>
            <a:pathLst>
              <a:path w="88265" h="100965">
                <a:moveTo>
                  <a:pt x="35334" y="0"/>
                </a:moveTo>
                <a:lnTo>
                  <a:pt x="0" y="162"/>
                </a:lnTo>
                <a:lnTo>
                  <a:pt x="0" y="100834"/>
                </a:lnTo>
                <a:lnTo>
                  <a:pt x="42813" y="100592"/>
                </a:lnTo>
                <a:lnTo>
                  <a:pt x="54873" y="98366"/>
                </a:lnTo>
                <a:lnTo>
                  <a:pt x="66320" y="93066"/>
                </a:lnTo>
                <a:lnTo>
                  <a:pt x="77506" y="83793"/>
                </a:lnTo>
                <a:lnTo>
                  <a:pt x="79910" y="79729"/>
                </a:lnTo>
                <a:lnTo>
                  <a:pt x="24605" y="79729"/>
                </a:lnTo>
                <a:lnTo>
                  <a:pt x="24605" y="21103"/>
                </a:lnTo>
                <a:lnTo>
                  <a:pt x="80013" y="21103"/>
                </a:lnTo>
                <a:lnTo>
                  <a:pt x="72051" y="11426"/>
                </a:lnTo>
                <a:lnTo>
                  <a:pt x="61825" y="5219"/>
                </a:lnTo>
                <a:lnTo>
                  <a:pt x="49574" y="1338"/>
                </a:lnTo>
                <a:lnTo>
                  <a:pt x="35334" y="0"/>
                </a:lnTo>
                <a:close/>
              </a:path>
              <a:path w="88265" h="100965">
                <a:moveTo>
                  <a:pt x="80013" y="21103"/>
                </a:moveTo>
                <a:lnTo>
                  <a:pt x="43347" y="21103"/>
                </a:lnTo>
                <a:lnTo>
                  <a:pt x="50378" y="23446"/>
                </a:lnTo>
                <a:lnTo>
                  <a:pt x="55063" y="28135"/>
                </a:lnTo>
                <a:lnTo>
                  <a:pt x="59749" y="34000"/>
                </a:lnTo>
                <a:lnTo>
                  <a:pt x="62093" y="41036"/>
                </a:lnTo>
                <a:lnTo>
                  <a:pt x="62093" y="59794"/>
                </a:lnTo>
                <a:lnTo>
                  <a:pt x="59749" y="66831"/>
                </a:lnTo>
                <a:lnTo>
                  <a:pt x="55063" y="72693"/>
                </a:lnTo>
                <a:lnTo>
                  <a:pt x="50378" y="77383"/>
                </a:lnTo>
                <a:lnTo>
                  <a:pt x="43347" y="79729"/>
                </a:lnTo>
                <a:lnTo>
                  <a:pt x="79910" y="79729"/>
                </a:lnTo>
                <a:lnTo>
                  <a:pt x="83253" y="74076"/>
                </a:lnTo>
                <a:lnTo>
                  <a:pt x="86672" y="61762"/>
                </a:lnTo>
                <a:lnTo>
                  <a:pt x="87743" y="45884"/>
                </a:lnTo>
                <a:lnTo>
                  <a:pt x="85551" y="32871"/>
                </a:lnTo>
                <a:lnTo>
                  <a:pt x="80417" y="21594"/>
                </a:lnTo>
                <a:lnTo>
                  <a:pt x="80013" y="21103"/>
                </a:lnTo>
                <a:close/>
              </a:path>
            </a:pathLst>
          </a:custGeom>
          <a:solidFill>
            <a:srgbClr val="DF0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30579" y="6513166"/>
            <a:ext cx="85725" cy="102235"/>
          </a:xfrm>
          <a:custGeom>
            <a:avLst/>
            <a:gdLst/>
            <a:ahLst/>
            <a:cxnLst/>
            <a:rect l="l" t="t" r="r" b="b"/>
            <a:pathLst>
              <a:path w="85725" h="102234">
                <a:moveTo>
                  <a:pt x="24605" y="0"/>
                </a:moveTo>
                <a:lnTo>
                  <a:pt x="0" y="0"/>
                </a:lnTo>
                <a:lnTo>
                  <a:pt x="0" y="64488"/>
                </a:lnTo>
                <a:lnTo>
                  <a:pt x="955" y="72474"/>
                </a:lnTo>
                <a:lnTo>
                  <a:pt x="36565" y="101888"/>
                </a:lnTo>
                <a:lnTo>
                  <a:pt x="53997" y="102038"/>
                </a:lnTo>
                <a:lnTo>
                  <a:pt x="65477" y="97467"/>
                </a:lnTo>
                <a:lnTo>
                  <a:pt x="77120" y="88426"/>
                </a:lnTo>
                <a:lnTo>
                  <a:pt x="81182" y="80906"/>
                </a:lnTo>
                <a:lnTo>
                  <a:pt x="37492" y="80906"/>
                </a:lnTo>
                <a:lnTo>
                  <a:pt x="32806" y="78561"/>
                </a:lnTo>
                <a:lnTo>
                  <a:pt x="29291" y="76215"/>
                </a:lnTo>
                <a:lnTo>
                  <a:pt x="24605" y="69180"/>
                </a:lnTo>
                <a:lnTo>
                  <a:pt x="24605" y="0"/>
                </a:lnTo>
                <a:close/>
              </a:path>
              <a:path w="85725" h="102234">
                <a:moveTo>
                  <a:pt x="85525" y="0"/>
                </a:moveTo>
                <a:lnTo>
                  <a:pt x="60923" y="0"/>
                </a:lnTo>
                <a:lnTo>
                  <a:pt x="60923" y="69180"/>
                </a:lnTo>
                <a:lnTo>
                  <a:pt x="58578" y="72698"/>
                </a:lnTo>
                <a:lnTo>
                  <a:pt x="52722" y="78561"/>
                </a:lnTo>
                <a:lnTo>
                  <a:pt x="48037" y="80906"/>
                </a:lnTo>
                <a:lnTo>
                  <a:pt x="81182" y="80906"/>
                </a:lnTo>
                <a:lnTo>
                  <a:pt x="83254" y="77068"/>
                </a:lnTo>
                <a:lnTo>
                  <a:pt x="85525" y="64488"/>
                </a:lnTo>
                <a:lnTo>
                  <a:pt x="85525" y="0"/>
                </a:lnTo>
                <a:close/>
              </a:path>
            </a:pathLst>
          </a:custGeom>
          <a:solidFill>
            <a:srgbClr val="DF0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28991" y="6510949"/>
            <a:ext cx="73025" cy="105410"/>
          </a:xfrm>
          <a:custGeom>
            <a:avLst/>
            <a:gdLst/>
            <a:ahLst/>
            <a:cxnLst/>
            <a:rect l="l" t="t" r="r" b="b"/>
            <a:pathLst>
              <a:path w="73025" h="105409">
                <a:moveTo>
                  <a:pt x="12890" y="71398"/>
                </a:moveTo>
                <a:lnTo>
                  <a:pt x="0" y="91331"/>
                </a:lnTo>
                <a:lnTo>
                  <a:pt x="4689" y="96021"/>
                </a:lnTo>
                <a:lnTo>
                  <a:pt x="10545" y="99539"/>
                </a:lnTo>
                <a:lnTo>
                  <a:pt x="16401" y="101884"/>
                </a:lnTo>
                <a:lnTo>
                  <a:pt x="23431" y="104229"/>
                </a:lnTo>
                <a:lnTo>
                  <a:pt x="30461" y="105401"/>
                </a:lnTo>
                <a:lnTo>
                  <a:pt x="40096" y="105276"/>
                </a:lnTo>
                <a:lnTo>
                  <a:pt x="53465" y="102352"/>
                </a:lnTo>
                <a:lnTo>
                  <a:pt x="63268" y="96021"/>
                </a:lnTo>
                <a:lnTo>
                  <a:pt x="69120" y="90158"/>
                </a:lnTo>
                <a:lnTo>
                  <a:pt x="72639" y="83123"/>
                </a:lnTo>
                <a:lnTo>
                  <a:pt x="72639" y="81951"/>
                </a:lnTo>
                <a:lnTo>
                  <a:pt x="29291" y="81951"/>
                </a:lnTo>
                <a:lnTo>
                  <a:pt x="19916" y="77260"/>
                </a:lnTo>
                <a:lnTo>
                  <a:pt x="16401" y="74915"/>
                </a:lnTo>
                <a:lnTo>
                  <a:pt x="12890" y="71398"/>
                </a:lnTo>
                <a:close/>
              </a:path>
              <a:path w="73025" h="105409">
                <a:moveTo>
                  <a:pt x="36408" y="0"/>
                </a:moveTo>
                <a:lnTo>
                  <a:pt x="23565" y="2921"/>
                </a:lnTo>
                <a:lnTo>
                  <a:pt x="12890" y="9253"/>
                </a:lnTo>
                <a:lnTo>
                  <a:pt x="7030" y="15114"/>
                </a:lnTo>
                <a:lnTo>
                  <a:pt x="3515" y="22150"/>
                </a:lnTo>
                <a:lnTo>
                  <a:pt x="3515" y="36222"/>
                </a:lnTo>
                <a:lnTo>
                  <a:pt x="4689" y="40912"/>
                </a:lnTo>
                <a:lnTo>
                  <a:pt x="7030" y="44430"/>
                </a:lnTo>
                <a:lnTo>
                  <a:pt x="8200" y="49119"/>
                </a:lnTo>
                <a:lnTo>
                  <a:pt x="15230" y="53809"/>
                </a:lnTo>
                <a:lnTo>
                  <a:pt x="17575" y="56155"/>
                </a:lnTo>
                <a:lnTo>
                  <a:pt x="22261" y="58498"/>
                </a:lnTo>
                <a:lnTo>
                  <a:pt x="25776" y="59673"/>
                </a:lnTo>
                <a:lnTo>
                  <a:pt x="29291" y="62016"/>
                </a:lnTo>
                <a:lnTo>
                  <a:pt x="39832" y="65534"/>
                </a:lnTo>
                <a:lnTo>
                  <a:pt x="42193" y="67881"/>
                </a:lnTo>
                <a:lnTo>
                  <a:pt x="44526" y="69053"/>
                </a:lnTo>
                <a:lnTo>
                  <a:pt x="46859" y="71398"/>
                </a:lnTo>
                <a:lnTo>
                  <a:pt x="48045" y="73743"/>
                </a:lnTo>
                <a:lnTo>
                  <a:pt x="48045" y="77260"/>
                </a:lnTo>
                <a:lnTo>
                  <a:pt x="46859" y="79605"/>
                </a:lnTo>
                <a:lnTo>
                  <a:pt x="45672" y="80778"/>
                </a:lnTo>
                <a:lnTo>
                  <a:pt x="43339" y="81951"/>
                </a:lnTo>
                <a:lnTo>
                  <a:pt x="72639" y="81951"/>
                </a:lnTo>
                <a:lnTo>
                  <a:pt x="72639" y="69053"/>
                </a:lnTo>
                <a:lnTo>
                  <a:pt x="71453" y="64363"/>
                </a:lnTo>
                <a:lnTo>
                  <a:pt x="69120" y="60845"/>
                </a:lnTo>
                <a:lnTo>
                  <a:pt x="66787" y="56155"/>
                </a:lnTo>
                <a:lnTo>
                  <a:pt x="64454" y="53809"/>
                </a:lnTo>
                <a:lnTo>
                  <a:pt x="53897" y="46772"/>
                </a:lnTo>
                <a:lnTo>
                  <a:pt x="50378" y="45601"/>
                </a:lnTo>
                <a:lnTo>
                  <a:pt x="46859" y="43258"/>
                </a:lnTo>
                <a:lnTo>
                  <a:pt x="36321" y="39740"/>
                </a:lnTo>
                <a:lnTo>
                  <a:pt x="33976" y="38565"/>
                </a:lnTo>
                <a:lnTo>
                  <a:pt x="31632" y="36222"/>
                </a:lnTo>
                <a:lnTo>
                  <a:pt x="29291" y="35047"/>
                </a:lnTo>
                <a:lnTo>
                  <a:pt x="28117" y="32704"/>
                </a:lnTo>
                <a:lnTo>
                  <a:pt x="28117" y="28015"/>
                </a:lnTo>
                <a:lnTo>
                  <a:pt x="32806" y="23325"/>
                </a:lnTo>
                <a:lnTo>
                  <a:pt x="61638" y="23325"/>
                </a:lnTo>
                <a:lnTo>
                  <a:pt x="62954" y="5752"/>
                </a:lnTo>
                <a:lnTo>
                  <a:pt x="51303" y="1473"/>
                </a:lnTo>
                <a:lnTo>
                  <a:pt x="36408" y="0"/>
                </a:lnTo>
                <a:close/>
              </a:path>
              <a:path w="73025" h="105409">
                <a:moveTo>
                  <a:pt x="61638" y="23325"/>
                </a:moveTo>
                <a:lnTo>
                  <a:pt x="42193" y="23325"/>
                </a:lnTo>
                <a:lnTo>
                  <a:pt x="46859" y="24497"/>
                </a:lnTo>
                <a:lnTo>
                  <a:pt x="50378" y="25668"/>
                </a:lnTo>
                <a:lnTo>
                  <a:pt x="55083" y="26839"/>
                </a:lnTo>
                <a:lnTo>
                  <a:pt x="58562" y="29186"/>
                </a:lnTo>
                <a:lnTo>
                  <a:pt x="60935" y="32698"/>
                </a:lnTo>
                <a:lnTo>
                  <a:pt x="61638" y="23325"/>
                </a:lnTo>
                <a:close/>
              </a:path>
            </a:pathLst>
          </a:custGeom>
          <a:solidFill>
            <a:srgbClr val="DF0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52004" y="6534274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79730"/>
                </a:lnTo>
              </a:path>
            </a:pathLst>
          </a:custGeom>
          <a:ln w="25780">
            <a:solidFill>
              <a:srgbClr val="D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08668" y="6523720"/>
            <a:ext cx="86995" cy="0"/>
          </a:xfrm>
          <a:custGeom>
            <a:avLst/>
            <a:gdLst/>
            <a:ahLst/>
            <a:cxnLst/>
            <a:rect l="l" t="t" r="r" b="b"/>
            <a:pathLst>
              <a:path w="86994">
                <a:moveTo>
                  <a:pt x="0" y="0"/>
                </a:moveTo>
                <a:lnTo>
                  <a:pt x="86672" y="0"/>
                </a:lnTo>
              </a:path>
            </a:pathLst>
          </a:custGeom>
          <a:ln w="21108">
            <a:solidFill>
              <a:srgbClr val="D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07084" y="6513166"/>
            <a:ext cx="83185" cy="100965"/>
          </a:xfrm>
          <a:custGeom>
            <a:avLst/>
            <a:gdLst/>
            <a:ahLst/>
            <a:cxnLst/>
            <a:rect l="l" t="t" r="r" b="b"/>
            <a:pathLst>
              <a:path w="83184" h="100965">
                <a:moveTo>
                  <a:pt x="51520" y="0"/>
                </a:moveTo>
                <a:lnTo>
                  <a:pt x="0" y="167"/>
                </a:lnTo>
                <a:lnTo>
                  <a:pt x="0" y="100839"/>
                </a:lnTo>
                <a:lnTo>
                  <a:pt x="25740" y="100288"/>
                </a:lnTo>
                <a:lnTo>
                  <a:pt x="25740" y="66835"/>
                </a:lnTo>
                <a:lnTo>
                  <a:pt x="63926" y="66835"/>
                </a:lnTo>
                <a:lnTo>
                  <a:pt x="63264" y="65663"/>
                </a:lnTo>
                <a:lnTo>
                  <a:pt x="60891" y="63317"/>
                </a:lnTo>
                <a:lnTo>
                  <a:pt x="59745" y="60974"/>
                </a:lnTo>
                <a:lnTo>
                  <a:pt x="58559" y="59799"/>
                </a:lnTo>
                <a:lnTo>
                  <a:pt x="64410" y="57456"/>
                </a:lnTo>
                <a:lnTo>
                  <a:pt x="67930" y="52766"/>
                </a:lnTo>
                <a:lnTo>
                  <a:pt x="70262" y="48073"/>
                </a:lnTo>
                <a:lnTo>
                  <a:pt x="71448" y="45730"/>
                </a:lnTo>
                <a:lnTo>
                  <a:pt x="25740" y="45730"/>
                </a:lnTo>
                <a:lnTo>
                  <a:pt x="25740" y="21108"/>
                </a:lnTo>
                <a:lnTo>
                  <a:pt x="73094" y="21108"/>
                </a:lnTo>
                <a:lnTo>
                  <a:pt x="72635" y="18761"/>
                </a:lnTo>
                <a:lnTo>
                  <a:pt x="69116" y="12896"/>
                </a:lnTo>
                <a:lnTo>
                  <a:pt x="65597" y="8207"/>
                </a:lnTo>
                <a:lnTo>
                  <a:pt x="60891" y="4689"/>
                </a:lnTo>
                <a:lnTo>
                  <a:pt x="55039" y="2346"/>
                </a:lnTo>
                <a:lnTo>
                  <a:pt x="51520" y="0"/>
                </a:lnTo>
                <a:close/>
              </a:path>
              <a:path w="83184" h="100965">
                <a:moveTo>
                  <a:pt x="63926" y="66835"/>
                </a:moveTo>
                <a:lnTo>
                  <a:pt x="25740" y="66835"/>
                </a:lnTo>
                <a:lnTo>
                  <a:pt x="37484" y="66835"/>
                </a:lnTo>
                <a:lnTo>
                  <a:pt x="55065" y="100839"/>
                </a:lnTo>
                <a:lnTo>
                  <a:pt x="83149" y="100832"/>
                </a:lnTo>
                <a:lnTo>
                  <a:pt x="63926" y="66835"/>
                </a:lnTo>
                <a:close/>
              </a:path>
              <a:path w="83184" h="100965">
                <a:moveTo>
                  <a:pt x="73094" y="21108"/>
                </a:moveTo>
                <a:lnTo>
                  <a:pt x="41003" y="21108"/>
                </a:lnTo>
                <a:lnTo>
                  <a:pt x="43336" y="22279"/>
                </a:lnTo>
                <a:lnTo>
                  <a:pt x="46855" y="24622"/>
                </a:lnTo>
                <a:lnTo>
                  <a:pt x="49187" y="28140"/>
                </a:lnTo>
                <a:lnTo>
                  <a:pt x="49187" y="37523"/>
                </a:lnTo>
                <a:lnTo>
                  <a:pt x="48001" y="39866"/>
                </a:lnTo>
                <a:lnTo>
                  <a:pt x="43336" y="44555"/>
                </a:lnTo>
                <a:lnTo>
                  <a:pt x="39816" y="45730"/>
                </a:lnTo>
                <a:lnTo>
                  <a:pt x="71448" y="45730"/>
                </a:lnTo>
                <a:lnTo>
                  <a:pt x="72635" y="43384"/>
                </a:lnTo>
                <a:lnTo>
                  <a:pt x="73781" y="37523"/>
                </a:lnTo>
                <a:lnTo>
                  <a:pt x="73781" y="24622"/>
                </a:lnTo>
                <a:lnTo>
                  <a:pt x="73094" y="21108"/>
                </a:lnTo>
                <a:close/>
              </a:path>
            </a:pathLst>
          </a:custGeom>
          <a:solidFill>
            <a:srgbClr val="DF0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85582" y="6513166"/>
            <a:ext cx="91440" cy="100965"/>
          </a:xfrm>
          <a:custGeom>
            <a:avLst/>
            <a:gdLst/>
            <a:ahLst/>
            <a:cxnLst/>
            <a:rect l="l" t="t" r="r" b="b"/>
            <a:pathLst>
              <a:path w="91440" h="100965">
                <a:moveTo>
                  <a:pt x="28077" y="0"/>
                </a:moveTo>
                <a:lnTo>
                  <a:pt x="0" y="19"/>
                </a:lnTo>
                <a:lnTo>
                  <a:pt x="32749" y="59779"/>
                </a:lnTo>
                <a:lnTo>
                  <a:pt x="32768" y="100839"/>
                </a:lnTo>
                <a:lnTo>
                  <a:pt x="58548" y="100823"/>
                </a:lnTo>
                <a:lnTo>
                  <a:pt x="58558" y="59779"/>
                </a:lnTo>
                <a:lnTo>
                  <a:pt x="70121" y="38694"/>
                </a:lnTo>
                <a:lnTo>
                  <a:pt x="45658" y="38694"/>
                </a:lnTo>
                <a:lnTo>
                  <a:pt x="39802" y="24614"/>
                </a:lnTo>
                <a:lnTo>
                  <a:pt x="28077" y="0"/>
                </a:lnTo>
                <a:close/>
              </a:path>
              <a:path w="91440" h="100965">
                <a:moveTo>
                  <a:pt x="91341" y="0"/>
                </a:moveTo>
                <a:lnTo>
                  <a:pt x="63249" y="7"/>
                </a:lnTo>
                <a:lnTo>
                  <a:pt x="51549" y="24622"/>
                </a:lnTo>
                <a:lnTo>
                  <a:pt x="49177" y="29315"/>
                </a:lnTo>
                <a:lnTo>
                  <a:pt x="48030" y="34005"/>
                </a:lnTo>
                <a:lnTo>
                  <a:pt x="45658" y="38694"/>
                </a:lnTo>
                <a:lnTo>
                  <a:pt x="70121" y="38694"/>
                </a:lnTo>
                <a:lnTo>
                  <a:pt x="91341" y="0"/>
                </a:lnTo>
                <a:close/>
              </a:path>
            </a:pathLst>
          </a:custGeom>
          <a:solidFill>
            <a:srgbClr val="DF0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220284" y="6513169"/>
            <a:ext cx="86995" cy="100965"/>
          </a:xfrm>
          <a:custGeom>
            <a:avLst/>
            <a:gdLst/>
            <a:ahLst/>
            <a:cxnLst/>
            <a:rect l="l" t="t" r="r" b="b"/>
            <a:pathLst>
              <a:path w="86994" h="100965">
                <a:moveTo>
                  <a:pt x="48592" y="0"/>
                </a:moveTo>
                <a:lnTo>
                  <a:pt x="5983" y="24774"/>
                </a:lnTo>
                <a:lnTo>
                  <a:pt x="0" y="50417"/>
                </a:lnTo>
                <a:lnTo>
                  <a:pt x="70" y="53368"/>
                </a:lnTo>
                <a:lnTo>
                  <a:pt x="15664" y="88289"/>
                </a:lnTo>
                <a:lnTo>
                  <a:pt x="51872" y="100787"/>
                </a:lnTo>
                <a:lnTo>
                  <a:pt x="65198" y="98825"/>
                </a:lnTo>
                <a:lnTo>
                  <a:pt x="76885" y="93832"/>
                </a:lnTo>
                <a:lnTo>
                  <a:pt x="82516" y="89110"/>
                </a:lnTo>
                <a:lnTo>
                  <a:pt x="55079" y="89110"/>
                </a:lnTo>
                <a:lnTo>
                  <a:pt x="41273" y="87765"/>
                </a:lnTo>
                <a:lnTo>
                  <a:pt x="30607" y="81996"/>
                </a:lnTo>
                <a:lnTo>
                  <a:pt x="19429" y="70593"/>
                </a:lnTo>
                <a:lnTo>
                  <a:pt x="15541" y="59337"/>
                </a:lnTo>
                <a:lnTo>
                  <a:pt x="14555" y="43463"/>
                </a:lnTo>
                <a:lnTo>
                  <a:pt x="18321" y="31883"/>
                </a:lnTo>
                <a:lnTo>
                  <a:pt x="26369" y="20729"/>
                </a:lnTo>
                <a:lnTo>
                  <a:pt x="36973" y="14163"/>
                </a:lnTo>
                <a:lnTo>
                  <a:pt x="50374" y="11722"/>
                </a:lnTo>
                <a:lnTo>
                  <a:pt x="75821" y="11722"/>
                </a:lnTo>
                <a:lnTo>
                  <a:pt x="75002" y="5399"/>
                </a:lnTo>
                <a:lnTo>
                  <a:pt x="63111" y="1261"/>
                </a:lnTo>
                <a:lnTo>
                  <a:pt x="48592" y="0"/>
                </a:lnTo>
                <a:close/>
              </a:path>
              <a:path w="86994" h="100965">
                <a:moveTo>
                  <a:pt x="79673" y="76212"/>
                </a:moveTo>
                <a:lnTo>
                  <a:pt x="76154" y="79730"/>
                </a:lnTo>
                <a:lnTo>
                  <a:pt x="71488" y="83247"/>
                </a:lnTo>
                <a:lnTo>
                  <a:pt x="65597" y="85592"/>
                </a:lnTo>
                <a:lnTo>
                  <a:pt x="60931" y="87937"/>
                </a:lnTo>
                <a:lnTo>
                  <a:pt x="55079" y="89110"/>
                </a:lnTo>
                <a:lnTo>
                  <a:pt x="82516" y="89110"/>
                </a:lnTo>
                <a:lnTo>
                  <a:pt x="86711" y="85592"/>
                </a:lnTo>
                <a:lnTo>
                  <a:pt x="79673" y="76212"/>
                </a:lnTo>
                <a:close/>
              </a:path>
              <a:path w="86994" h="100965">
                <a:moveTo>
                  <a:pt x="75821" y="11722"/>
                </a:moveTo>
                <a:lnTo>
                  <a:pt x="55079" y="11722"/>
                </a:lnTo>
                <a:lnTo>
                  <a:pt x="59745" y="12893"/>
                </a:lnTo>
                <a:lnTo>
                  <a:pt x="64450" y="15240"/>
                </a:lnTo>
                <a:lnTo>
                  <a:pt x="70302" y="17587"/>
                </a:lnTo>
                <a:lnTo>
                  <a:pt x="73821" y="19929"/>
                </a:lnTo>
                <a:lnTo>
                  <a:pt x="77340" y="23447"/>
                </a:lnTo>
                <a:lnTo>
                  <a:pt x="75821" y="11722"/>
                </a:lnTo>
                <a:close/>
              </a:path>
            </a:pathLst>
          </a:custGeom>
          <a:solidFill>
            <a:srgbClr val="3952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316994" y="6514690"/>
            <a:ext cx="97790" cy="99060"/>
          </a:xfrm>
          <a:custGeom>
            <a:avLst/>
            <a:gdLst/>
            <a:ahLst/>
            <a:cxnLst/>
            <a:rect l="l" t="t" r="r" b="b"/>
            <a:pathLst>
              <a:path w="97790" h="99059">
                <a:moveTo>
                  <a:pt x="43985" y="0"/>
                </a:moveTo>
                <a:lnTo>
                  <a:pt x="9940" y="18150"/>
                </a:lnTo>
                <a:lnTo>
                  <a:pt x="0" y="40076"/>
                </a:lnTo>
                <a:lnTo>
                  <a:pt x="621" y="56235"/>
                </a:lnTo>
                <a:lnTo>
                  <a:pt x="20033" y="89652"/>
                </a:lnTo>
                <a:lnTo>
                  <a:pt x="42169" y="98951"/>
                </a:lnTo>
                <a:lnTo>
                  <a:pt x="57863" y="98011"/>
                </a:lnTo>
                <a:lnTo>
                  <a:pt x="70101" y="94594"/>
                </a:lnTo>
                <a:lnTo>
                  <a:pt x="79813" y="88754"/>
                </a:lnTo>
                <a:lnTo>
                  <a:pt x="80792" y="87539"/>
                </a:lnTo>
                <a:lnTo>
                  <a:pt x="50498" y="87539"/>
                </a:lnTo>
                <a:lnTo>
                  <a:pt x="36770" y="85615"/>
                </a:lnTo>
                <a:lnTo>
                  <a:pt x="26186" y="79379"/>
                </a:lnTo>
                <a:lnTo>
                  <a:pt x="17140" y="67762"/>
                </a:lnTo>
                <a:lnTo>
                  <a:pt x="12929" y="56387"/>
                </a:lnTo>
                <a:lnTo>
                  <a:pt x="13741" y="39813"/>
                </a:lnTo>
                <a:lnTo>
                  <a:pt x="17456" y="28813"/>
                </a:lnTo>
                <a:lnTo>
                  <a:pt x="29203" y="17384"/>
                </a:lnTo>
                <a:lnTo>
                  <a:pt x="39561" y="11583"/>
                </a:lnTo>
                <a:lnTo>
                  <a:pt x="82457" y="11583"/>
                </a:lnTo>
                <a:lnTo>
                  <a:pt x="73493" y="4690"/>
                </a:lnTo>
                <a:lnTo>
                  <a:pt x="61691" y="0"/>
                </a:lnTo>
                <a:lnTo>
                  <a:pt x="43985" y="0"/>
                </a:lnTo>
                <a:close/>
              </a:path>
              <a:path w="97790" h="99059">
                <a:moveTo>
                  <a:pt x="82457" y="11583"/>
                </a:moveTo>
                <a:lnTo>
                  <a:pt x="39561" y="11583"/>
                </a:lnTo>
                <a:lnTo>
                  <a:pt x="55849" y="12217"/>
                </a:lnTo>
                <a:lnTo>
                  <a:pt x="66896" y="16387"/>
                </a:lnTo>
                <a:lnTo>
                  <a:pt x="77467" y="28230"/>
                </a:lnTo>
                <a:lnTo>
                  <a:pt x="82543" y="38894"/>
                </a:lnTo>
                <a:lnTo>
                  <a:pt x="82225" y="55806"/>
                </a:lnTo>
                <a:lnTo>
                  <a:pt x="50498" y="87539"/>
                </a:lnTo>
                <a:lnTo>
                  <a:pt x="80792" y="87539"/>
                </a:lnTo>
                <a:lnTo>
                  <a:pt x="89303" y="76976"/>
                </a:lnTo>
                <a:lnTo>
                  <a:pt x="95025" y="65694"/>
                </a:lnTo>
                <a:lnTo>
                  <a:pt x="97546" y="54218"/>
                </a:lnTo>
                <a:lnTo>
                  <a:pt x="96529" y="38482"/>
                </a:lnTo>
                <a:lnTo>
                  <a:pt x="93086" y="26221"/>
                </a:lnTo>
                <a:lnTo>
                  <a:pt x="87258" y="16500"/>
                </a:lnTo>
                <a:lnTo>
                  <a:pt x="83711" y="12548"/>
                </a:lnTo>
                <a:lnTo>
                  <a:pt x="82457" y="11583"/>
                </a:lnTo>
                <a:close/>
              </a:path>
            </a:pathLst>
          </a:custGeom>
          <a:solidFill>
            <a:srgbClr val="3952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433524" y="6514338"/>
            <a:ext cx="77470" cy="99060"/>
          </a:xfrm>
          <a:custGeom>
            <a:avLst/>
            <a:gdLst/>
            <a:ahLst/>
            <a:cxnLst/>
            <a:rect l="l" t="t" r="r" b="b"/>
            <a:pathLst>
              <a:path w="77469" h="99059">
                <a:moveTo>
                  <a:pt x="14036" y="0"/>
                </a:moveTo>
                <a:lnTo>
                  <a:pt x="0" y="91"/>
                </a:lnTo>
                <a:lnTo>
                  <a:pt x="0" y="98495"/>
                </a:lnTo>
                <a:lnTo>
                  <a:pt x="14036" y="98005"/>
                </a:lnTo>
                <a:lnTo>
                  <a:pt x="14036" y="25797"/>
                </a:lnTo>
                <a:lnTo>
                  <a:pt x="12890" y="19936"/>
                </a:lnTo>
                <a:lnTo>
                  <a:pt x="27079" y="19936"/>
                </a:lnTo>
                <a:lnTo>
                  <a:pt x="14036" y="0"/>
                </a:lnTo>
                <a:close/>
              </a:path>
              <a:path w="77469" h="99059">
                <a:moveTo>
                  <a:pt x="27079" y="19936"/>
                </a:moveTo>
                <a:lnTo>
                  <a:pt x="12890" y="19936"/>
                </a:lnTo>
                <a:lnTo>
                  <a:pt x="21074" y="35176"/>
                </a:lnTo>
                <a:lnTo>
                  <a:pt x="64410" y="98495"/>
                </a:lnTo>
                <a:lnTo>
                  <a:pt x="77301" y="98404"/>
                </a:lnTo>
                <a:lnTo>
                  <a:pt x="77301" y="78562"/>
                </a:lnTo>
                <a:lnTo>
                  <a:pt x="64410" y="78562"/>
                </a:lnTo>
                <a:lnTo>
                  <a:pt x="56226" y="64492"/>
                </a:lnTo>
                <a:lnTo>
                  <a:pt x="27079" y="19936"/>
                </a:lnTo>
                <a:close/>
              </a:path>
              <a:path w="77469" h="99059">
                <a:moveTo>
                  <a:pt x="77301" y="0"/>
                </a:moveTo>
                <a:lnTo>
                  <a:pt x="64410" y="0"/>
                </a:lnTo>
                <a:lnTo>
                  <a:pt x="64410" y="78562"/>
                </a:lnTo>
                <a:lnTo>
                  <a:pt x="77301" y="78562"/>
                </a:lnTo>
                <a:lnTo>
                  <a:pt x="77301" y="0"/>
                </a:lnTo>
                <a:close/>
              </a:path>
            </a:pathLst>
          </a:custGeom>
          <a:solidFill>
            <a:srgbClr val="3952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529567" y="6513166"/>
            <a:ext cx="62230" cy="100965"/>
          </a:xfrm>
          <a:custGeom>
            <a:avLst/>
            <a:gdLst/>
            <a:ahLst/>
            <a:cxnLst/>
            <a:rect l="l" t="t" r="r" b="b"/>
            <a:pathLst>
              <a:path w="62230" h="100965">
                <a:moveTo>
                  <a:pt x="7038" y="78561"/>
                </a:moveTo>
                <a:lnTo>
                  <a:pt x="0" y="87941"/>
                </a:lnTo>
                <a:lnTo>
                  <a:pt x="6787" y="94040"/>
                </a:lnTo>
                <a:lnTo>
                  <a:pt x="18252" y="99260"/>
                </a:lnTo>
                <a:lnTo>
                  <a:pt x="31632" y="100839"/>
                </a:lnTo>
                <a:lnTo>
                  <a:pt x="41003" y="100839"/>
                </a:lnTo>
                <a:lnTo>
                  <a:pt x="48041" y="98494"/>
                </a:lnTo>
                <a:lnTo>
                  <a:pt x="53893" y="93803"/>
                </a:lnTo>
                <a:lnTo>
                  <a:pt x="57657" y="89113"/>
                </a:lnTo>
                <a:lnTo>
                  <a:pt x="26966" y="89113"/>
                </a:lnTo>
                <a:lnTo>
                  <a:pt x="22261" y="87941"/>
                </a:lnTo>
                <a:lnTo>
                  <a:pt x="18781" y="85596"/>
                </a:lnTo>
                <a:lnTo>
                  <a:pt x="14076" y="83250"/>
                </a:lnTo>
                <a:lnTo>
                  <a:pt x="7038" y="78561"/>
                </a:lnTo>
                <a:close/>
              </a:path>
              <a:path w="62230" h="100965">
                <a:moveTo>
                  <a:pt x="32818" y="0"/>
                </a:moveTo>
                <a:lnTo>
                  <a:pt x="24633" y="0"/>
                </a:lnTo>
                <a:lnTo>
                  <a:pt x="16409" y="2346"/>
                </a:lnTo>
                <a:lnTo>
                  <a:pt x="4705" y="11725"/>
                </a:lnTo>
                <a:lnTo>
                  <a:pt x="2372" y="18761"/>
                </a:lnTo>
                <a:lnTo>
                  <a:pt x="2372" y="32829"/>
                </a:lnTo>
                <a:lnTo>
                  <a:pt x="3519" y="37523"/>
                </a:lnTo>
                <a:lnTo>
                  <a:pt x="7038" y="41041"/>
                </a:lnTo>
                <a:lnTo>
                  <a:pt x="9371" y="45730"/>
                </a:lnTo>
                <a:lnTo>
                  <a:pt x="18781" y="50420"/>
                </a:lnTo>
                <a:lnTo>
                  <a:pt x="22261" y="52766"/>
                </a:lnTo>
                <a:lnTo>
                  <a:pt x="31632" y="57456"/>
                </a:lnTo>
                <a:lnTo>
                  <a:pt x="36337" y="58627"/>
                </a:lnTo>
                <a:lnTo>
                  <a:pt x="39856" y="60974"/>
                </a:lnTo>
                <a:lnTo>
                  <a:pt x="43375" y="64488"/>
                </a:lnTo>
                <a:lnTo>
                  <a:pt x="46894" y="66835"/>
                </a:lnTo>
                <a:lnTo>
                  <a:pt x="48041" y="70353"/>
                </a:lnTo>
                <a:lnTo>
                  <a:pt x="48041" y="78561"/>
                </a:lnTo>
                <a:lnTo>
                  <a:pt x="46894" y="82078"/>
                </a:lnTo>
                <a:lnTo>
                  <a:pt x="43375" y="84423"/>
                </a:lnTo>
                <a:lnTo>
                  <a:pt x="41003" y="86768"/>
                </a:lnTo>
                <a:lnTo>
                  <a:pt x="36337" y="89113"/>
                </a:lnTo>
                <a:lnTo>
                  <a:pt x="57657" y="89113"/>
                </a:lnTo>
                <a:lnTo>
                  <a:pt x="58598" y="87941"/>
                </a:lnTo>
                <a:lnTo>
                  <a:pt x="62117" y="80906"/>
                </a:lnTo>
                <a:lnTo>
                  <a:pt x="62117" y="68008"/>
                </a:lnTo>
                <a:lnTo>
                  <a:pt x="60931" y="64488"/>
                </a:lnTo>
                <a:lnTo>
                  <a:pt x="58598" y="60974"/>
                </a:lnTo>
                <a:lnTo>
                  <a:pt x="56265" y="56281"/>
                </a:lnTo>
                <a:lnTo>
                  <a:pt x="49227" y="51591"/>
                </a:lnTo>
                <a:lnTo>
                  <a:pt x="46894" y="49248"/>
                </a:lnTo>
                <a:lnTo>
                  <a:pt x="42189" y="48073"/>
                </a:lnTo>
                <a:lnTo>
                  <a:pt x="38670" y="45730"/>
                </a:lnTo>
                <a:lnTo>
                  <a:pt x="35151" y="44555"/>
                </a:lnTo>
                <a:lnTo>
                  <a:pt x="30485" y="42212"/>
                </a:lnTo>
                <a:lnTo>
                  <a:pt x="23447" y="39866"/>
                </a:lnTo>
                <a:lnTo>
                  <a:pt x="18781" y="35176"/>
                </a:lnTo>
                <a:lnTo>
                  <a:pt x="16409" y="32829"/>
                </a:lnTo>
                <a:lnTo>
                  <a:pt x="15262" y="29315"/>
                </a:lnTo>
                <a:lnTo>
                  <a:pt x="15262" y="22279"/>
                </a:lnTo>
                <a:lnTo>
                  <a:pt x="17595" y="18761"/>
                </a:lnTo>
                <a:lnTo>
                  <a:pt x="19928" y="16414"/>
                </a:lnTo>
                <a:lnTo>
                  <a:pt x="23447" y="14072"/>
                </a:lnTo>
                <a:lnTo>
                  <a:pt x="28152" y="12896"/>
                </a:lnTo>
                <a:lnTo>
                  <a:pt x="56017" y="12896"/>
                </a:lnTo>
                <a:lnTo>
                  <a:pt x="57407" y="7527"/>
                </a:lnTo>
                <a:lnTo>
                  <a:pt x="46572" y="1985"/>
                </a:lnTo>
                <a:lnTo>
                  <a:pt x="32818" y="0"/>
                </a:lnTo>
                <a:close/>
              </a:path>
              <a:path w="62230" h="100965">
                <a:moveTo>
                  <a:pt x="56017" y="12896"/>
                </a:moveTo>
                <a:lnTo>
                  <a:pt x="39856" y="12896"/>
                </a:lnTo>
                <a:lnTo>
                  <a:pt x="44522" y="15243"/>
                </a:lnTo>
                <a:lnTo>
                  <a:pt x="48041" y="16414"/>
                </a:lnTo>
                <a:lnTo>
                  <a:pt x="51560" y="18761"/>
                </a:lnTo>
                <a:lnTo>
                  <a:pt x="53893" y="21108"/>
                </a:lnTo>
                <a:lnTo>
                  <a:pt x="56017" y="12896"/>
                </a:lnTo>
                <a:close/>
              </a:path>
            </a:pathLst>
          </a:custGeom>
          <a:solidFill>
            <a:srgbClr val="3952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609241" y="6514338"/>
            <a:ext cx="75565" cy="99695"/>
          </a:xfrm>
          <a:custGeom>
            <a:avLst/>
            <a:gdLst/>
            <a:ahLst/>
            <a:cxnLst/>
            <a:rect l="l" t="t" r="r" b="b"/>
            <a:pathLst>
              <a:path w="75564" h="99695">
                <a:moveTo>
                  <a:pt x="14076" y="0"/>
                </a:moveTo>
                <a:lnTo>
                  <a:pt x="0" y="489"/>
                </a:lnTo>
                <a:lnTo>
                  <a:pt x="0" y="63317"/>
                </a:lnTo>
                <a:lnTo>
                  <a:pt x="1168" y="73235"/>
                </a:lnTo>
                <a:lnTo>
                  <a:pt x="6413" y="83807"/>
                </a:lnTo>
                <a:lnTo>
                  <a:pt x="17516" y="95316"/>
                </a:lnTo>
                <a:lnTo>
                  <a:pt x="28887" y="98572"/>
                </a:lnTo>
                <a:lnTo>
                  <a:pt x="45139" y="99246"/>
                </a:lnTo>
                <a:lnTo>
                  <a:pt x="56981" y="95858"/>
                </a:lnTo>
                <a:lnTo>
                  <a:pt x="67580" y="87942"/>
                </a:lnTo>
                <a:lnTo>
                  <a:pt x="30485" y="87942"/>
                </a:lnTo>
                <a:lnTo>
                  <a:pt x="24594" y="85597"/>
                </a:lnTo>
                <a:lnTo>
                  <a:pt x="19928" y="80907"/>
                </a:lnTo>
                <a:lnTo>
                  <a:pt x="15222" y="77389"/>
                </a:lnTo>
                <a:lnTo>
                  <a:pt x="14076" y="71526"/>
                </a:lnTo>
                <a:lnTo>
                  <a:pt x="14076" y="0"/>
                </a:lnTo>
                <a:close/>
              </a:path>
              <a:path w="75564" h="99695">
                <a:moveTo>
                  <a:pt x="75007" y="0"/>
                </a:moveTo>
                <a:lnTo>
                  <a:pt x="62117" y="489"/>
                </a:lnTo>
                <a:lnTo>
                  <a:pt x="62117" y="71526"/>
                </a:lnTo>
                <a:lnTo>
                  <a:pt x="59745" y="77389"/>
                </a:lnTo>
                <a:lnTo>
                  <a:pt x="55079" y="80907"/>
                </a:lnTo>
                <a:lnTo>
                  <a:pt x="51560" y="85597"/>
                </a:lnTo>
                <a:lnTo>
                  <a:pt x="45708" y="87942"/>
                </a:lnTo>
                <a:lnTo>
                  <a:pt x="67580" y="87942"/>
                </a:lnTo>
                <a:lnTo>
                  <a:pt x="68041" y="87598"/>
                </a:lnTo>
                <a:lnTo>
                  <a:pt x="73455" y="76803"/>
                </a:lnTo>
                <a:lnTo>
                  <a:pt x="75007" y="62827"/>
                </a:lnTo>
                <a:lnTo>
                  <a:pt x="75007" y="0"/>
                </a:lnTo>
                <a:close/>
              </a:path>
            </a:pathLst>
          </a:custGeom>
          <a:solidFill>
            <a:srgbClr val="3952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708843" y="6606661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0" y="0"/>
                </a:moveTo>
                <a:lnTo>
                  <a:pt x="57412" y="0"/>
                </a:lnTo>
              </a:path>
            </a:pathLst>
          </a:custGeom>
          <a:ln w="11434">
            <a:solidFill>
              <a:srgbClr val="3952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715861" y="6514548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396"/>
                </a:lnTo>
              </a:path>
            </a:pathLst>
          </a:custGeom>
          <a:ln w="14036">
            <a:solidFill>
              <a:srgbClr val="3952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797294" y="6526063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769"/>
                </a:lnTo>
              </a:path>
            </a:pathLst>
          </a:custGeom>
          <a:ln w="12890">
            <a:solidFill>
              <a:srgbClr val="3952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9772" y="555561"/>
            <a:ext cx="11052454" cy="53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456DA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2427" y="1393952"/>
            <a:ext cx="11047145" cy="3413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3906" y="6514401"/>
            <a:ext cx="170179" cy="149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rgbClr val="8D8A8F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  <p:extLst>
      <p:ext uri="{BB962C8B-B14F-4D97-AF65-F5344CB8AC3E}">
        <p14:creationId xmlns:p14="http://schemas.microsoft.com/office/powerpoint/2010/main" val="412447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45E4F-2441-2C4B-8FB6-64CC0B33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86351"/>
            <a:ext cx="10515600" cy="7403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3EF3A-C700-184D-A173-94B90ECCC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62606"/>
            <a:ext cx="10515600" cy="34826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E703E-1152-BB4B-A031-337F45133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4324" y="6615487"/>
            <a:ext cx="2743200" cy="1567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rgbClr val="273E8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0DFEA65-94B5-8A4B-A76D-C731C1027FE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304801" y="455588"/>
            <a:ext cx="11642724" cy="0"/>
          </a:xfrm>
          <a:prstGeom prst="line">
            <a:avLst/>
          </a:prstGeom>
          <a:ln w="12700">
            <a:solidFill>
              <a:srgbClr val="273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304800" y="6545478"/>
            <a:ext cx="11642724" cy="0"/>
          </a:xfrm>
          <a:prstGeom prst="line">
            <a:avLst/>
          </a:prstGeom>
          <a:ln w="76200">
            <a:solidFill>
              <a:srgbClr val="009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 userDrawn="1"/>
        </p:nvGrpSpPr>
        <p:grpSpPr>
          <a:xfrm>
            <a:off x="10375899" y="179026"/>
            <a:ext cx="1597025" cy="204264"/>
            <a:chOff x="8929688" y="179025"/>
            <a:chExt cx="2814637" cy="360000"/>
          </a:xfrm>
        </p:grpSpPr>
        <p:pic>
          <p:nvPicPr>
            <p:cNvPr id="2050" name="Picture 2" descr="F:\YandexDisk\Work\KTK\Brandbook\Elements\logo\KTK_logo_rus.png"/>
            <p:cNvPicPr>
              <a:picLocks noChangeAspect="1" noChangeArrowheads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688" y="179025"/>
              <a:ext cx="1195082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F:\YandexDisk\Work\KTK\Brandbook\Elements\logo\KKK_logo_kaz.png"/>
            <p:cNvPicPr>
              <a:picLocks noChangeAspect="1" noChangeArrowheads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4981" y="179025"/>
              <a:ext cx="1239344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76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73E8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14/relationships/chartEx" Target="../charts/chartEx1.xml"/><Relationship Id="rId7" Type="http://schemas.microsoft.com/office/2014/relationships/chartEx" Target="../charts/chartEx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0.png"/><Relationship Id="rId5" Type="http://schemas.microsoft.com/office/2014/relationships/chartEx" Target="../charts/chartEx2.xml"/><Relationship Id="rId4" Type="http://schemas.openxmlformats.org/officeDocument/2006/relationships/image" Target="../media/image3.png"/><Relationship Id="rId9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28.png"/><Relationship Id="rId12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image" Target="../media/image31.png"/><Relationship Id="rId5" Type="http://schemas.openxmlformats.org/officeDocument/2006/relationships/image" Target="../media/image13.svg"/><Relationship Id="rId10" Type="http://schemas.openxmlformats.org/officeDocument/2006/relationships/image" Target="../media/image30.jpeg"/><Relationship Id="rId4" Type="http://schemas.openxmlformats.org/officeDocument/2006/relationships/image" Target="../media/image121.pn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svg"/><Relationship Id="rId5" Type="http://schemas.openxmlformats.org/officeDocument/2006/relationships/image" Target="../media/image28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0.png"/><Relationship Id="rId7" Type="http://schemas.openxmlformats.org/officeDocument/2006/relationships/image" Target="../media/image14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130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9.sv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8" t="-279"/>
          <a:stretch/>
        </p:blipFill>
        <p:spPr>
          <a:xfrm>
            <a:off x="-25400" y="-12700"/>
            <a:ext cx="2233868" cy="684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"/>
          <a:stretch/>
        </p:blipFill>
        <p:spPr>
          <a:xfrm>
            <a:off x="2200753" y="0"/>
            <a:ext cx="9991247" cy="6845300"/>
          </a:xfrm>
          <a:prstGeom prst="rect">
            <a:avLst/>
          </a:prstGeom>
        </p:spPr>
      </p:pic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53CE9A53-27FA-4985-9AE9-26DDC79754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-2" y="-12716"/>
            <a:ext cx="7006632" cy="6891058"/>
          </a:xfrm>
          <a:custGeom>
            <a:avLst/>
            <a:gdLst>
              <a:gd name="connsiteX0" fmla="*/ 7006632 w 7006632"/>
              <a:gd name="connsiteY0" fmla="*/ 0 h 6877540"/>
              <a:gd name="connsiteX1" fmla="*/ 0 w 7006632"/>
              <a:gd name="connsiteY1" fmla="*/ 0 h 6877540"/>
              <a:gd name="connsiteX2" fmla="*/ 2053277 w 7006632"/>
              <a:gd name="connsiteY2" fmla="*/ 6877540 h 6877540"/>
              <a:gd name="connsiteX3" fmla="*/ 7006632 w 7006632"/>
              <a:gd name="connsiteY3" fmla="*/ 6877540 h 687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6632" h="6877540">
                <a:moveTo>
                  <a:pt x="7006632" y="0"/>
                </a:moveTo>
                <a:lnTo>
                  <a:pt x="0" y="0"/>
                </a:lnTo>
                <a:lnTo>
                  <a:pt x="2053277" y="6877540"/>
                </a:lnTo>
                <a:lnTo>
                  <a:pt x="7006632" y="6877540"/>
                </a:lnTo>
                <a:close/>
              </a:path>
            </a:pathLst>
          </a:custGeom>
          <a:solidFill>
            <a:schemeClr val="accent2">
              <a:alpha val="88000"/>
            </a:schemeClr>
          </a:solidFill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6431" y="565198"/>
            <a:ext cx="5249290" cy="43078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300" dirty="0" smtClean="0"/>
              <a:t>ЛИДЕРСТВО В РАЗВИТИИ  </a:t>
            </a:r>
            <a:r>
              <a:rPr lang="ru-RU" sz="3300" dirty="0"/>
              <a:t>КУЛЬТУРЫ БЕЗОПАСНОГО ПРОИЗВОДСТВА </a:t>
            </a:r>
            <a:r>
              <a:rPr lang="ru-RU" sz="3300" dirty="0" smtClean="0"/>
              <a:t>КОМПАНИИ КТК </a:t>
            </a:r>
            <a:r>
              <a:rPr lang="ru-RU" sz="3300" dirty="0"/>
              <a:t>И ЕЁ КЛЮЧЕВЫХ ПОДРЯДЧИКОВ</a:t>
            </a:r>
            <a:br>
              <a:rPr lang="ru-RU" sz="3300" dirty="0"/>
            </a:br>
            <a:r>
              <a:rPr lang="ru-RU" sz="3300" dirty="0"/>
              <a:t/>
            </a:r>
            <a:br>
              <a:rPr lang="ru-RU" sz="3300" dirty="0"/>
            </a:br>
            <a:r>
              <a:rPr lang="ru-RU" sz="2200" dirty="0" smtClean="0"/>
              <a:t>Май 2023 г., </a:t>
            </a:r>
            <a:r>
              <a:rPr lang="en-US" sz="2200" dirty="0" smtClean="0"/>
              <a:t>KIOSH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Дата 3"/>
          <p:cNvSpPr txBox="1">
            <a:spLocks/>
          </p:cNvSpPr>
          <p:nvPr/>
        </p:nvSpPr>
        <p:spPr>
          <a:xfrm>
            <a:off x="460353" y="6077710"/>
            <a:ext cx="4449102" cy="775369"/>
          </a:xfrm>
          <a:prstGeom prst="rect">
            <a:avLst/>
          </a:prstGeom>
        </p:spPr>
        <p:txBody>
          <a:bodyPr vert="horz" lIns="101883" tIns="50941" rIns="101883" bIns="50941" rtlCol="0" anchor="t"/>
          <a:lstStyle>
            <a:defPPr>
              <a:defRPr lang="ru-RU"/>
            </a:defPPr>
            <a:lvl1pPr marL="0" algn="l" defTabSz="1022848" rtl="0" eaLnBrk="1" latinLnBrk="0" hangingPunct="1">
              <a:spcBef>
                <a:spcPts val="600"/>
              </a:spcBef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1424" algn="l" defTabSz="102284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848" algn="l" defTabSz="102284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4272" algn="l" defTabSz="102284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5696" algn="l" defTabSz="102284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7120" algn="l" defTabSz="102284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68544" algn="l" defTabSz="102284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9967" algn="l" defTabSz="102284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1391" algn="l" defTabSz="102284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284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95" noProof="0" dirty="0" smtClean="0">
                <a:solidFill>
                  <a:prstClr val="white"/>
                </a:solidFill>
              </a:rPr>
              <a:t>Докладчик: Половков Сергей Алексеевич,</a:t>
            </a:r>
          </a:p>
          <a:p>
            <a:pPr marL="0" marR="0" lvl="0" indent="0" algn="l" defTabSz="102284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95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Зам.</a:t>
            </a:r>
            <a:r>
              <a:rPr kumimoji="0" lang="ru-RU" sz="1395" b="0" i="0" u="none" strike="noStrike" kern="1200" cap="none" spc="0" normalizeH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Главного менеджера ОТ, ПБ и ООС КТК</a:t>
            </a:r>
            <a:endParaRPr kumimoji="0" lang="ru-RU" sz="139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2284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9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691E049C-D54E-4868-A123-FD62C5005A3B}"/>
              </a:ext>
            </a:extLst>
          </p:cNvPr>
          <p:cNvSpPr/>
          <p:nvPr/>
        </p:nvSpPr>
        <p:spPr>
          <a:xfrm>
            <a:off x="0" y="5040841"/>
            <a:ext cx="5501936" cy="712602"/>
          </a:xfrm>
          <a:custGeom>
            <a:avLst/>
            <a:gdLst>
              <a:gd name="connsiteX0" fmla="*/ 0 w 5501936"/>
              <a:gd name="connsiteY0" fmla="*/ 0 h 712602"/>
              <a:gd name="connsiteX1" fmla="*/ 5501936 w 5501936"/>
              <a:gd name="connsiteY1" fmla="*/ 0 h 712602"/>
              <a:gd name="connsiteX2" fmla="*/ 5289190 w 5501936"/>
              <a:gd name="connsiteY2" fmla="*/ 712602 h 712602"/>
              <a:gd name="connsiteX3" fmla="*/ 0 w 5501936"/>
              <a:gd name="connsiteY3" fmla="*/ 712602 h 71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1936" h="712602">
                <a:moveTo>
                  <a:pt x="0" y="0"/>
                </a:moveTo>
                <a:lnTo>
                  <a:pt x="5501936" y="0"/>
                </a:lnTo>
                <a:lnTo>
                  <a:pt x="5289190" y="712602"/>
                </a:lnTo>
                <a:lnTo>
                  <a:pt x="0" y="712602"/>
                </a:lnTo>
                <a:close/>
              </a:path>
            </a:pathLst>
          </a:cu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806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ru-RU" sz="1600" b="1" i="0" u="none" strike="noStrike" kern="1000" cap="none" spc="-30" normalizeH="0" baseline="0" noProof="0" dirty="0">
                <a:ln>
                  <a:noFill/>
                </a:ln>
                <a:solidFill>
                  <a:srgbClr val="0B4395"/>
                </a:solidFill>
                <a:effectLst/>
                <a:uLnTx/>
                <a:uFillTx/>
                <a:latin typeface="Roboto"/>
                <a:ea typeface="Roboto Condensed" panose="020B0604020202020204" pitchFamily="2" charset="0"/>
                <a:cs typeface="+mn-cs"/>
              </a:rPr>
              <a:t>	Каспийский Трубопроводный Консорциум</a:t>
            </a:r>
          </a:p>
        </p:txBody>
      </p:sp>
      <p:pic>
        <p:nvPicPr>
          <p:cNvPr id="7" name="Рисунок 6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EAC01063-F0CB-4A09-8AA0-CD11905263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292" b="-1"/>
          <a:stretch/>
        </p:blipFill>
        <p:spPr>
          <a:xfrm>
            <a:off x="308255" y="5165805"/>
            <a:ext cx="631748" cy="435907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26E1C50-F411-4A7C-96C0-C8D0BD881D22}"/>
              </a:ext>
            </a:extLst>
          </p:cNvPr>
          <p:cNvCxnSpPr>
            <a:stCxn id="15" idx="0"/>
          </p:cNvCxnSpPr>
          <p:nvPr/>
        </p:nvCxnSpPr>
        <p:spPr>
          <a:xfrm>
            <a:off x="0" y="5040841"/>
            <a:ext cx="5501936" cy="0"/>
          </a:xfrm>
          <a:prstGeom prst="line">
            <a:avLst/>
          </a:prstGeom>
          <a:ln w="57150">
            <a:solidFill>
              <a:srgbClr val="E62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93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99177" y="688195"/>
            <a:ext cx="2149450" cy="2234664"/>
          </a:xfrm>
        </p:spPr>
        <p:txBody>
          <a:bodyPr/>
          <a:lstStyle/>
          <a:p>
            <a:r>
              <a:rPr lang="ru-RU" sz="1762" dirty="0" smtClean="0"/>
              <a:t>ВНЕДРЕНИЕ СТАНДАРТА </a:t>
            </a:r>
            <a:br>
              <a:rPr lang="ru-RU" sz="1762" dirty="0" smtClean="0"/>
            </a:br>
            <a:r>
              <a:rPr lang="ru-RU" sz="1762" dirty="0" smtClean="0"/>
              <a:t>ПО ЛИДЕРСТВУ в течении 2022 года</a:t>
            </a:r>
            <a:endParaRPr lang="ru-RU" sz="1762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344B9-F62E-43FC-80A6-B2542327629B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273E8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273E8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71650" y="688195"/>
            <a:ext cx="4839862" cy="2743200"/>
            <a:chOff x="0" y="1805527"/>
            <a:chExt cx="4839862" cy="2743200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7" name="Chart 6"/>
                <p:cNvGraphicFramePr/>
                <p:nvPr>
                  <p:extLst/>
                </p:nvPr>
              </p:nvGraphicFramePr>
              <p:xfrm>
                <a:off x="0" y="1805527"/>
                <a:ext cx="4572000" cy="274320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3"/>
                </a:graphicData>
              </a:graphic>
            </p:graphicFrame>
          </mc:Choice>
          <mc:Fallback xmlns="">
            <p:pic>
              <p:nvPicPr>
                <p:cNvPr id="7" name="Chart 6"/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71650" y="688195"/>
                  <a:ext cx="4572000" cy="27432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2875806" y="2996152"/>
              <a:ext cx="5439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КТК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379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7248" y="292222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245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9860" y="2925934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624</a:t>
              </a:r>
              <a:endPara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4138" y="2151368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245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91451" y="688195"/>
            <a:ext cx="3151028" cy="1984345"/>
            <a:chOff x="5191451" y="688195"/>
            <a:chExt cx="3151028" cy="1984345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12" name="Chart 11"/>
                <p:cNvGraphicFramePr/>
                <p:nvPr>
                  <p:extLst/>
                </p:nvPr>
              </p:nvGraphicFramePr>
              <p:xfrm>
                <a:off x="5191451" y="688195"/>
                <a:ext cx="3151028" cy="1984345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5"/>
                </a:graphicData>
              </a:graphic>
            </p:graphicFrame>
          </mc:Choice>
          <mc:Fallback xmlns="">
            <p:pic>
              <p:nvPicPr>
                <p:cNvPr id="12" name="Chart 11"/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91451" y="688195"/>
                  <a:ext cx="3151028" cy="1984345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7150795" y="1598130"/>
              <a:ext cx="4247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КТК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159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14205" y="1218702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ПО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53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94442" y="1543285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212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27335" y="655431"/>
            <a:ext cx="3290687" cy="1974413"/>
            <a:chOff x="7113669" y="693160"/>
            <a:chExt cx="3290687" cy="1974413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18" name="Chart 17"/>
                <p:cNvGraphicFramePr/>
                <p:nvPr>
                  <p:extLst/>
                </p:nvPr>
              </p:nvGraphicFramePr>
              <p:xfrm>
                <a:off x="7113669" y="693160"/>
                <a:ext cx="3290687" cy="1974413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7"/>
                </a:graphicData>
              </a:graphic>
            </p:graphicFrame>
          </mc:Choice>
          <mc:Fallback xmlns="">
            <p:pic>
              <p:nvPicPr>
                <p:cNvPr id="18" name="Chart 17"/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27335" y="655431"/>
                  <a:ext cx="3290687" cy="1974413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7973767" y="1446214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ПО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083953" y="1719934"/>
              <a:ext cx="460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КТК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220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9399" y="1567352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412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6" name="Chart 25"/>
          <p:cNvGraphicFramePr>
            <a:graphicFrameLocks/>
          </p:cNvGraphicFramePr>
          <p:nvPr>
            <p:extLst/>
          </p:nvPr>
        </p:nvGraphicFramePr>
        <p:xfrm>
          <a:off x="5072837" y="2976440"/>
          <a:ext cx="6737132" cy="3483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8" name="Rectangle 27"/>
          <p:cNvSpPr/>
          <p:nvPr/>
        </p:nvSpPr>
        <p:spPr>
          <a:xfrm>
            <a:off x="747991" y="3755923"/>
            <a:ext cx="993066" cy="2123768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51818" y="3755923"/>
            <a:ext cx="1337080" cy="2123768"/>
          </a:xfrm>
          <a:prstGeom prst="rect">
            <a:avLst/>
          </a:prstGeom>
          <a:solidFill>
            <a:srgbClr val="4472C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61187" y="3755923"/>
            <a:ext cx="1907458" cy="2123768"/>
          </a:xfrm>
          <a:prstGeom prst="rect">
            <a:avLst/>
          </a:prstGeom>
          <a:solidFill>
            <a:srgbClr val="70AD47">
              <a:alpha val="65098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1032" y="5861723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Топ- руководители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5689" y="5879691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Руководители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среднего звена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26555" y="5879691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Оперативный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</a:rPr>
              <a:t>п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ерсонал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и подрядчики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3908" y="378492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22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05704" y="378492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154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45878" y="3785259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448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1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5416952" y="1476800"/>
          <a:ext cx="6552440" cy="483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arallelogram 3"/>
          <p:cNvSpPr/>
          <p:nvPr/>
        </p:nvSpPr>
        <p:spPr>
          <a:xfrm>
            <a:off x="5013788" y="5065160"/>
            <a:ext cx="2393879" cy="863029"/>
          </a:xfrm>
          <a:prstGeom prst="parallelogram">
            <a:avLst>
              <a:gd name="adj" fmla="val 100000"/>
            </a:avLst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Parallelogram 4"/>
          <p:cNvSpPr/>
          <p:nvPr/>
        </p:nvSpPr>
        <p:spPr>
          <a:xfrm>
            <a:off x="6863137" y="5065159"/>
            <a:ext cx="3071973" cy="1243173"/>
          </a:xfrm>
          <a:prstGeom prst="parallelogram">
            <a:avLst>
              <a:gd name="adj" fmla="val 100000"/>
            </a:avLst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Parallelogram 5"/>
          <p:cNvSpPr/>
          <p:nvPr/>
        </p:nvSpPr>
        <p:spPr>
          <a:xfrm>
            <a:off x="8802287" y="5065158"/>
            <a:ext cx="3290396" cy="1243173"/>
          </a:xfrm>
          <a:prstGeom prst="parallelogram">
            <a:avLst>
              <a:gd name="adj" fmla="val 100000"/>
            </a:avLst>
          </a:prstGeom>
          <a:solidFill>
            <a:schemeClr val="accent2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96327" y="555885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795" y="59390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2356" y="594927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ЦР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6992" y="1262531"/>
            <a:ext cx="3816799" cy="5056076"/>
            <a:chOff x="377026" y="513057"/>
            <a:chExt cx="3597051" cy="5045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7026" y="513057"/>
              <a:ext cx="2794571" cy="49034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7291" y="513057"/>
              <a:ext cx="956786" cy="50458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07283" y="554645"/>
            <a:ext cx="8413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ГОТОВНОСТЬ ЛИДЕРОВ К ПРИМЕНЕНИЮ ПРАКТИК </a:t>
            </a:r>
            <a:endParaRPr lang="ru-RU" sz="2000" b="1" dirty="0" smtClean="0"/>
          </a:p>
          <a:p>
            <a:r>
              <a:rPr lang="ru-RU" sz="2000" b="1" dirty="0" smtClean="0"/>
              <a:t>ОЦЕНИВАЛАСЬ </a:t>
            </a:r>
            <a:r>
              <a:rPr lang="ru-RU" sz="2000" b="1" dirty="0"/>
              <a:t>ПО РЕЗУЛЬТАТИВНОСТИ ОБУЧЕНИЯ УЧАСТНИКОВ ПРОЕКТА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3720" y="1525962"/>
            <a:ext cx="3323346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+mj-lt"/>
              </a:rPr>
              <a:t>Название Лидерской практики           ИВ</a:t>
            </a:r>
            <a:endParaRPr lang="ru-RU" sz="1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0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bject 4"/>
          <p:cNvSpPr txBox="1"/>
          <p:nvPr/>
        </p:nvSpPr>
        <p:spPr>
          <a:xfrm>
            <a:off x="292660" y="200456"/>
            <a:ext cx="5170805" cy="73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40757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Стратегический план ОТ, ПБ и ООС </a:t>
            </a:r>
            <a:r>
              <a:rPr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-2024</a:t>
            </a:r>
          </a:p>
          <a:p>
            <a:pPr marL="12700">
              <a:spcBef>
                <a:spcPts val="160"/>
              </a:spcBef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144" name="object 19"/>
          <p:cNvSpPr txBox="1"/>
          <p:nvPr/>
        </p:nvSpPr>
        <p:spPr>
          <a:xfrm>
            <a:off x="7359810" y="8511212"/>
            <a:ext cx="1104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" dirty="0">
                <a:solidFill>
                  <a:srgbClr val="7BBBC6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990" y="2139206"/>
            <a:ext cx="734728" cy="656716"/>
            <a:chOff x="214057" y="50937"/>
            <a:chExt cx="434340" cy="434340"/>
          </a:xfrm>
        </p:grpSpPr>
        <p:sp>
          <p:nvSpPr>
            <p:cNvPr id="146" name="object 22"/>
            <p:cNvSpPr/>
            <p:nvPr/>
          </p:nvSpPr>
          <p:spPr>
            <a:xfrm>
              <a:off x="214057" y="50937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217043" y="0"/>
                  </a:moveTo>
                  <a:lnTo>
                    <a:pt x="167279" y="5732"/>
                  </a:lnTo>
                  <a:lnTo>
                    <a:pt x="121596" y="22062"/>
                  </a:lnTo>
                  <a:lnTo>
                    <a:pt x="81296" y="47685"/>
                  </a:lnTo>
                  <a:lnTo>
                    <a:pt x="47684" y="81298"/>
                  </a:lnTo>
                  <a:lnTo>
                    <a:pt x="22061" y="121600"/>
                  </a:lnTo>
                  <a:lnTo>
                    <a:pt x="5732" y="167287"/>
                  </a:lnTo>
                  <a:lnTo>
                    <a:pt x="0" y="217055"/>
                  </a:lnTo>
                  <a:lnTo>
                    <a:pt x="5732" y="266824"/>
                  </a:lnTo>
                  <a:lnTo>
                    <a:pt x="22061" y="312510"/>
                  </a:lnTo>
                  <a:lnTo>
                    <a:pt x="47684" y="352812"/>
                  </a:lnTo>
                  <a:lnTo>
                    <a:pt x="81296" y="386426"/>
                  </a:lnTo>
                  <a:lnTo>
                    <a:pt x="121596" y="412049"/>
                  </a:lnTo>
                  <a:lnTo>
                    <a:pt x="167279" y="428378"/>
                  </a:lnTo>
                  <a:lnTo>
                    <a:pt x="217043" y="434111"/>
                  </a:lnTo>
                  <a:lnTo>
                    <a:pt x="266811" y="428378"/>
                  </a:lnTo>
                  <a:lnTo>
                    <a:pt x="312498" y="412049"/>
                  </a:lnTo>
                  <a:lnTo>
                    <a:pt x="352799" y="386426"/>
                  </a:lnTo>
                  <a:lnTo>
                    <a:pt x="386413" y="352812"/>
                  </a:lnTo>
                  <a:lnTo>
                    <a:pt x="412036" y="312510"/>
                  </a:lnTo>
                  <a:lnTo>
                    <a:pt x="428366" y="266824"/>
                  </a:lnTo>
                  <a:lnTo>
                    <a:pt x="434098" y="217055"/>
                  </a:lnTo>
                  <a:lnTo>
                    <a:pt x="428366" y="167287"/>
                  </a:lnTo>
                  <a:lnTo>
                    <a:pt x="412036" y="121600"/>
                  </a:lnTo>
                  <a:lnTo>
                    <a:pt x="386413" y="81298"/>
                  </a:lnTo>
                  <a:lnTo>
                    <a:pt x="352799" y="47685"/>
                  </a:lnTo>
                  <a:lnTo>
                    <a:pt x="312498" y="22062"/>
                  </a:lnTo>
                  <a:lnTo>
                    <a:pt x="266811" y="5732"/>
                  </a:lnTo>
                  <a:lnTo>
                    <a:pt x="217043" y="0"/>
                  </a:lnTo>
                  <a:close/>
                </a:path>
              </a:pathLst>
            </a:custGeom>
            <a:solidFill>
              <a:srgbClr val="30A8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23"/>
            <p:cNvSpPr/>
            <p:nvPr/>
          </p:nvSpPr>
          <p:spPr>
            <a:xfrm>
              <a:off x="214057" y="50937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0" y="217055"/>
                  </a:moveTo>
                  <a:lnTo>
                    <a:pt x="5732" y="167287"/>
                  </a:lnTo>
                  <a:lnTo>
                    <a:pt x="22061" y="121600"/>
                  </a:lnTo>
                  <a:lnTo>
                    <a:pt x="47684" y="81298"/>
                  </a:lnTo>
                  <a:lnTo>
                    <a:pt x="81296" y="47685"/>
                  </a:lnTo>
                  <a:lnTo>
                    <a:pt x="121596" y="22062"/>
                  </a:lnTo>
                  <a:lnTo>
                    <a:pt x="167279" y="5732"/>
                  </a:lnTo>
                  <a:lnTo>
                    <a:pt x="217043" y="0"/>
                  </a:lnTo>
                  <a:lnTo>
                    <a:pt x="266811" y="5732"/>
                  </a:lnTo>
                  <a:lnTo>
                    <a:pt x="312498" y="22062"/>
                  </a:lnTo>
                  <a:lnTo>
                    <a:pt x="352799" y="47685"/>
                  </a:lnTo>
                  <a:lnTo>
                    <a:pt x="386413" y="81298"/>
                  </a:lnTo>
                  <a:lnTo>
                    <a:pt x="412036" y="121600"/>
                  </a:lnTo>
                  <a:lnTo>
                    <a:pt x="428366" y="167287"/>
                  </a:lnTo>
                  <a:lnTo>
                    <a:pt x="434098" y="217055"/>
                  </a:lnTo>
                  <a:lnTo>
                    <a:pt x="428366" y="266824"/>
                  </a:lnTo>
                  <a:lnTo>
                    <a:pt x="412036" y="312510"/>
                  </a:lnTo>
                  <a:lnTo>
                    <a:pt x="386413" y="352812"/>
                  </a:lnTo>
                  <a:lnTo>
                    <a:pt x="352799" y="386426"/>
                  </a:lnTo>
                  <a:lnTo>
                    <a:pt x="312498" y="412049"/>
                  </a:lnTo>
                  <a:lnTo>
                    <a:pt x="266811" y="428378"/>
                  </a:lnTo>
                  <a:lnTo>
                    <a:pt x="217043" y="434111"/>
                  </a:lnTo>
                  <a:lnTo>
                    <a:pt x="167279" y="428378"/>
                  </a:lnTo>
                  <a:lnTo>
                    <a:pt x="121596" y="412049"/>
                  </a:lnTo>
                  <a:lnTo>
                    <a:pt x="81296" y="386426"/>
                  </a:lnTo>
                  <a:lnTo>
                    <a:pt x="47684" y="352812"/>
                  </a:lnTo>
                  <a:lnTo>
                    <a:pt x="22061" y="312510"/>
                  </a:lnTo>
                  <a:lnTo>
                    <a:pt x="5732" y="266824"/>
                  </a:lnTo>
                  <a:lnTo>
                    <a:pt x="0" y="217055"/>
                  </a:lnTo>
                  <a:close/>
                </a:path>
              </a:pathLst>
            </a:custGeom>
            <a:ln w="172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24"/>
            <p:cNvSpPr/>
            <p:nvPr/>
          </p:nvSpPr>
          <p:spPr>
            <a:xfrm>
              <a:off x="440365" y="284414"/>
              <a:ext cx="73025" cy="38100"/>
            </a:xfrm>
            <a:custGeom>
              <a:avLst/>
              <a:gdLst/>
              <a:ahLst/>
              <a:cxnLst/>
              <a:rect l="l" t="t" r="r" b="b"/>
              <a:pathLst>
                <a:path w="73025" h="38100">
                  <a:moveTo>
                    <a:pt x="40106" y="0"/>
                  </a:moveTo>
                  <a:lnTo>
                    <a:pt x="40106" y="12814"/>
                  </a:lnTo>
                  <a:lnTo>
                    <a:pt x="0" y="12814"/>
                  </a:lnTo>
                  <a:lnTo>
                    <a:pt x="0" y="25082"/>
                  </a:lnTo>
                  <a:lnTo>
                    <a:pt x="40106" y="25082"/>
                  </a:lnTo>
                  <a:lnTo>
                    <a:pt x="40106" y="37896"/>
                  </a:lnTo>
                  <a:lnTo>
                    <a:pt x="72923" y="18948"/>
                  </a:lnTo>
                  <a:lnTo>
                    <a:pt x="40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25"/>
            <p:cNvSpPr/>
            <p:nvPr/>
          </p:nvSpPr>
          <p:spPr>
            <a:xfrm>
              <a:off x="440365" y="284414"/>
              <a:ext cx="73025" cy="38100"/>
            </a:xfrm>
            <a:custGeom>
              <a:avLst/>
              <a:gdLst/>
              <a:ahLst/>
              <a:cxnLst/>
              <a:rect l="l" t="t" r="r" b="b"/>
              <a:pathLst>
                <a:path w="73025" h="38100">
                  <a:moveTo>
                    <a:pt x="72923" y="18948"/>
                  </a:moveTo>
                  <a:lnTo>
                    <a:pt x="40106" y="0"/>
                  </a:lnTo>
                  <a:lnTo>
                    <a:pt x="40106" y="12814"/>
                  </a:lnTo>
                  <a:lnTo>
                    <a:pt x="0" y="12814"/>
                  </a:lnTo>
                  <a:lnTo>
                    <a:pt x="0" y="25082"/>
                  </a:lnTo>
                  <a:lnTo>
                    <a:pt x="40106" y="25082"/>
                  </a:lnTo>
                  <a:lnTo>
                    <a:pt x="40106" y="37896"/>
                  </a:lnTo>
                  <a:lnTo>
                    <a:pt x="72923" y="18948"/>
                  </a:lnTo>
                  <a:close/>
                </a:path>
              </a:pathLst>
            </a:custGeom>
            <a:ln w="3797">
              <a:solidFill>
                <a:srgbClr val="30A8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26"/>
            <p:cNvSpPr/>
            <p:nvPr/>
          </p:nvSpPr>
          <p:spPr>
            <a:xfrm>
              <a:off x="423615" y="21846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55892" y="0"/>
                  </a:moveTo>
                  <a:lnTo>
                    <a:pt x="19291" y="9804"/>
                  </a:lnTo>
                  <a:lnTo>
                    <a:pt x="28346" y="18859"/>
                  </a:lnTo>
                  <a:lnTo>
                    <a:pt x="0" y="47231"/>
                  </a:lnTo>
                  <a:lnTo>
                    <a:pt x="8661" y="55892"/>
                  </a:lnTo>
                  <a:lnTo>
                    <a:pt x="37020" y="27533"/>
                  </a:lnTo>
                  <a:lnTo>
                    <a:pt x="48517" y="27533"/>
                  </a:lnTo>
                  <a:lnTo>
                    <a:pt x="55892" y="0"/>
                  </a:lnTo>
                  <a:close/>
                </a:path>
                <a:path w="55880" h="55880">
                  <a:moveTo>
                    <a:pt x="48517" y="27533"/>
                  </a:moveTo>
                  <a:lnTo>
                    <a:pt x="37020" y="27533"/>
                  </a:lnTo>
                  <a:lnTo>
                    <a:pt x="46088" y="36601"/>
                  </a:lnTo>
                  <a:lnTo>
                    <a:pt x="48517" y="27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27"/>
            <p:cNvSpPr/>
            <p:nvPr/>
          </p:nvSpPr>
          <p:spPr>
            <a:xfrm>
              <a:off x="423615" y="21846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8661" y="55892"/>
                  </a:moveTo>
                  <a:lnTo>
                    <a:pt x="37020" y="27533"/>
                  </a:lnTo>
                  <a:lnTo>
                    <a:pt x="46088" y="36601"/>
                  </a:lnTo>
                  <a:lnTo>
                    <a:pt x="55892" y="0"/>
                  </a:lnTo>
                  <a:lnTo>
                    <a:pt x="19291" y="9804"/>
                  </a:lnTo>
                  <a:lnTo>
                    <a:pt x="28346" y="18859"/>
                  </a:lnTo>
                  <a:lnTo>
                    <a:pt x="0" y="47231"/>
                  </a:lnTo>
                  <a:lnTo>
                    <a:pt x="8661" y="55892"/>
                  </a:lnTo>
                  <a:close/>
                </a:path>
              </a:pathLst>
            </a:custGeom>
            <a:ln w="3797">
              <a:solidFill>
                <a:srgbClr val="30A8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28"/>
            <p:cNvSpPr/>
            <p:nvPr/>
          </p:nvSpPr>
          <p:spPr>
            <a:xfrm>
              <a:off x="376554" y="187064"/>
              <a:ext cx="38100" cy="73025"/>
            </a:xfrm>
            <a:custGeom>
              <a:avLst/>
              <a:gdLst/>
              <a:ahLst/>
              <a:cxnLst/>
              <a:rect l="l" t="t" r="r" b="b"/>
              <a:pathLst>
                <a:path w="38100" h="73025">
                  <a:moveTo>
                    <a:pt x="25069" y="32816"/>
                  </a:moveTo>
                  <a:lnTo>
                    <a:pt x="12814" y="32816"/>
                  </a:lnTo>
                  <a:lnTo>
                    <a:pt x="12814" y="72923"/>
                  </a:lnTo>
                  <a:lnTo>
                    <a:pt x="25069" y="72923"/>
                  </a:lnTo>
                  <a:lnTo>
                    <a:pt x="25069" y="32816"/>
                  </a:lnTo>
                  <a:close/>
                </a:path>
                <a:path w="38100" h="73025">
                  <a:moveTo>
                    <a:pt x="18948" y="0"/>
                  </a:moveTo>
                  <a:lnTo>
                    <a:pt x="0" y="32816"/>
                  </a:lnTo>
                  <a:lnTo>
                    <a:pt x="37896" y="32816"/>
                  </a:lnTo>
                  <a:lnTo>
                    <a:pt x="18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29"/>
            <p:cNvSpPr/>
            <p:nvPr/>
          </p:nvSpPr>
          <p:spPr>
            <a:xfrm>
              <a:off x="376554" y="187064"/>
              <a:ext cx="38100" cy="73025"/>
            </a:xfrm>
            <a:custGeom>
              <a:avLst/>
              <a:gdLst/>
              <a:ahLst/>
              <a:cxnLst/>
              <a:rect l="l" t="t" r="r" b="b"/>
              <a:pathLst>
                <a:path w="38100" h="73025">
                  <a:moveTo>
                    <a:pt x="25069" y="32816"/>
                  </a:moveTo>
                  <a:lnTo>
                    <a:pt x="12814" y="32816"/>
                  </a:lnTo>
                  <a:lnTo>
                    <a:pt x="12814" y="72923"/>
                  </a:lnTo>
                  <a:lnTo>
                    <a:pt x="25069" y="72923"/>
                  </a:lnTo>
                  <a:lnTo>
                    <a:pt x="25069" y="32816"/>
                  </a:lnTo>
                  <a:close/>
                </a:path>
                <a:path w="38100" h="73025">
                  <a:moveTo>
                    <a:pt x="18948" y="0"/>
                  </a:moveTo>
                  <a:lnTo>
                    <a:pt x="0" y="32816"/>
                  </a:lnTo>
                  <a:lnTo>
                    <a:pt x="37896" y="32816"/>
                  </a:lnTo>
                  <a:lnTo>
                    <a:pt x="18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30"/>
            <p:cNvSpPr/>
            <p:nvPr/>
          </p:nvSpPr>
          <p:spPr>
            <a:xfrm>
              <a:off x="376554" y="187064"/>
              <a:ext cx="38100" cy="73025"/>
            </a:xfrm>
            <a:custGeom>
              <a:avLst/>
              <a:gdLst/>
              <a:ahLst/>
              <a:cxnLst/>
              <a:rect l="l" t="t" r="r" b="b"/>
              <a:pathLst>
                <a:path w="38100" h="73025">
                  <a:moveTo>
                    <a:pt x="12814" y="72923"/>
                  </a:moveTo>
                  <a:lnTo>
                    <a:pt x="25069" y="72923"/>
                  </a:lnTo>
                  <a:lnTo>
                    <a:pt x="25069" y="32816"/>
                  </a:lnTo>
                  <a:lnTo>
                    <a:pt x="37896" y="32816"/>
                  </a:lnTo>
                  <a:lnTo>
                    <a:pt x="18948" y="0"/>
                  </a:lnTo>
                  <a:lnTo>
                    <a:pt x="0" y="32816"/>
                  </a:lnTo>
                  <a:lnTo>
                    <a:pt x="12814" y="32816"/>
                  </a:lnTo>
                  <a:lnTo>
                    <a:pt x="12814" y="72923"/>
                  </a:lnTo>
                  <a:close/>
                </a:path>
              </a:pathLst>
            </a:custGeom>
            <a:ln w="3797">
              <a:solidFill>
                <a:srgbClr val="30A8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31"/>
            <p:cNvSpPr/>
            <p:nvPr/>
          </p:nvSpPr>
          <p:spPr>
            <a:xfrm>
              <a:off x="316566" y="219956"/>
              <a:ext cx="56515" cy="55880"/>
            </a:xfrm>
            <a:custGeom>
              <a:avLst/>
              <a:gdLst/>
              <a:ahLst/>
              <a:cxnLst/>
              <a:rect l="l" t="t" r="r" b="b"/>
              <a:pathLst>
                <a:path w="56515" h="55880">
                  <a:moveTo>
                    <a:pt x="36198" y="27533"/>
                  </a:moveTo>
                  <a:lnTo>
                    <a:pt x="18872" y="27533"/>
                  </a:lnTo>
                  <a:lnTo>
                    <a:pt x="47231" y="55892"/>
                  </a:lnTo>
                  <a:lnTo>
                    <a:pt x="55905" y="47231"/>
                  </a:lnTo>
                  <a:lnTo>
                    <a:pt x="36198" y="27533"/>
                  </a:lnTo>
                  <a:close/>
                </a:path>
                <a:path w="56515" h="55880">
                  <a:moveTo>
                    <a:pt x="0" y="0"/>
                  </a:moveTo>
                  <a:lnTo>
                    <a:pt x="9804" y="36601"/>
                  </a:lnTo>
                  <a:lnTo>
                    <a:pt x="18872" y="27533"/>
                  </a:lnTo>
                  <a:lnTo>
                    <a:pt x="36198" y="27533"/>
                  </a:lnTo>
                  <a:lnTo>
                    <a:pt x="27533" y="18872"/>
                  </a:lnTo>
                  <a:lnTo>
                    <a:pt x="36601" y="9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32"/>
            <p:cNvSpPr/>
            <p:nvPr/>
          </p:nvSpPr>
          <p:spPr>
            <a:xfrm>
              <a:off x="316566" y="219956"/>
              <a:ext cx="56515" cy="55880"/>
            </a:xfrm>
            <a:custGeom>
              <a:avLst/>
              <a:gdLst/>
              <a:ahLst/>
              <a:cxnLst/>
              <a:rect l="l" t="t" r="r" b="b"/>
              <a:pathLst>
                <a:path w="56515" h="55880">
                  <a:moveTo>
                    <a:pt x="36198" y="27533"/>
                  </a:moveTo>
                  <a:lnTo>
                    <a:pt x="18872" y="27533"/>
                  </a:lnTo>
                  <a:lnTo>
                    <a:pt x="47231" y="55892"/>
                  </a:lnTo>
                  <a:lnTo>
                    <a:pt x="55905" y="47231"/>
                  </a:lnTo>
                  <a:lnTo>
                    <a:pt x="36198" y="27533"/>
                  </a:lnTo>
                  <a:close/>
                </a:path>
                <a:path w="56515" h="55880">
                  <a:moveTo>
                    <a:pt x="0" y="0"/>
                  </a:moveTo>
                  <a:lnTo>
                    <a:pt x="9804" y="36601"/>
                  </a:lnTo>
                  <a:lnTo>
                    <a:pt x="18872" y="27533"/>
                  </a:lnTo>
                  <a:lnTo>
                    <a:pt x="36198" y="27533"/>
                  </a:lnTo>
                  <a:lnTo>
                    <a:pt x="27533" y="18872"/>
                  </a:lnTo>
                  <a:lnTo>
                    <a:pt x="36601" y="9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33"/>
            <p:cNvSpPr/>
            <p:nvPr/>
          </p:nvSpPr>
          <p:spPr>
            <a:xfrm>
              <a:off x="316566" y="219956"/>
              <a:ext cx="56515" cy="55880"/>
            </a:xfrm>
            <a:custGeom>
              <a:avLst/>
              <a:gdLst/>
              <a:ahLst/>
              <a:cxnLst/>
              <a:rect l="l" t="t" r="r" b="b"/>
              <a:pathLst>
                <a:path w="56515" h="55880">
                  <a:moveTo>
                    <a:pt x="18872" y="27533"/>
                  </a:moveTo>
                  <a:lnTo>
                    <a:pt x="47231" y="55892"/>
                  </a:lnTo>
                  <a:lnTo>
                    <a:pt x="55905" y="47231"/>
                  </a:lnTo>
                  <a:lnTo>
                    <a:pt x="27533" y="18872"/>
                  </a:lnTo>
                  <a:lnTo>
                    <a:pt x="36601" y="9804"/>
                  </a:lnTo>
                  <a:lnTo>
                    <a:pt x="0" y="0"/>
                  </a:lnTo>
                  <a:lnTo>
                    <a:pt x="9804" y="36601"/>
                  </a:lnTo>
                  <a:lnTo>
                    <a:pt x="18872" y="27533"/>
                  </a:lnTo>
                  <a:close/>
                </a:path>
              </a:pathLst>
            </a:custGeom>
            <a:ln w="3797">
              <a:solidFill>
                <a:srgbClr val="30A8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34"/>
            <p:cNvSpPr/>
            <p:nvPr/>
          </p:nvSpPr>
          <p:spPr>
            <a:xfrm>
              <a:off x="283384" y="283214"/>
              <a:ext cx="73025" cy="38100"/>
            </a:xfrm>
            <a:custGeom>
              <a:avLst/>
              <a:gdLst/>
              <a:ahLst/>
              <a:cxnLst/>
              <a:rect l="l" t="t" r="r" b="b"/>
              <a:pathLst>
                <a:path w="73025" h="38100">
                  <a:moveTo>
                    <a:pt x="32816" y="0"/>
                  </a:moveTo>
                  <a:lnTo>
                    <a:pt x="0" y="18948"/>
                  </a:lnTo>
                  <a:lnTo>
                    <a:pt x="32816" y="37896"/>
                  </a:lnTo>
                  <a:lnTo>
                    <a:pt x="32816" y="25082"/>
                  </a:lnTo>
                  <a:lnTo>
                    <a:pt x="72923" y="25082"/>
                  </a:lnTo>
                  <a:lnTo>
                    <a:pt x="72923" y="12827"/>
                  </a:lnTo>
                  <a:lnTo>
                    <a:pt x="32816" y="12827"/>
                  </a:lnTo>
                  <a:lnTo>
                    <a:pt x="32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35"/>
            <p:cNvSpPr/>
            <p:nvPr/>
          </p:nvSpPr>
          <p:spPr>
            <a:xfrm>
              <a:off x="283384" y="283214"/>
              <a:ext cx="73025" cy="38100"/>
            </a:xfrm>
            <a:custGeom>
              <a:avLst/>
              <a:gdLst/>
              <a:ahLst/>
              <a:cxnLst/>
              <a:rect l="l" t="t" r="r" b="b"/>
              <a:pathLst>
                <a:path w="73025" h="38100">
                  <a:moveTo>
                    <a:pt x="72923" y="25082"/>
                  </a:moveTo>
                  <a:lnTo>
                    <a:pt x="72923" y="12827"/>
                  </a:lnTo>
                  <a:lnTo>
                    <a:pt x="32816" y="12827"/>
                  </a:lnTo>
                  <a:lnTo>
                    <a:pt x="32816" y="0"/>
                  </a:lnTo>
                  <a:lnTo>
                    <a:pt x="0" y="18948"/>
                  </a:lnTo>
                  <a:lnTo>
                    <a:pt x="32816" y="37896"/>
                  </a:lnTo>
                  <a:lnTo>
                    <a:pt x="32816" y="25082"/>
                  </a:lnTo>
                  <a:lnTo>
                    <a:pt x="72923" y="25082"/>
                  </a:lnTo>
                  <a:close/>
                </a:path>
              </a:pathLst>
            </a:custGeom>
            <a:ln w="3797">
              <a:solidFill>
                <a:srgbClr val="30A8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36"/>
            <p:cNvSpPr/>
            <p:nvPr/>
          </p:nvSpPr>
          <p:spPr>
            <a:xfrm>
              <a:off x="316568" y="326093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9804" y="19291"/>
                  </a:moveTo>
                  <a:lnTo>
                    <a:pt x="0" y="55892"/>
                  </a:lnTo>
                  <a:lnTo>
                    <a:pt x="36601" y="46088"/>
                  </a:lnTo>
                  <a:lnTo>
                    <a:pt x="27533" y="37033"/>
                  </a:lnTo>
                  <a:lnTo>
                    <a:pt x="36203" y="28359"/>
                  </a:lnTo>
                  <a:lnTo>
                    <a:pt x="18872" y="28359"/>
                  </a:lnTo>
                  <a:lnTo>
                    <a:pt x="9804" y="19291"/>
                  </a:lnTo>
                  <a:close/>
                </a:path>
                <a:path w="55880" h="55880">
                  <a:moveTo>
                    <a:pt x="47231" y="0"/>
                  </a:moveTo>
                  <a:lnTo>
                    <a:pt x="18872" y="28359"/>
                  </a:lnTo>
                  <a:lnTo>
                    <a:pt x="36203" y="28359"/>
                  </a:lnTo>
                  <a:lnTo>
                    <a:pt x="55892" y="8661"/>
                  </a:lnTo>
                  <a:lnTo>
                    <a:pt x="472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37"/>
            <p:cNvSpPr/>
            <p:nvPr/>
          </p:nvSpPr>
          <p:spPr>
            <a:xfrm>
              <a:off x="316568" y="326093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47231" y="0"/>
                  </a:moveTo>
                  <a:lnTo>
                    <a:pt x="18872" y="28359"/>
                  </a:lnTo>
                  <a:lnTo>
                    <a:pt x="9804" y="19291"/>
                  </a:lnTo>
                  <a:lnTo>
                    <a:pt x="0" y="55892"/>
                  </a:lnTo>
                  <a:lnTo>
                    <a:pt x="36601" y="46088"/>
                  </a:lnTo>
                  <a:lnTo>
                    <a:pt x="27533" y="37033"/>
                  </a:lnTo>
                  <a:lnTo>
                    <a:pt x="55892" y="8661"/>
                  </a:lnTo>
                  <a:lnTo>
                    <a:pt x="47231" y="0"/>
                  </a:lnTo>
                  <a:close/>
                </a:path>
              </a:pathLst>
            </a:custGeom>
            <a:ln w="3797">
              <a:solidFill>
                <a:srgbClr val="30A8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38"/>
            <p:cNvSpPr/>
            <p:nvPr/>
          </p:nvSpPr>
          <p:spPr>
            <a:xfrm>
              <a:off x="375647" y="336277"/>
              <a:ext cx="38100" cy="73025"/>
            </a:xfrm>
            <a:custGeom>
              <a:avLst/>
              <a:gdLst/>
              <a:ahLst/>
              <a:cxnLst/>
              <a:rect l="l" t="t" r="r" b="b"/>
              <a:pathLst>
                <a:path w="38100" h="73025">
                  <a:moveTo>
                    <a:pt x="37896" y="40106"/>
                  </a:moveTo>
                  <a:lnTo>
                    <a:pt x="0" y="40106"/>
                  </a:lnTo>
                  <a:lnTo>
                    <a:pt x="18948" y="72923"/>
                  </a:lnTo>
                  <a:lnTo>
                    <a:pt x="37896" y="40106"/>
                  </a:lnTo>
                  <a:close/>
                </a:path>
                <a:path w="38100" h="73025">
                  <a:moveTo>
                    <a:pt x="25082" y="0"/>
                  </a:moveTo>
                  <a:lnTo>
                    <a:pt x="12826" y="0"/>
                  </a:lnTo>
                  <a:lnTo>
                    <a:pt x="12826" y="40106"/>
                  </a:lnTo>
                  <a:lnTo>
                    <a:pt x="25082" y="40106"/>
                  </a:lnTo>
                  <a:lnTo>
                    <a:pt x="250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39"/>
            <p:cNvSpPr/>
            <p:nvPr/>
          </p:nvSpPr>
          <p:spPr>
            <a:xfrm>
              <a:off x="375647" y="336277"/>
              <a:ext cx="38100" cy="73025"/>
            </a:xfrm>
            <a:custGeom>
              <a:avLst/>
              <a:gdLst/>
              <a:ahLst/>
              <a:cxnLst/>
              <a:rect l="l" t="t" r="r" b="b"/>
              <a:pathLst>
                <a:path w="38100" h="73025">
                  <a:moveTo>
                    <a:pt x="25082" y="0"/>
                  </a:moveTo>
                  <a:lnTo>
                    <a:pt x="12826" y="0"/>
                  </a:lnTo>
                  <a:lnTo>
                    <a:pt x="12826" y="40106"/>
                  </a:lnTo>
                  <a:lnTo>
                    <a:pt x="0" y="40106"/>
                  </a:lnTo>
                  <a:lnTo>
                    <a:pt x="18948" y="72923"/>
                  </a:lnTo>
                  <a:lnTo>
                    <a:pt x="37896" y="40106"/>
                  </a:lnTo>
                  <a:lnTo>
                    <a:pt x="25082" y="40106"/>
                  </a:lnTo>
                  <a:lnTo>
                    <a:pt x="25082" y="0"/>
                  </a:lnTo>
                  <a:close/>
                </a:path>
              </a:pathLst>
            </a:custGeom>
            <a:ln w="3797">
              <a:solidFill>
                <a:srgbClr val="30A8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40"/>
            <p:cNvSpPr/>
            <p:nvPr/>
          </p:nvSpPr>
          <p:spPr>
            <a:xfrm>
              <a:off x="419718" y="326095"/>
              <a:ext cx="56515" cy="55880"/>
            </a:xfrm>
            <a:custGeom>
              <a:avLst/>
              <a:gdLst/>
              <a:ahLst/>
              <a:cxnLst/>
              <a:rect l="l" t="t" r="r" b="b"/>
              <a:pathLst>
                <a:path w="56515" h="55880">
                  <a:moveTo>
                    <a:pt x="8674" y="0"/>
                  </a:moveTo>
                  <a:lnTo>
                    <a:pt x="0" y="8661"/>
                  </a:lnTo>
                  <a:lnTo>
                    <a:pt x="28371" y="37020"/>
                  </a:lnTo>
                  <a:lnTo>
                    <a:pt x="19303" y="46088"/>
                  </a:lnTo>
                  <a:lnTo>
                    <a:pt x="55905" y="55892"/>
                  </a:lnTo>
                  <a:lnTo>
                    <a:pt x="48529" y="28359"/>
                  </a:lnTo>
                  <a:lnTo>
                    <a:pt x="37033" y="28359"/>
                  </a:lnTo>
                  <a:lnTo>
                    <a:pt x="8674" y="0"/>
                  </a:lnTo>
                  <a:close/>
                </a:path>
                <a:path w="56515" h="55880">
                  <a:moveTo>
                    <a:pt x="46100" y="19291"/>
                  </a:moveTo>
                  <a:lnTo>
                    <a:pt x="37033" y="28359"/>
                  </a:lnTo>
                  <a:lnTo>
                    <a:pt x="48529" y="28359"/>
                  </a:lnTo>
                  <a:lnTo>
                    <a:pt x="46100" y="192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41"/>
            <p:cNvSpPr/>
            <p:nvPr/>
          </p:nvSpPr>
          <p:spPr>
            <a:xfrm>
              <a:off x="419718" y="326095"/>
              <a:ext cx="56515" cy="55880"/>
            </a:xfrm>
            <a:custGeom>
              <a:avLst/>
              <a:gdLst/>
              <a:ahLst/>
              <a:cxnLst/>
              <a:rect l="l" t="t" r="r" b="b"/>
              <a:pathLst>
                <a:path w="56515" h="55880">
                  <a:moveTo>
                    <a:pt x="37033" y="28359"/>
                  </a:moveTo>
                  <a:lnTo>
                    <a:pt x="8674" y="0"/>
                  </a:lnTo>
                  <a:lnTo>
                    <a:pt x="0" y="8661"/>
                  </a:lnTo>
                  <a:lnTo>
                    <a:pt x="28371" y="37020"/>
                  </a:lnTo>
                  <a:lnTo>
                    <a:pt x="19303" y="46088"/>
                  </a:lnTo>
                  <a:lnTo>
                    <a:pt x="55905" y="55892"/>
                  </a:lnTo>
                  <a:lnTo>
                    <a:pt x="46100" y="19291"/>
                  </a:lnTo>
                  <a:lnTo>
                    <a:pt x="37033" y="28359"/>
                  </a:lnTo>
                  <a:close/>
                </a:path>
              </a:pathLst>
            </a:custGeom>
            <a:ln w="3797">
              <a:solidFill>
                <a:srgbClr val="30A8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42"/>
            <p:cNvSpPr/>
            <p:nvPr/>
          </p:nvSpPr>
          <p:spPr>
            <a:xfrm>
              <a:off x="370656" y="27404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4">
                  <a:moveTo>
                    <a:pt x="24841" y="0"/>
                  </a:moveTo>
                  <a:lnTo>
                    <a:pt x="15184" y="1954"/>
                  </a:lnTo>
                  <a:lnTo>
                    <a:pt x="7286" y="7281"/>
                  </a:lnTo>
                  <a:lnTo>
                    <a:pt x="1956" y="15178"/>
                  </a:lnTo>
                  <a:lnTo>
                    <a:pt x="0" y="24841"/>
                  </a:lnTo>
                  <a:lnTo>
                    <a:pt x="1956" y="34496"/>
                  </a:lnTo>
                  <a:lnTo>
                    <a:pt x="7286" y="42389"/>
                  </a:lnTo>
                  <a:lnTo>
                    <a:pt x="15184" y="47715"/>
                  </a:lnTo>
                  <a:lnTo>
                    <a:pt x="24841" y="49669"/>
                  </a:lnTo>
                  <a:lnTo>
                    <a:pt x="34498" y="47715"/>
                  </a:lnTo>
                  <a:lnTo>
                    <a:pt x="42395" y="42389"/>
                  </a:lnTo>
                  <a:lnTo>
                    <a:pt x="47726" y="34496"/>
                  </a:lnTo>
                  <a:lnTo>
                    <a:pt x="49682" y="24841"/>
                  </a:lnTo>
                  <a:lnTo>
                    <a:pt x="47726" y="15178"/>
                  </a:lnTo>
                  <a:lnTo>
                    <a:pt x="42395" y="7281"/>
                  </a:lnTo>
                  <a:lnTo>
                    <a:pt x="34498" y="1954"/>
                  </a:lnTo>
                  <a:lnTo>
                    <a:pt x="24841" y="0"/>
                  </a:lnTo>
                </a:path>
              </a:pathLst>
            </a:custGeom>
            <a:ln w="133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43"/>
            <p:cNvSpPr/>
            <p:nvPr/>
          </p:nvSpPr>
          <p:spPr>
            <a:xfrm>
              <a:off x="370656" y="27404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4">
                  <a:moveTo>
                    <a:pt x="24841" y="0"/>
                  </a:moveTo>
                  <a:lnTo>
                    <a:pt x="15184" y="1954"/>
                  </a:lnTo>
                  <a:lnTo>
                    <a:pt x="7286" y="7281"/>
                  </a:lnTo>
                  <a:lnTo>
                    <a:pt x="1956" y="15178"/>
                  </a:lnTo>
                  <a:lnTo>
                    <a:pt x="0" y="24841"/>
                  </a:lnTo>
                  <a:lnTo>
                    <a:pt x="1956" y="34496"/>
                  </a:lnTo>
                  <a:lnTo>
                    <a:pt x="7286" y="42389"/>
                  </a:lnTo>
                  <a:lnTo>
                    <a:pt x="15184" y="47715"/>
                  </a:lnTo>
                  <a:lnTo>
                    <a:pt x="24841" y="49669"/>
                  </a:lnTo>
                  <a:lnTo>
                    <a:pt x="34498" y="47715"/>
                  </a:lnTo>
                  <a:lnTo>
                    <a:pt x="42395" y="42389"/>
                  </a:lnTo>
                  <a:lnTo>
                    <a:pt x="47726" y="34496"/>
                  </a:lnTo>
                  <a:lnTo>
                    <a:pt x="49682" y="24841"/>
                  </a:lnTo>
                  <a:lnTo>
                    <a:pt x="47726" y="15178"/>
                  </a:lnTo>
                  <a:lnTo>
                    <a:pt x="42395" y="7281"/>
                  </a:lnTo>
                  <a:lnTo>
                    <a:pt x="34498" y="1954"/>
                  </a:lnTo>
                  <a:lnTo>
                    <a:pt x="24841" y="0"/>
                  </a:lnTo>
                  <a:close/>
                </a:path>
              </a:pathLst>
            </a:custGeom>
            <a:ln w="41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44"/>
            <p:cNvSpPr/>
            <p:nvPr/>
          </p:nvSpPr>
          <p:spPr>
            <a:xfrm>
              <a:off x="437366" y="98512"/>
              <a:ext cx="67310" cy="29845"/>
            </a:xfrm>
            <a:custGeom>
              <a:avLst/>
              <a:gdLst/>
              <a:ahLst/>
              <a:cxnLst/>
              <a:rect l="l" t="t" r="r" b="b"/>
              <a:pathLst>
                <a:path w="67309" h="29844">
                  <a:moveTo>
                    <a:pt x="0" y="0"/>
                  </a:moveTo>
                  <a:lnTo>
                    <a:pt x="25" y="15849"/>
                  </a:lnTo>
                  <a:lnTo>
                    <a:pt x="15735" y="16723"/>
                  </a:lnTo>
                  <a:lnTo>
                    <a:pt x="30929" y="19319"/>
                  </a:lnTo>
                  <a:lnTo>
                    <a:pt x="45511" y="23539"/>
                  </a:lnTo>
                  <a:lnTo>
                    <a:pt x="59385" y="29286"/>
                  </a:lnTo>
                  <a:lnTo>
                    <a:pt x="66827" y="15290"/>
                  </a:lnTo>
                  <a:lnTo>
                    <a:pt x="51222" y="8754"/>
                  </a:lnTo>
                  <a:lnTo>
                    <a:pt x="34809" y="3949"/>
                  </a:lnTo>
                  <a:lnTo>
                    <a:pt x="17698" y="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C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45"/>
            <p:cNvSpPr/>
            <p:nvPr/>
          </p:nvSpPr>
          <p:spPr>
            <a:xfrm>
              <a:off x="507583" y="11963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5" h="57785">
                  <a:moveTo>
                    <a:pt x="7442" y="0"/>
                  </a:moveTo>
                  <a:lnTo>
                    <a:pt x="0" y="14008"/>
                  </a:lnTo>
                  <a:lnTo>
                    <a:pt x="13147" y="22922"/>
                  </a:lnTo>
                  <a:lnTo>
                    <a:pt x="25153" y="33259"/>
                  </a:lnTo>
                  <a:lnTo>
                    <a:pt x="35895" y="44899"/>
                  </a:lnTo>
                  <a:lnTo>
                    <a:pt x="45250" y="57721"/>
                  </a:lnTo>
                  <a:lnTo>
                    <a:pt x="58991" y="49796"/>
                  </a:lnTo>
                  <a:lnTo>
                    <a:pt x="48388" y="35147"/>
                  </a:lnTo>
                  <a:lnTo>
                    <a:pt x="36164" y="21869"/>
                  </a:lnTo>
                  <a:lnTo>
                    <a:pt x="22467" y="10106"/>
                  </a:lnTo>
                  <a:lnTo>
                    <a:pt x="7442" y="0"/>
                  </a:lnTo>
                  <a:close/>
                </a:path>
              </a:pathLst>
            </a:custGeom>
            <a:solidFill>
              <a:srgbClr val="77C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46"/>
            <p:cNvSpPr/>
            <p:nvPr/>
          </p:nvSpPr>
          <p:spPr>
            <a:xfrm>
              <a:off x="559023" y="180061"/>
              <a:ext cx="31750" cy="71120"/>
            </a:xfrm>
            <a:custGeom>
              <a:avLst/>
              <a:gdLst/>
              <a:ahLst/>
              <a:cxnLst/>
              <a:rect l="l" t="t" r="r" b="b"/>
              <a:pathLst>
                <a:path w="31750" h="71119">
                  <a:moveTo>
                    <a:pt x="13741" y="0"/>
                  </a:moveTo>
                  <a:lnTo>
                    <a:pt x="0" y="7924"/>
                  </a:lnTo>
                  <a:lnTo>
                    <a:pt x="6606" y="22570"/>
                  </a:lnTo>
                  <a:lnTo>
                    <a:pt x="11485" y="38063"/>
                  </a:lnTo>
                  <a:lnTo>
                    <a:pt x="14514" y="54282"/>
                  </a:lnTo>
                  <a:lnTo>
                    <a:pt x="15570" y="71107"/>
                  </a:lnTo>
                  <a:lnTo>
                    <a:pt x="31419" y="71081"/>
                  </a:lnTo>
                  <a:lnTo>
                    <a:pt x="30229" y="52140"/>
                  </a:lnTo>
                  <a:lnTo>
                    <a:pt x="26790" y="33888"/>
                  </a:lnTo>
                  <a:lnTo>
                    <a:pt x="21247" y="16462"/>
                  </a:lnTo>
                  <a:lnTo>
                    <a:pt x="13741" y="0"/>
                  </a:lnTo>
                  <a:close/>
                </a:path>
              </a:pathLst>
            </a:custGeom>
            <a:solidFill>
              <a:srgbClr val="77C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47"/>
            <p:cNvSpPr/>
            <p:nvPr/>
          </p:nvSpPr>
          <p:spPr>
            <a:xfrm>
              <a:off x="535088" y="193856"/>
              <a:ext cx="27940" cy="57785"/>
            </a:xfrm>
            <a:custGeom>
              <a:avLst/>
              <a:gdLst/>
              <a:ahLst/>
              <a:cxnLst/>
              <a:rect l="l" t="t" r="r" b="b"/>
              <a:pathLst>
                <a:path w="27940" h="57785">
                  <a:moveTo>
                    <a:pt x="13741" y="0"/>
                  </a:moveTo>
                  <a:lnTo>
                    <a:pt x="0" y="7924"/>
                  </a:lnTo>
                  <a:lnTo>
                    <a:pt x="5054" y="19410"/>
                  </a:lnTo>
                  <a:lnTo>
                    <a:pt x="8783" y="31538"/>
                  </a:lnTo>
                  <a:lnTo>
                    <a:pt x="11096" y="44216"/>
                  </a:lnTo>
                  <a:lnTo>
                    <a:pt x="11899" y="57353"/>
                  </a:lnTo>
                  <a:lnTo>
                    <a:pt x="27749" y="57327"/>
                  </a:lnTo>
                  <a:lnTo>
                    <a:pt x="26803" y="42074"/>
                  </a:lnTo>
                  <a:lnTo>
                    <a:pt x="24079" y="27363"/>
                  </a:lnTo>
                  <a:lnTo>
                    <a:pt x="19687" y="13302"/>
                  </a:lnTo>
                  <a:lnTo>
                    <a:pt x="13741" y="0"/>
                  </a:lnTo>
                  <a:close/>
                </a:path>
              </a:pathLst>
            </a:custGeom>
            <a:solidFill>
              <a:srgbClr val="77C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48"/>
            <p:cNvSpPr/>
            <p:nvPr/>
          </p:nvSpPr>
          <p:spPr>
            <a:xfrm>
              <a:off x="494601" y="144018"/>
              <a:ext cx="48260" cy="47625"/>
            </a:xfrm>
            <a:custGeom>
              <a:avLst/>
              <a:gdLst/>
              <a:ahLst/>
              <a:cxnLst/>
              <a:rect l="l" t="t" r="r" b="b"/>
              <a:pathLst>
                <a:path w="48259" h="47625">
                  <a:moveTo>
                    <a:pt x="7454" y="0"/>
                  </a:moveTo>
                  <a:lnTo>
                    <a:pt x="0" y="14020"/>
                  </a:lnTo>
                  <a:lnTo>
                    <a:pt x="9892" y="20860"/>
                  </a:lnTo>
                  <a:lnTo>
                    <a:pt x="18957" y="28714"/>
                  </a:lnTo>
                  <a:lnTo>
                    <a:pt x="27114" y="37502"/>
                  </a:lnTo>
                  <a:lnTo>
                    <a:pt x="34277" y="47142"/>
                  </a:lnTo>
                  <a:lnTo>
                    <a:pt x="48031" y="39217"/>
                  </a:lnTo>
                  <a:lnTo>
                    <a:pt x="39607" y="27748"/>
                  </a:lnTo>
                  <a:lnTo>
                    <a:pt x="29967" y="17318"/>
                  </a:lnTo>
                  <a:lnTo>
                    <a:pt x="19215" y="8033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rgbClr val="77C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49"/>
            <p:cNvSpPr/>
            <p:nvPr/>
          </p:nvSpPr>
          <p:spPr>
            <a:xfrm>
              <a:off x="437407" y="126120"/>
              <a:ext cx="53975" cy="26670"/>
            </a:xfrm>
            <a:custGeom>
              <a:avLst/>
              <a:gdLst/>
              <a:ahLst/>
              <a:cxnLst/>
              <a:rect l="l" t="t" r="r" b="b"/>
              <a:pathLst>
                <a:path w="53975" h="26669">
                  <a:moveTo>
                    <a:pt x="0" y="0"/>
                  </a:moveTo>
                  <a:lnTo>
                    <a:pt x="25" y="15849"/>
                  </a:lnTo>
                  <a:lnTo>
                    <a:pt x="12265" y="16513"/>
                  </a:lnTo>
                  <a:lnTo>
                    <a:pt x="24114" y="18491"/>
                  </a:lnTo>
                  <a:lnTo>
                    <a:pt x="35501" y="21707"/>
                  </a:lnTo>
                  <a:lnTo>
                    <a:pt x="46355" y="26085"/>
                  </a:lnTo>
                  <a:lnTo>
                    <a:pt x="53809" y="12077"/>
                  </a:lnTo>
                  <a:lnTo>
                    <a:pt x="41223" y="6908"/>
                  </a:lnTo>
                  <a:lnTo>
                    <a:pt x="28000" y="3114"/>
                  </a:lnTo>
                  <a:lnTo>
                    <a:pt x="14229" y="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C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50"/>
            <p:cNvSpPr/>
            <p:nvPr/>
          </p:nvSpPr>
          <p:spPr>
            <a:xfrm>
              <a:off x="437446" y="153726"/>
              <a:ext cx="41275" cy="23495"/>
            </a:xfrm>
            <a:custGeom>
              <a:avLst/>
              <a:gdLst/>
              <a:ahLst/>
              <a:cxnLst/>
              <a:rect l="l" t="t" r="r" b="b"/>
              <a:pathLst>
                <a:path w="41275" h="23494">
                  <a:moveTo>
                    <a:pt x="0" y="0"/>
                  </a:moveTo>
                  <a:lnTo>
                    <a:pt x="25" y="15849"/>
                  </a:lnTo>
                  <a:lnTo>
                    <a:pt x="8796" y="16300"/>
                  </a:lnTo>
                  <a:lnTo>
                    <a:pt x="17305" y="17659"/>
                  </a:lnTo>
                  <a:lnTo>
                    <a:pt x="25501" y="19875"/>
                  </a:lnTo>
                  <a:lnTo>
                    <a:pt x="33337" y="22898"/>
                  </a:lnTo>
                  <a:lnTo>
                    <a:pt x="40792" y="8877"/>
                  </a:lnTo>
                  <a:lnTo>
                    <a:pt x="31225" y="5075"/>
                  </a:lnTo>
                  <a:lnTo>
                    <a:pt x="21196" y="2285"/>
                  </a:lnTo>
                  <a:lnTo>
                    <a:pt x="10767" y="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C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51"/>
            <p:cNvSpPr/>
            <p:nvPr/>
          </p:nvSpPr>
          <p:spPr>
            <a:xfrm>
              <a:off x="511129" y="207664"/>
              <a:ext cx="24130" cy="43815"/>
            </a:xfrm>
            <a:custGeom>
              <a:avLst/>
              <a:gdLst/>
              <a:ahLst/>
              <a:cxnLst/>
              <a:rect l="l" t="t" r="r" b="b"/>
              <a:pathLst>
                <a:path w="24130" h="43814">
                  <a:moveTo>
                    <a:pt x="13754" y="0"/>
                  </a:moveTo>
                  <a:lnTo>
                    <a:pt x="0" y="7924"/>
                  </a:lnTo>
                  <a:lnTo>
                    <a:pt x="3511" y="16247"/>
                  </a:lnTo>
                  <a:lnTo>
                    <a:pt x="6099" y="25003"/>
                  </a:lnTo>
                  <a:lnTo>
                    <a:pt x="7700" y="34135"/>
                  </a:lnTo>
                  <a:lnTo>
                    <a:pt x="8255" y="43586"/>
                  </a:lnTo>
                  <a:lnTo>
                    <a:pt x="24104" y="43561"/>
                  </a:lnTo>
                  <a:lnTo>
                    <a:pt x="23405" y="31993"/>
                  </a:lnTo>
                  <a:lnTo>
                    <a:pt x="21396" y="20828"/>
                  </a:lnTo>
                  <a:lnTo>
                    <a:pt x="18153" y="10138"/>
                  </a:lnTo>
                  <a:lnTo>
                    <a:pt x="13754" y="0"/>
                  </a:lnTo>
                  <a:close/>
                </a:path>
              </a:pathLst>
            </a:custGeom>
            <a:solidFill>
              <a:srgbClr val="77C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52"/>
            <p:cNvSpPr/>
            <p:nvPr/>
          </p:nvSpPr>
          <p:spPr>
            <a:xfrm>
              <a:off x="481613" y="168436"/>
              <a:ext cx="37465" cy="36830"/>
            </a:xfrm>
            <a:custGeom>
              <a:avLst/>
              <a:gdLst/>
              <a:ahLst/>
              <a:cxnLst/>
              <a:rect l="l" t="t" r="r" b="b"/>
              <a:pathLst>
                <a:path w="37465" h="36830">
                  <a:moveTo>
                    <a:pt x="7454" y="0"/>
                  </a:moveTo>
                  <a:lnTo>
                    <a:pt x="0" y="14020"/>
                  </a:lnTo>
                  <a:lnTo>
                    <a:pt x="6643" y="18760"/>
                  </a:lnTo>
                  <a:lnTo>
                    <a:pt x="12771" y="24126"/>
                  </a:lnTo>
                  <a:lnTo>
                    <a:pt x="18339" y="30069"/>
                  </a:lnTo>
                  <a:lnTo>
                    <a:pt x="23304" y="36537"/>
                  </a:lnTo>
                  <a:lnTo>
                    <a:pt x="37071" y="28600"/>
                  </a:lnTo>
                  <a:lnTo>
                    <a:pt x="30836" y="20309"/>
                  </a:lnTo>
                  <a:lnTo>
                    <a:pt x="23777" y="12738"/>
                  </a:lnTo>
                  <a:lnTo>
                    <a:pt x="15961" y="5947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rgbClr val="77C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53"/>
          <p:cNvSpPr txBox="1"/>
          <p:nvPr/>
        </p:nvSpPr>
        <p:spPr>
          <a:xfrm>
            <a:off x="926402" y="2399047"/>
            <a:ext cx="153509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500" dirty="0">
                <a:latin typeface="Arial"/>
                <a:cs typeface="Arial"/>
              </a:rPr>
              <a:t>Наши цели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78" name="object 54"/>
          <p:cNvSpPr/>
          <p:nvPr/>
        </p:nvSpPr>
        <p:spPr>
          <a:xfrm>
            <a:off x="73298" y="2826534"/>
            <a:ext cx="733419" cy="70901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55"/>
          <p:cNvSpPr txBox="1"/>
          <p:nvPr/>
        </p:nvSpPr>
        <p:spPr>
          <a:xfrm>
            <a:off x="894477" y="2982829"/>
            <a:ext cx="185436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500" spc="15" dirty="0">
                <a:solidFill>
                  <a:srgbClr val="1A171C"/>
                </a:solidFill>
                <a:latin typeface="Arial"/>
                <a:cs typeface="Arial"/>
              </a:rPr>
              <a:t>Повышение уровня Культуры БП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989" y="3538048"/>
            <a:ext cx="707809" cy="684261"/>
            <a:chOff x="570121" y="2335410"/>
            <a:chExt cx="435609" cy="435609"/>
          </a:xfrm>
        </p:grpSpPr>
        <p:sp>
          <p:nvSpPr>
            <p:cNvPr id="180" name="object 56"/>
            <p:cNvSpPr/>
            <p:nvPr/>
          </p:nvSpPr>
          <p:spPr>
            <a:xfrm>
              <a:off x="570121" y="2335410"/>
              <a:ext cx="435609" cy="435609"/>
            </a:xfrm>
            <a:custGeom>
              <a:avLst/>
              <a:gdLst/>
              <a:ahLst/>
              <a:cxnLst/>
              <a:rect l="l" t="t" r="r" b="b"/>
              <a:pathLst>
                <a:path w="435610" h="435610">
                  <a:moveTo>
                    <a:pt x="217804" y="0"/>
                  </a:moveTo>
                  <a:lnTo>
                    <a:pt x="167863" y="5752"/>
                  </a:lnTo>
                  <a:lnTo>
                    <a:pt x="122018" y="22136"/>
                  </a:lnTo>
                  <a:lnTo>
                    <a:pt x="81577" y="47847"/>
                  </a:lnTo>
                  <a:lnTo>
                    <a:pt x="47848" y="81575"/>
                  </a:lnTo>
                  <a:lnTo>
                    <a:pt x="22137" y="122013"/>
                  </a:lnTo>
                  <a:lnTo>
                    <a:pt x="5752" y="167855"/>
                  </a:lnTo>
                  <a:lnTo>
                    <a:pt x="0" y="217792"/>
                  </a:lnTo>
                  <a:lnTo>
                    <a:pt x="5752" y="267734"/>
                  </a:lnTo>
                  <a:lnTo>
                    <a:pt x="22137" y="313579"/>
                  </a:lnTo>
                  <a:lnTo>
                    <a:pt x="47848" y="354019"/>
                  </a:lnTo>
                  <a:lnTo>
                    <a:pt x="81577" y="387749"/>
                  </a:lnTo>
                  <a:lnTo>
                    <a:pt x="122018" y="413460"/>
                  </a:lnTo>
                  <a:lnTo>
                    <a:pt x="167863" y="429845"/>
                  </a:lnTo>
                  <a:lnTo>
                    <a:pt x="217804" y="435597"/>
                  </a:lnTo>
                  <a:lnTo>
                    <a:pt x="267746" y="429845"/>
                  </a:lnTo>
                  <a:lnTo>
                    <a:pt x="313591" y="413460"/>
                  </a:lnTo>
                  <a:lnTo>
                    <a:pt x="354032" y="387749"/>
                  </a:lnTo>
                  <a:lnTo>
                    <a:pt x="387761" y="354019"/>
                  </a:lnTo>
                  <a:lnTo>
                    <a:pt x="413472" y="313579"/>
                  </a:lnTo>
                  <a:lnTo>
                    <a:pt x="429857" y="267734"/>
                  </a:lnTo>
                  <a:lnTo>
                    <a:pt x="435609" y="217792"/>
                  </a:lnTo>
                  <a:lnTo>
                    <a:pt x="429857" y="167855"/>
                  </a:lnTo>
                  <a:lnTo>
                    <a:pt x="413472" y="122013"/>
                  </a:lnTo>
                  <a:lnTo>
                    <a:pt x="387761" y="81575"/>
                  </a:lnTo>
                  <a:lnTo>
                    <a:pt x="354032" y="47847"/>
                  </a:lnTo>
                  <a:lnTo>
                    <a:pt x="313591" y="22136"/>
                  </a:lnTo>
                  <a:lnTo>
                    <a:pt x="267746" y="5752"/>
                  </a:lnTo>
                  <a:lnTo>
                    <a:pt x="217804" y="0"/>
                  </a:lnTo>
                  <a:close/>
                </a:path>
              </a:pathLst>
            </a:custGeom>
            <a:solidFill>
              <a:srgbClr val="93BB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57"/>
            <p:cNvSpPr/>
            <p:nvPr/>
          </p:nvSpPr>
          <p:spPr>
            <a:xfrm>
              <a:off x="570121" y="2335410"/>
              <a:ext cx="435609" cy="435609"/>
            </a:xfrm>
            <a:custGeom>
              <a:avLst/>
              <a:gdLst/>
              <a:ahLst/>
              <a:cxnLst/>
              <a:rect l="l" t="t" r="r" b="b"/>
              <a:pathLst>
                <a:path w="435610" h="435610">
                  <a:moveTo>
                    <a:pt x="217804" y="435597"/>
                  </a:moveTo>
                  <a:lnTo>
                    <a:pt x="267746" y="429845"/>
                  </a:lnTo>
                  <a:lnTo>
                    <a:pt x="313591" y="413460"/>
                  </a:lnTo>
                  <a:lnTo>
                    <a:pt x="354032" y="387749"/>
                  </a:lnTo>
                  <a:lnTo>
                    <a:pt x="387761" y="354019"/>
                  </a:lnTo>
                  <a:lnTo>
                    <a:pt x="413472" y="313579"/>
                  </a:lnTo>
                  <a:lnTo>
                    <a:pt x="429857" y="267734"/>
                  </a:lnTo>
                  <a:lnTo>
                    <a:pt x="435609" y="217792"/>
                  </a:lnTo>
                  <a:lnTo>
                    <a:pt x="429857" y="167855"/>
                  </a:lnTo>
                  <a:lnTo>
                    <a:pt x="413472" y="122013"/>
                  </a:lnTo>
                  <a:lnTo>
                    <a:pt x="387761" y="81575"/>
                  </a:lnTo>
                  <a:lnTo>
                    <a:pt x="354032" y="47847"/>
                  </a:lnTo>
                  <a:lnTo>
                    <a:pt x="313591" y="22136"/>
                  </a:lnTo>
                  <a:lnTo>
                    <a:pt x="267746" y="5752"/>
                  </a:lnTo>
                  <a:lnTo>
                    <a:pt x="217804" y="0"/>
                  </a:lnTo>
                  <a:lnTo>
                    <a:pt x="167863" y="5752"/>
                  </a:lnTo>
                  <a:lnTo>
                    <a:pt x="122018" y="22136"/>
                  </a:lnTo>
                  <a:lnTo>
                    <a:pt x="81577" y="47847"/>
                  </a:lnTo>
                  <a:lnTo>
                    <a:pt x="47848" y="81575"/>
                  </a:lnTo>
                  <a:lnTo>
                    <a:pt x="22137" y="122013"/>
                  </a:lnTo>
                  <a:lnTo>
                    <a:pt x="5752" y="167855"/>
                  </a:lnTo>
                  <a:lnTo>
                    <a:pt x="0" y="217792"/>
                  </a:lnTo>
                  <a:lnTo>
                    <a:pt x="5752" y="267734"/>
                  </a:lnTo>
                  <a:lnTo>
                    <a:pt x="22137" y="313579"/>
                  </a:lnTo>
                  <a:lnTo>
                    <a:pt x="47848" y="354019"/>
                  </a:lnTo>
                  <a:lnTo>
                    <a:pt x="81577" y="387749"/>
                  </a:lnTo>
                  <a:lnTo>
                    <a:pt x="122018" y="413460"/>
                  </a:lnTo>
                  <a:lnTo>
                    <a:pt x="167863" y="429845"/>
                  </a:lnTo>
                  <a:lnTo>
                    <a:pt x="217804" y="435597"/>
                  </a:lnTo>
                </a:path>
              </a:pathLst>
            </a:custGeom>
            <a:ln w="173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58"/>
            <p:cNvSpPr/>
            <p:nvPr/>
          </p:nvSpPr>
          <p:spPr>
            <a:xfrm>
              <a:off x="802272" y="2378965"/>
              <a:ext cx="69215" cy="30480"/>
            </a:xfrm>
            <a:custGeom>
              <a:avLst/>
              <a:gdLst/>
              <a:ahLst/>
              <a:cxnLst/>
              <a:rect l="l" t="t" r="r" b="b"/>
              <a:pathLst>
                <a:path w="69214" h="30480">
                  <a:moveTo>
                    <a:pt x="0" y="0"/>
                  </a:moveTo>
                  <a:lnTo>
                    <a:pt x="25" y="16357"/>
                  </a:lnTo>
                  <a:lnTo>
                    <a:pt x="16236" y="17260"/>
                  </a:lnTo>
                  <a:lnTo>
                    <a:pt x="31918" y="19939"/>
                  </a:lnTo>
                  <a:lnTo>
                    <a:pt x="46966" y="24294"/>
                  </a:lnTo>
                  <a:lnTo>
                    <a:pt x="61277" y="30226"/>
                  </a:lnTo>
                  <a:lnTo>
                    <a:pt x="68961" y="15786"/>
                  </a:lnTo>
                  <a:lnTo>
                    <a:pt x="52863" y="9033"/>
                  </a:lnTo>
                  <a:lnTo>
                    <a:pt x="35928" y="4073"/>
                  </a:lnTo>
                  <a:lnTo>
                    <a:pt x="18268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59"/>
            <p:cNvSpPr/>
            <p:nvPr/>
          </p:nvSpPr>
          <p:spPr>
            <a:xfrm>
              <a:off x="874735" y="2400757"/>
              <a:ext cx="60960" cy="59690"/>
            </a:xfrm>
            <a:custGeom>
              <a:avLst/>
              <a:gdLst/>
              <a:ahLst/>
              <a:cxnLst/>
              <a:rect l="l" t="t" r="r" b="b"/>
              <a:pathLst>
                <a:path w="60960" h="59689">
                  <a:moveTo>
                    <a:pt x="7683" y="0"/>
                  </a:moveTo>
                  <a:lnTo>
                    <a:pt x="0" y="14452"/>
                  </a:lnTo>
                  <a:lnTo>
                    <a:pt x="13570" y="23656"/>
                  </a:lnTo>
                  <a:lnTo>
                    <a:pt x="25963" y="34328"/>
                  </a:lnTo>
                  <a:lnTo>
                    <a:pt x="37049" y="46342"/>
                  </a:lnTo>
                  <a:lnTo>
                    <a:pt x="46697" y="59575"/>
                  </a:lnTo>
                  <a:lnTo>
                    <a:pt x="60883" y="51396"/>
                  </a:lnTo>
                  <a:lnTo>
                    <a:pt x="49935" y="36279"/>
                  </a:lnTo>
                  <a:lnTo>
                    <a:pt x="37322" y="22574"/>
                  </a:lnTo>
                  <a:lnTo>
                    <a:pt x="23189" y="10431"/>
                  </a:lnTo>
                  <a:lnTo>
                    <a:pt x="7683" y="0"/>
                  </a:lnTo>
                  <a:close/>
                </a:path>
              </a:pathLst>
            </a:custGeom>
            <a:solidFill>
              <a:srgbClr val="E5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60"/>
            <p:cNvSpPr/>
            <p:nvPr/>
          </p:nvSpPr>
          <p:spPr>
            <a:xfrm>
              <a:off x="927827" y="2463128"/>
              <a:ext cx="33020" cy="73660"/>
            </a:xfrm>
            <a:custGeom>
              <a:avLst/>
              <a:gdLst/>
              <a:ahLst/>
              <a:cxnLst/>
              <a:rect l="l" t="t" r="r" b="b"/>
              <a:pathLst>
                <a:path w="33020" h="73660">
                  <a:moveTo>
                    <a:pt x="14173" y="0"/>
                  </a:moveTo>
                  <a:lnTo>
                    <a:pt x="0" y="8178"/>
                  </a:lnTo>
                  <a:lnTo>
                    <a:pt x="6817" y="23290"/>
                  </a:lnTo>
                  <a:lnTo>
                    <a:pt x="11852" y="39279"/>
                  </a:lnTo>
                  <a:lnTo>
                    <a:pt x="14976" y="56018"/>
                  </a:lnTo>
                  <a:lnTo>
                    <a:pt x="16065" y="73380"/>
                  </a:lnTo>
                  <a:lnTo>
                    <a:pt x="32423" y="73367"/>
                  </a:lnTo>
                  <a:lnTo>
                    <a:pt x="31193" y="53810"/>
                  </a:lnTo>
                  <a:lnTo>
                    <a:pt x="27641" y="34969"/>
                  </a:lnTo>
                  <a:lnTo>
                    <a:pt x="21918" y="16985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E5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61"/>
            <p:cNvSpPr/>
            <p:nvPr/>
          </p:nvSpPr>
          <p:spPr>
            <a:xfrm>
              <a:off x="903122" y="2477370"/>
              <a:ext cx="29209" cy="59690"/>
            </a:xfrm>
            <a:custGeom>
              <a:avLst/>
              <a:gdLst/>
              <a:ahLst/>
              <a:cxnLst/>
              <a:rect l="l" t="t" r="r" b="b"/>
              <a:pathLst>
                <a:path w="29210" h="59689">
                  <a:moveTo>
                    <a:pt x="14185" y="0"/>
                  </a:moveTo>
                  <a:lnTo>
                    <a:pt x="0" y="8178"/>
                  </a:lnTo>
                  <a:lnTo>
                    <a:pt x="5215" y="20028"/>
                  </a:lnTo>
                  <a:lnTo>
                    <a:pt x="9064" y="32542"/>
                  </a:lnTo>
                  <a:lnTo>
                    <a:pt x="11451" y="45624"/>
                  </a:lnTo>
                  <a:lnTo>
                    <a:pt x="12280" y="59181"/>
                  </a:lnTo>
                  <a:lnTo>
                    <a:pt x="28638" y="59156"/>
                  </a:lnTo>
                  <a:lnTo>
                    <a:pt x="27664" y="43414"/>
                  </a:lnTo>
                  <a:lnTo>
                    <a:pt x="24855" y="28230"/>
                  </a:lnTo>
                  <a:lnTo>
                    <a:pt x="20324" y="13720"/>
                  </a:lnTo>
                  <a:lnTo>
                    <a:pt x="14185" y="0"/>
                  </a:lnTo>
                  <a:close/>
                </a:path>
              </a:pathLst>
            </a:custGeom>
            <a:solidFill>
              <a:srgbClr val="E5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62"/>
            <p:cNvSpPr/>
            <p:nvPr/>
          </p:nvSpPr>
          <p:spPr>
            <a:xfrm>
              <a:off x="861337" y="2425929"/>
              <a:ext cx="50165" cy="48895"/>
            </a:xfrm>
            <a:custGeom>
              <a:avLst/>
              <a:gdLst/>
              <a:ahLst/>
              <a:cxnLst/>
              <a:rect l="l" t="t" r="r" b="b"/>
              <a:pathLst>
                <a:path w="50164" h="48894">
                  <a:moveTo>
                    <a:pt x="7696" y="0"/>
                  </a:moveTo>
                  <a:lnTo>
                    <a:pt x="0" y="14465"/>
                  </a:lnTo>
                  <a:lnTo>
                    <a:pt x="10211" y="21523"/>
                  </a:lnTo>
                  <a:lnTo>
                    <a:pt x="19567" y="29630"/>
                  </a:lnTo>
                  <a:lnTo>
                    <a:pt x="27985" y="38702"/>
                  </a:lnTo>
                  <a:lnTo>
                    <a:pt x="35382" y="48653"/>
                  </a:lnTo>
                  <a:lnTo>
                    <a:pt x="49580" y="40474"/>
                  </a:lnTo>
                  <a:lnTo>
                    <a:pt x="40886" y="28633"/>
                  </a:lnTo>
                  <a:lnTo>
                    <a:pt x="30934" y="17870"/>
                  </a:lnTo>
                  <a:lnTo>
                    <a:pt x="19834" y="8290"/>
                  </a:lnTo>
                  <a:lnTo>
                    <a:pt x="7696" y="0"/>
                  </a:lnTo>
                  <a:close/>
                </a:path>
              </a:pathLst>
            </a:custGeom>
            <a:solidFill>
              <a:srgbClr val="E5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63"/>
            <p:cNvSpPr/>
            <p:nvPr/>
          </p:nvSpPr>
          <p:spPr>
            <a:xfrm>
              <a:off x="802312" y="2407460"/>
              <a:ext cx="55880" cy="27305"/>
            </a:xfrm>
            <a:custGeom>
              <a:avLst/>
              <a:gdLst/>
              <a:ahLst/>
              <a:cxnLst/>
              <a:rect l="l" t="t" r="r" b="b"/>
              <a:pathLst>
                <a:path w="55879" h="27305">
                  <a:moveTo>
                    <a:pt x="0" y="0"/>
                  </a:moveTo>
                  <a:lnTo>
                    <a:pt x="25" y="16357"/>
                  </a:lnTo>
                  <a:lnTo>
                    <a:pt x="12659" y="17042"/>
                  </a:lnTo>
                  <a:lnTo>
                    <a:pt x="24890" y="19083"/>
                  </a:lnTo>
                  <a:lnTo>
                    <a:pt x="36642" y="22402"/>
                  </a:lnTo>
                  <a:lnTo>
                    <a:pt x="47840" y="26924"/>
                  </a:lnTo>
                  <a:lnTo>
                    <a:pt x="55537" y="12471"/>
                  </a:lnTo>
                  <a:lnTo>
                    <a:pt x="42548" y="7133"/>
                  </a:lnTo>
                  <a:lnTo>
                    <a:pt x="28902" y="3216"/>
                  </a:lnTo>
                  <a:lnTo>
                    <a:pt x="14689" y="8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64"/>
            <p:cNvSpPr/>
            <p:nvPr/>
          </p:nvSpPr>
          <p:spPr>
            <a:xfrm>
              <a:off x="802356" y="2435947"/>
              <a:ext cx="42545" cy="24130"/>
            </a:xfrm>
            <a:custGeom>
              <a:avLst/>
              <a:gdLst/>
              <a:ahLst/>
              <a:cxnLst/>
              <a:rect l="l" t="t" r="r" b="b"/>
              <a:pathLst>
                <a:path w="42545" h="24130">
                  <a:moveTo>
                    <a:pt x="0" y="0"/>
                  </a:moveTo>
                  <a:lnTo>
                    <a:pt x="25" y="16357"/>
                  </a:lnTo>
                  <a:lnTo>
                    <a:pt x="9077" y="16822"/>
                  </a:lnTo>
                  <a:lnTo>
                    <a:pt x="17857" y="18222"/>
                  </a:lnTo>
                  <a:lnTo>
                    <a:pt x="26316" y="20506"/>
                  </a:lnTo>
                  <a:lnTo>
                    <a:pt x="34404" y="23622"/>
                  </a:lnTo>
                  <a:lnTo>
                    <a:pt x="42100" y="9156"/>
                  </a:lnTo>
                  <a:lnTo>
                    <a:pt x="32221" y="5236"/>
                  </a:lnTo>
                  <a:lnTo>
                    <a:pt x="21869" y="2359"/>
                  </a:lnTo>
                  <a:lnTo>
                    <a:pt x="11107" y="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65"/>
            <p:cNvSpPr/>
            <p:nvPr/>
          </p:nvSpPr>
          <p:spPr>
            <a:xfrm>
              <a:off x="878391" y="2491612"/>
              <a:ext cx="25400" cy="45085"/>
            </a:xfrm>
            <a:custGeom>
              <a:avLst/>
              <a:gdLst/>
              <a:ahLst/>
              <a:cxnLst/>
              <a:rect l="l" t="t" r="r" b="b"/>
              <a:pathLst>
                <a:path w="25400" h="45085">
                  <a:moveTo>
                    <a:pt x="14198" y="0"/>
                  </a:moveTo>
                  <a:lnTo>
                    <a:pt x="0" y="8178"/>
                  </a:lnTo>
                  <a:lnTo>
                    <a:pt x="3621" y="16767"/>
                  </a:lnTo>
                  <a:lnTo>
                    <a:pt x="6289" y="25804"/>
                  </a:lnTo>
                  <a:lnTo>
                    <a:pt x="7943" y="35230"/>
                  </a:lnTo>
                  <a:lnTo>
                    <a:pt x="8521" y="44983"/>
                  </a:lnTo>
                  <a:lnTo>
                    <a:pt x="24879" y="44958"/>
                  </a:lnTo>
                  <a:lnTo>
                    <a:pt x="24156" y="33021"/>
                  </a:lnTo>
                  <a:lnTo>
                    <a:pt x="22082" y="21497"/>
                  </a:lnTo>
                  <a:lnTo>
                    <a:pt x="18735" y="10464"/>
                  </a:lnTo>
                  <a:lnTo>
                    <a:pt x="14198" y="0"/>
                  </a:lnTo>
                  <a:close/>
                </a:path>
              </a:pathLst>
            </a:custGeom>
            <a:solidFill>
              <a:srgbClr val="E5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66"/>
            <p:cNvSpPr/>
            <p:nvPr/>
          </p:nvSpPr>
          <p:spPr>
            <a:xfrm>
              <a:off x="847935" y="2451129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7696" y="0"/>
                  </a:moveTo>
                  <a:lnTo>
                    <a:pt x="0" y="14465"/>
                  </a:lnTo>
                  <a:lnTo>
                    <a:pt x="6855" y="19362"/>
                  </a:lnTo>
                  <a:lnTo>
                    <a:pt x="13179" y="24899"/>
                  </a:lnTo>
                  <a:lnTo>
                    <a:pt x="18927" y="31029"/>
                  </a:lnTo>
                  <a:lnTo>
                    <a:pt x="24053" y="37706"/>
                  </a:lnTo>
                  <a:lnTo>
                    <a:pt x="38265" y="29514"/>
                  </a:lnTo>
                  <a:lnTo>
                    <a:pt x="31827" y="20963"/>
                  </a:lnTo>
                  <a:lnTo>
                    <a:pt x="24542" y="13147"/>
                  </a:lnTo>
                  <a:lnTo>
                    <a:pt x="16476" y="6136"/>
                  </a:lnTo>
                  <a:lnTo>
                    <a:pt x="7696" y="0"/>
                  </a:lnTo>
                  <a:close/>
                </a:path>
              </a:pathLst>
            </a:custGeom>
            <a:solidFill>
              <a:srgbClr val="E5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67"/>
            <p:cNvSpPr/>
            <p:nvPr/>
          </p:nvSpPr>
          <p:spPr>
            <a:xfrm>
              <a:off x="719787" y="2550895"/>
              <a:ext cx="113664" cy="86360"/>
            </a:xfrm>
            <a:custGeom>
              <a:avLst/>
              <a:gdLst/>
              <a:ahLst/>
              <a:cxnLst/>
              <a:rect l="l" t="t" r="r" b="b"/>
              <a:pathLst>
                <a:path w="113664" h="86360">
                  <a:moveTo>
                    <a:pt x="23660" y="73113"/>
                  </a:moveTo>
                  <a:lnTo>
                    <a:pt x="23660" y="80149"/>
                  </a:lnTo>
                  <a:lnTo>
                    <a:pt x="18122" y="85864"/>
                  </a:lnTo>
                  <a:lnTo>
                    <a:pt x="11302" y="85864"/>
                  </a:lnTo>
                  <a:lnTo>
                    <a:pt x="4470" y="85864"/>
                  </a:lnTo>
                  <a:lnTo>
                    <a:pt x="0" y="80149"/>
                  </a:lnTo>
                  <a:lnTo>
                    <a:pt x="0" y="73113"/>
                  </a:lnTo>
                  <a:lnTo>
                    <a:pt x="0" y="67690"/>
                  </a:lnTo>
                  <a:lnTo>
                    <a:pt x="0" y="56984"/>
                  </a:lnTo>
                  <a:lnTo>
                    <a:pt x="0" y="29133"/>
                  </a:lnTo>
                  <a:lnTo>
                    <a:pt x="2266" y="17793"/>
                  </a:lnTo>
                  <a:lnTo>
                    <a:pt x="8448" y="8532"/>
                  </a:lnTo>
                  <a:lnTo>
                    <a:pt x="17616" y="2289"/>
                  </a:lnTo>
                  <a:lnTo>
                    <a:pt x="28841" y="0"/>
                  </a:lnTo>
                  <a:lnTo>
                    <a:pt x="36690" y="0"/>
                  </a:lnTo>
                  <a:lnTo>
                    <a:pt x="76695" y="0"/>
                  </a:lnTo>
                  <a:lnTo>
                    <a:pt x="84543" y="0"/>
                  </a:lnTo>
                  <a:lnTo>
                    <a:pt x="95769" y="2289"/>
                  </a:lnTo>
                  <a:lnTo>
                    <a:pt x="104936" y="8532"/>
                  </a:lnTo>
                  <a:lnTo>
                    <a:pt x="111118" y="17793"/>
                  </a:lnTo>
                  <a:lnTo>
                    <a:pt x="113385" y="29133"/>
                  </a:lnTo>
                  <a:lnTo>
                    <a:pt x="113385" y="56984"/>
                  </a:lnTo>
                  <a:lnTo>
                    <a:pt x="113385" y="67690"/>
                  </a:lnTo>
                  <a:lnTo>
                    <a:pt x="113385" y="73113"/>
                  </a:lnTo>
                  <a:lnTo>
                    <a:pt x="113385" y="80149"/>
                  </a:lnTo>
                  <a:lnTo>
                    <a:pt x="108902" y="85864"/>
                  </a:lnTo>
                  <a:lnTo>
                    <a:pt x="102082" y="85864"/>
                  </a:lnTo>
                  <a:lnTo>
                    <a:pt x="95262" y="85864"/>
                  </a:lnTo>
                  <a:lnTo>
                    <a:pt x="89725" y="80149"/>
                  </a:lnTo>
                  <a:lnTo>
                    <a:pt x="89725" y="73113"/>
                  </a:lnTo>
                </a:path>
              </a:pathLst>
            </a:custGeom>
            <a:ln w="77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68"/>
            <p:cNvSpPr/>
            <p:nvPr/>
          </p:nvSpPr>
          <p:spPr>
            <a:xfrm>
              <a:off x="743587" y="2581439"/>
              <a:ext cx="66040" cy="130810"/>
            </a:xfrm>
            <a:custGeom>
              <a:avLst/>
              <a:gdLst/>
              <a:ahLst/>
              <a:cxnLst/>
              <a:rect l="l" t="t" r="r" b="b"/>
              <a:pathLst>
                <a:path w="66039" h="130810">
                  <a:moveTo>
                    <a:pt x="0" y="0"/>
                  </a:moveTo>
                  <a:lnTo>
                    <a:pt x="0" y="0"/>
                  </a:lnTo>
                  <a:lnTo>
                    <a:pt x="0" y="124396"/>
                  </a:lnTo>
                  <a:lnTo>
                    <a:pt x="4838" y="130568"/>
                  </a:lnTo>
                  <a:lnTo>
                    <a:pt x="12217" y="130568"/>
                  </a:lnTo>
                  <a:lnTo>
                    <a:pt x="19583" y="130568"/>
                  </a:lnTo>
                  <a:lnTo>
                    <a:pt x="25565" y="124396"/>
                  </a:lnTo>
                  <a:lnTo>
                    <a:pt x="25565" y="61836"/>
                  </a:lnTo>
                  <a:lnTo>
                    <a:pt x="28841" y="58534"/>
                  </a:lnTo>
                  <a:lnTo>
                    <a:pt x="32892" y="58534"/>
                  </a:lnTo>
                  <a:lnTo>
                    <a:pt x="36931" y="58534"/>
                  </a:lnTo>
                  <a:lnTo>
                    <a:pt x="40208" y="61836"/>
                  </a:lnTo>
                  <a:lnTo>
                    <a:pt x="40208" y="124396"/>
                  </a:lnTo>
                  <a:lnTo>
                    <a:pt x="46189" y="130568"/>
                  </a:lnTo>
                  <a:lnTo>
                    <a:pt x="53568" y="130568"/>
                  </a:lnTo>
                  <a:lnTo>
                    <a:pt x="60934" y="130568"/>
                  </a:lnTo>
                  <a:lnTo>
                    <a:pt x="65773" y="124396"/>
                  </a:lnTo>
                  <a:lnTo>
                    <a:pt x="65773" y="116801"/>
                  </a:lnTo>
                  <a:lnTo>
                    <a:pt x="65773" y="102996"/>
                  </a:lnTo>
                  <a:lnTo>
                    <a:pt x="65773" y="51993"/>
                  </a:lnTo>
                  <a:lnTo>
                    <a:pt x="65773" y="0"/>
                  </a:lnTo>
                </a:path>
              </a:pathLst>
            </a:custGeom>
            <a:ln w="77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69"/>
            <p:cNvSpPr/>
            <p:nvPr/>
          </p:nvSpPr>
          <p:spPr>
            <a:xfrm>
              <a:off x="748184" y="2479575"/>
              <a:ext cx="57150" cy="57785"/>
            </a:xfrm>
            <a:custGeom>
              <a:avLst/>
              <a:gdLst/>
              <a:ahLst/>
              <a:cxnLst/>
              <a:rect l="l" t="t" r="r" b="b"/>
              <a:pathLst>
                <a:path w="57150" h="57785">
                  <a:moveTo>
                    <a:pt x="28295" y="57175"/>
                  </a:moveTo>
                  <a:lnTo>
                    <a:pt x="17278" y="54928"/>
                  </a:lnTo>
                  <a:lnTo>
                    <a:pt x="8285" y="48801"/>
                  </a:lnTo>
                  <a:lnTo>
                    <a:pt x="2222" y="39714"/>
                  </a:lnTo>
                  <a:lnTo>
                    <a:pt x="0" y="28587"/>
                  </a:lnTo>
                  <a:lnTo>
                    <a:pt x="2222" y="17461"/>
                  </a:lnTo>
                  <a:lnTo>
                    <a:pt x="8285" y="8374"/>
                  </a:lnTo>
                  <a:lnTo>
                    <a:pt x="17278" y="2246"/>
                  </a:lnTo>
                  <a:lnTo>
                    <a:pt x="28295" y="0"/>
                  </a:lnTo>
                  <a:lnTo>
                    <a:pt x="39306" y="2246"/>
                  </a:lnTo>
                  <a:lnTo>
                    <a:pt x="48301" y="8374"/>
                  </a:lnTo>
                  <a:lnTo>
                    <a:pt x="54366" y="17461"/>
                  </a:lnTo>
                  <a:lnTo>
                    <a:pt x="56591" y="28587"/>
                  </a:lnTo>
                  <a:lnTo>
                    <a:pt x="54366" y="39714"/>
                  </a:lnTo>
                  <a:lnTo>
                    <a:pt x="48301" y="48801"/>
                  </a:lnTo>
                  <a:lnTo>
                    <a:pt x="39306" y="54928"/>
                  </a:lnTo>
                  <a:lnTo>
                    <a:pt x="28295" y="57175"/>
                  </a:lnTo>
                  <a:close/>
                </a:path>
              </a:pathLst>
            </a:custGeom>
            <a:ln w="77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70"/>
            <p:cNvSpPr/>
            <p:nvPr/>
          </p:nvSpPr>
          <p:spPr>
            <a:xfrm>
              <a:off x="853770" y="2579571"/>
              <a:ext cx="24765" cy="69850"/>
            </a:xfrm>
            <a:custGeom>
              <a:avLst/>
              <a:gdLst/>
              <a:ahLst/>
              <a:cxnLst/>
              <a:rect l="l" t="t" r="r" b="b"/>
              <a:pathLst>
                <a:path w="24764" h="69850">
                  <a:moveTo>
                    <a:pt x="4394" y="58597"/>
                  </a:moveTo>
                  <a:lnTo>
                    <a:pt x="4394" y="64541"/>
                  </a:lnTo>
                  <a:lnTo>
                    <a:pt x="9093" y="69367"/>
                  </a:lnTo>
                  <a:lnTo>
                    <a:pt x="14884" y="69367"/>
                  </a:lnTo>
                  <a:lnTo>
                    <a:pt x="20675" y="69367"/>
                  </a:lnTo>
                  <a:lnTo>
                    <a:pt x="24472" y="64541"/>
                  </a:lnTo>
                  <a:lnTo>
                    <a:pt x="24472" y="58597"/>
                  </a:lnTo>
                  <a:lnTo>
                    <a:pt x="24472" y="44983"/>
                  </a:lnTo>
                  <a:lnTo>
                    <a:pt x="24472" y="32931"/>
                  </a:lnTo>
                  <a:lnTo>
                    <a:pt x="24472" y="24625"/>
                  </a:lnTo>
                  <a:lnTo>
                    <a:pt x="22549" y="15039"/>
                  </a:lnTo>
                  <a:lnTo>
                    <a:pt x="17303" y="7212"/>
                  </a:lnTo>
                  <a:lnTo>
                    <a:pt x="9524" y="1934"/>
                  </a:lnTo>
                  <a:lnTo>
                    <a:pt x="0" y="0"/>
                  </a:lnTo>
                  <a:lnTo>
                    <a:pt x="1549" y="0"/>
                  </a:lnTo>
                </a:path>
              </a:pathLst>
            </a:custGeom>
            <a:ln w="5181">
              <a:solidFill>
                <a:srgbClr val="007F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71"/>
            <p:cNvSpPr/>
            <p:nvPr/>
          </p:nvSpPr>
          <p:spPr>
            <a:xfrm>
              <a:off x="830121" y="2605379"/>
              <a:ext cx="27940" cy="104775"/>
            </a:xfrm>
            <a:custGeom>
              <a:avLst/>
              <a:gdLst/>
              <a:ahLst/>
              <a:cxnLst/>
              <a:rect l="l" t="t" r="r" b="b"/>
              <a:pathLst>
                <a:path w="27939" h="104775">
                  <a:moveTo>
                    <a:pt x="27914" y="0"/>
                  </a:moveTo>
                  <a:lnTo>
                    <a:pt x="27914" y="0"/>
                  </a:lnTo>
                  <a:lnTo>
                    <a:pt x="27914" y="98996"/>
                  </a:lnTo>
                  <a:lnTo>
                    <a:pt x="23812" y="104203"/>
                  </a:lnTo>
                  <a:lnTo>
                    <a:pt x="17551" y="104203"/>
                  </a:lnTo>
                  <a:lnTo>
                    <a:pt x="11290" y="104203"/>
                  </a:lnTo>
                  <a:lnTo>
                    <a:pt x="6210" y="98996"/>
                  </a:lnTo>
                  <a:lnTo>
                    <a:pt x="6210" y="49072"/>
                  </a:lnTo>
                  <a:lnTo>
                    <a:pt x="3429" y="46278"/>
                  </a:lnTo>
                  <a:lnTo>
                    <a:pt x="0" y="46278"/>
                  </a:lnTo>
                </a:path>
              </a:pathLst>
            </a:custGeom>
            <a:ln w="5181">
              <a:solidFill>
                <a:srgbClr val="007F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72"/>
            <p:cNvSpPr/>
            <p:nvPr/>
          </p:nvSpPr>
          <p:spPr>
            <a:xfrm>
              <a:off x="813778" y="2519854"/>
              <a:ext cx="45085" cy="43180"/>
            </a:xfrm>
            <a:custGeom>
              <a:avLst/>
              <a:gdLst/>
              <a:ahLst/>
              <a:cxnLst/>
              <a:rect l="l" t="t" r="r" b="b"/>
              <a:pathLst>
                <a:path w="45085" h="43180">
                  <a:moveTo>
                    <a:pt x="35763" y="42773"/>
                  </a:moveTo>
                  <a:lnTo>
                    <a:pt x="41084" y="38341"/>
                  </a:lnTo>
                  <a:lnTo>
                    <a:pt x="44475" y="31648"/>
                  </a:lnTo>
                  <a:lnTo>
                    <a:pt x="44475" y="24155"/>
                  </a:lnTo>
                  <a:lnTo>
                    <a:pt x="42587" y="14755"/>
                  </a:lnTo>
                  <a:lnTo>
                    <a:pt x="37438" y="7077"/>
                  </a:lnTo>
                  <a:lnTo>
                    <a:pt x="29800" y="1899"/>
                  </a:lnTo>
                  <a:lnTo>
                    <a:pt x="20447" y="0"/>
                  </a:lnTo>
                  <a:lnTo>
                    <a:pt x="11811" y="0"/>
                  </a:lnTo>
                  <a:lnTo>
                    <a:pt x="4229" y="4584"/>
                  </a:lnTo>
                  <a:lnTo>
                    <a:pt x="0" y="11468"/>
                  </a:lnTo>
                </a:path>
              </a:pathLst>
            </a:custGeom>
            <a:ln w="5181">
              <a:solidFill>
                <a:srgbClr val="007F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73"/>
            <p:cNvSpPr/>
            <p:nvPr/>
          </p:nvSpPr>
          <p:spPr>
            <a:xfrm>
              <a:off x="674382" y="2579571"/>
              <a:ext cx="24765" cy="69850"/>
            </a:xfrm>
            <a:custGeom>
              <a:avLst/>
              <a:gdLst/>
              <a:ahLst/>
              <a:cxnLst/>
              <a:rect l="l" t="t" r="r" b="b"/>
              <a:pathLst>
                <a:path w="24764" h="69850">
                  <a:moveTo>
                    <a:pt x="20091" y="58597"/>
                  </a:moveTo>
                  <a:lnTo>
                    <a:pt x="20091" y="64541"/>
                  </a:lnTo>
                  <a:lnTo>
                    <a:pt x="15392" y="69367"/>
                  </a:lnTo>
                  <a:lnTo>
                    <a:pt x="9601" y="69367"/>
                  </a:lnTo>
                  <a:lnTo>
                    <a:pt x="3810" y="69367"/>
                  </a:lnTo>
                  <a:lnTo>
                    <a:pt x="0" y="64541"/>
                  </a:lnTo>
                  <a:lnTo>
                    <a:pt x="0" y="58597"/>
                  </a:lnTo>
                  <a:lnTo>
                    <a:pt x="0" y="44983"/>
                  </a:lnTo>
                  <a:lnTo>
                    <a:pt x="0" y="32931"/>
                  </a:lnTo>
                  <a:lnTo>
                    <a:pt x="0" y="24625"/>
                  </a:lnTo>
                  <a:lnTo>
                    <a:pt x="1923" y="15039"/>
                  </a:lnTo>
                  <a:lnTo>
                    <a:pt x="7170" y="7212"/>
                  </a:lnTo>
                  <a:lnTo>
                    <a:pt x="14953" y="1934"/>
                  </a:lnTo>
                  <a:lnTo>
                    <a:pt x="24485" y="0"/>
                  </a:lnTo>
                  <a:lnTo>
                    <a:pt x="22936" y="0"/>
                  </a:lnTo>
                </a:path>
              </a:pathLst>
            </a:custGeom>
            <a:ln w="5181">
              <a:solidFill>
                <a:srgbClr val="007F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74"/>
            <p:cNvSpPr/>
            <p:nvPr/>
          </p:nvSpPr>
          <p:spPr>
            <a:xfrm>
              <a:off x="694599" y="2605379"/>
              <a:ext cx="27940" cy="104775"/>
            </a:xfrm>
            <a:custGeom>
              <a:avLst/>
              <a:gdLst/>
              <a:ahLst/>
              <a:cxnLst/>
              <a:rect l="l" t="t" r="r" b="b"/>
              <a:pathLst>
                <a:path w="27939" h="104775">
                  <a:moveTo>
                    <a:pt x="0" y="0"/>
                  </a:moveTo>
                  <a:lnTo>
                    <a:pt x="0" y="0"/>
                  </a:lnTo>
                  <a:lnTo>
                    <a:pt x="0" y="98996"/>
                  </a:lnTo>
                  <a:lnTo>
                    <a:pt x="4102" y="104203"/>
                  </a:lnTo>
                  <a:lnTo>
                    <a:pt x="10363" y="104203"/>
                  </a:lnTo>
                  <a:lnTo>
                    <a:pt x="16624" y="104203"/>
                  </a:lnTo>
                  <a:lnTo>
                    <a:pt x="21691" y="98996"/>
                  </a:lnTo>
                  <a:lnTo>
                    <a:pt x="21691" y="49072"/>
                  </a:lnTo>
                  <a:lnTo>
                    <a:pt x="24472" y="46278"/>
                  </a:lnTo>
                  <a:lnTo>
                    <a:pt x="27914" y="46278"/>
                  </a:lnTo>
                </a:path>
              </a:pathLst>
            </a:custGeom>
            <a:ln w="5181">
              <a:solidFill>
                <a:srgbClr val="007F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75"/>
            <p:cNvSpPr/>
            <p:nvPr/>
          </p:nvSpPr>
          <p:spPr>
            <a:xfrm>
              <a:off x="694385" y="2519854"/>
              <a:ext cx="45085" cy="43180"/>
            </a:xfrm>
            <a:custGeom>
              <a:avLst/>
              <a:gdLst/>
              <a:ahLst/>
              <a:cxnLst/>
              <a:rect l="l" t="t" r="r" b="b"/>
              <a:pathLst>
                <a:path w="45085" h="43180">
                  <a:moveTo>
                    <a:pt x="8712" y="42773"/>
                  </a:moveTo>
                  <a:lnTo>
                    <a:pt x="3390" y="38341"/>
                  </a:lnTo>
                  <a:lnTo>
                    <a:pt x="0" y="31648"/>
                  </a:lnTo>
                  <a:lnTo>
                    <a:pt x="0" y="24155"/>
                  </a:lnTo>
                  <a:lnTo>
                    <a:pt x="1888" y="14755"/>
                  </a:lnTo>
                  <a:lnTo>
                    <a:pt x="7037" y="7077"/>
                  </a:lnTo>
                  <a:lnTo>
                    <a:pt x="14675" y="1899"/>
                  </a:lnTo>
                  <a:lnTo>
                    <a:pt x="24028" y="0"/>
                  </a:lnTo>
                  <a:lnTo>
                    <a:pt x="32664" y="0"/>
                  </a:lnTo>
                  <a:lnTo>
                    <a:pt x="40233" y="4584"/>
                  </a:lnTo>
                  <a:lnTo>
                    <a:pt x="44475" y="11468"/>
                  </a:lnTo>
                </a:path>
              </a:pathLst>
            </a:custGeom>
            <a:ln w="5181">
              <a:solidFill>
                <a:srgbClr val="007F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0" name="object 76"/>
          <p:cNvSpPr txBox="1"/>
          <p:nvPr/>
        </p:nvSpPr>
        <p:spPr>
          <a:xfrm>
            <a:off x="927271" y="3731287"/>
            <a:ext cx="79144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500" dirty="0">
                <a:latin typeface="Arial"/>
                <a:cs typeface="Arial"/>
              </a:rPr>
              <a:t>Ресурсы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50310" y="160737"/>
            <a:ext cx="6635797" cy="6675822"/>
            <a:chOff x="3562793" y="188207"/>
            <a:chExt cx="6635797" cy="6675822"/>
          </a:xfrm>
        </p:grpSpPr>
        <p:sp>
          <p:nvSpPr>
            <p:cNvPr id="130" name="object 5"/>
            <p:cNvSpPr/>
            <p:nvPr/>
          </p:nvSpPr>
          <p:spPr>
            <a:xfrm>
              <a:off x="3562793" y="188207"/>
              <a:ext cx="6635797" cy="667582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6"/>
            <p:cNvSpPr txBox="1"/>
            <p:nvPr/>
          </p:nvSpPr>
          <p:spPr>
            <a:xfrm>
              <a:off x="3809441" y="3563557"/>
              <a:ext cx="1351178" cy="10625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300" b="1" dirty="0">
                  <a:solidFill>
                    <a:srgbClr val="FFFFFF"/>
                  </a:solidFill>
                  <a:latin typeface="Arial"/>
                  <a:cs typeface="Arial"/>
                </a:rPr>
                <a:t>Цель </a:t>
              </a:r>
              <a:r>
                <a:rPr sz="1300" b="1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endParaRPr sz="1300" dirty="0">
                <a:latin typeface="Arial"/>
                <a:cs typeface="Arial"/>
              </a:endParaRPr>
            </a:p>
            <a:p>
              <a:pPr marL="185424" marR="177804" algn="ctr">
                <a:lnSpc>
                  <a:spcPct val="102000"/>
                </a:lnSpc>
                <a:spcBef>
                  <a:spcPts val="290"/>
                </a:spcBef>
              </a:pPr>
              <a:r>
                <a:rPr lang="ru-RU" sz="750" b="1" spc="5" dirty="0">
                  <a:solidFill>
                    <a:srgbClr val="FFFFFF"/>
                  </a:solidFill>
                  <a:latin typeface="Arial"/>
                  <a:cs typeface="Arial"/>
                </a:rPr>
                <a:t>Эффективное управление работами в условиях пандемии  и медицинским обеспечением в целом</a:t>
              </a:r>
              <a:endParaRPr sz="750" dirty="0">
                <a:latin typeface="Arial"/>
                <a:cs typeface="Arial"/>
              </a:endParaRPr>
            </a:p>
          </p:txBody>
        </p:sp>
        <p:sp>
          <p:nvSpPr>
            <p:cNvPr id="132" name="object 7"/>
            <p:cNvSpPr txBox="1"/>
            <p:nvPr/>
          </p:nvSpPr>
          <p:spPr>
            <a:xfrm>
              <a:off x="6841014" y="5750101"/>
              <a:ext cx="1314576" cy="3840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142878" algn="ctr">
                <a:lnSpc>
                  <a:spcPct val="77700"/>
                </a:lnSpc>
              </a:pPr>
              <a:r>
                <a:rPr lang="ru-RU" sz="1600" b="1" dirty="0">
                  <a:solidFill>
                    <a:srgbClr val="FFFFFF"/>
                  </a:solidFill>
                  <a:latin typeface="Arial"/>
                  <a:cs typeface="Arial"/>
                </a:rPr>
                <a:t>Ресурсы </a:t>
              </a:r>
            </a:p>
            <a:p>
              <a:pPr marL="12700" marR="5080" indent="142878" algn="ctr">
                <a:lnSpc>
                  <a:spcPct val="77700"/>
                </a:lnSpc>
              </a:pPr>
              <a:endParaRPr sz="16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34" name="object 9"/>
            <p:cNvSpPr txBox="1"/>
            <p:nvPr/>
          </p:nvSpPr>
          <p:spPr>
            <a:xfrm>
              <a:off x="3917693" y="1919183"/>
              <a:ext cx="1237699" cy="14157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300" b="1" dirty="0">
                  <a:solidFill>
                    <a:srgbClr val="FFFFFF"/>
                  </a:solidFill>
                  <a:latin typeface="Arial"/>
                  <a:cs typeface="Arial"/>
                </a:rPr>
                <a:t>Цель </a:t>
              </a:r>
              <a:r>
                <a:rPr sz="1300" b="1" dirty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  <a:endParaRPr sz="1300" dirty="0">
                <a:latin typeface="Arial"/>
                <a:cs typeface="Arial"/>
              </a:endParaRPr>
            </a:p>
            <a:p>
              <a:pPr marL="58420" marR="50801" algn="ctr">
                <a:lnSpc>
                  <a:spcPct val="102000"/>
                </a:lnSpc>
                <a:spcBef>
                  <a:spcPts val="290"/>
                </a:spcBef>
              </a:pPr>
              <a:r>
                <a:rPr lang="ru-RU" sz="750" b="1" spc="5" dirty="0">
                  <a:solidFill>
                    <a:srgbClr val="FFFFFF"/>
                  </a:solidFill>
                  <a:latin typeface="Arial"/>
                  <a:cs typeface="Arial"/>
                </a:rPr>
                <a:t>Усовершенствовать процесс управления рисками, оценки эффективности барьеров рисков, системы нарядов допусков, процесса расследования и выявления коренных причин</a:t>
              </a:r>
            </a:p>
          </p:txBody>
        </p:sp>
        <p:sp>
          <p:nvSpPr>
            <p:cNvPr id="135" name="object 10"/>
            <p:cNvSpPr txBox="1"/>
            <p:nvPr/>
          </p:nvSpPr>
          <p:spPr>
            <a:xfrm>
              <a:off x="5140687" y="1025733"/>
              <a:ext cx="1122131" cy="86626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300" b="1" dirty="0">
                  <a:solidFill>
                    <a:srgbClr val="FFFFFF"/>
                  </a:solidFill>
                  <a:latin typeface="Arial"/>
                  <a:cs typeface="Arial"/>
                </a:rPr>
                <a:t>Цель</a:t>
              </a:r>
              <a:r>
                <a:rPr sz="1300" b="1" spc="-10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  <a:endParaRPr sz="1300" dirty="0">
                <a:latin typeface="Arial"/>
                <a:cs typeface="Arial"/>
              </a:endParaRPr>
            </a:p>
            <a:p>
              <a:pPr marL="12700" marR="5080" algn="ctr">
                <a:lnSpc>
                  <a:spcPct val="102000"/>
                </a:lnSpc>
                <a:spcBef>
                  <a:spcPts val="290"/>
                </a:spcBef>
              </a:pPr>
              <a:r>
                <a:rPr lang="ru-RU" sz="800" b="1" spc="5" dirty="0">
                  <a:solidFill>
                    <a:srgbClr val="FFFFFF"/>
                  </a:solidFill>
                  <a:latin typeface="Arial"/>
                  <a:cs typeface="Arial"/>
                </a:rPr>
                <a:t>Повысить уровень компетентности и развить навыки в области ОТ, ПБ и ООС</a:t>
              </a:r>
              <a:r>
                <a:rPr lang="en-US" sz="800" b="1" spc="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endParaRPr sz="800" b="1" spc="5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36" name="object 11"/>
            <p:cNvSpPr txBox="1"/>
            <p:nvPr/>
          </p:nvSpPr>
          <p:spPr>
            <a:xfrm>
              <a:off x="6557551" y="674125"/>
              <a:ext cx="1289701" cy="11387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300" b="1" dirty="0">
                  <a:solidFill>
                    <a:srgbClr val="FFFFFF"/>
                  </a:solidFill>
                  <a:latin typeface="Arial"/>
                  <a:cs typeface="Arial"/>
                </a:rPr>
                <a:t>Цель</a:t>
              </a:r>
              <a:r>
                <a:rPr sz="1300" b="1" spc="-10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endParaRPr lang="en-US" sz="1300" b="1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algn="ctr"/>
              <a:endParaRPr lang="en-US" sz="800" b="1" spc="5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algn="ctr"/>
              <a:r>
                <a:rPr lang="ru-RU" sz="800" b="1" spc="5" dirty="0">
                  <a:solidFill>
                    <a:srgbClr val="FFFFFF"/>
                  </a:solidFill>
                  <a:latin typeface="Arial"/>
                  <a:cs typeface="Arial"/>
                </a:rPr>
                <a:t>Усовершенствовать систему управления подрядными организациями в области ОТ, ПБ и ООС </a:t>
              </a:r>
              <a:endParaRPr lang="ru-RU" sz="80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</a:pPr>
              <a:endParaRPr sz="1300" dirty="0">
                <a:latin typeface="Arial"/>
                <a:cs typeface="Arial"/>
              </a:endParaRPr>
            </a:p>
          </p:txBody>
        </p:sp>
        <p:sp>
          <p:nvSpPr>
            <p:cNvPr id="138" name="object 13"/>
            <p:cNvSpPr txBox="1"/>
            <p:nvPr/>
          </p:nvSpPr>
          <p:spPr>
            <a:xfrm>
              <a:off x="8092105" y="1418991"/>
              <a:ext cx="1143038" cy="9918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300" b="1" dirty="0">
                  <a:solidFill>
                    <a:srgbClr val="FFFFFF"/>
                  </a:solidFill>
                  <a:latin typeface="Arial"/>
                  <a:cs typeface="Arial"/>
                </a:rPr>
                <a:t>Цель</a:t>
              </a:r>
              <a:r>
                <a:rPr sz="1300" b="1" spc="-10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endParaRPr sz="1300" dirty="0">
                <a:latin typeface="Arial"/>
                <a:cs typeface="Arial"/>
              </a:endParaRPr>
            </a:p>
            <a:p>
              <a:pPr marL="12700" marR="5080" algn="ctr">
                <a:lnSpc>
                  <a:spcPct val="102000"/>
                </a:lnSpc>
                <a:spcBef>
                  <a:spcPts val="290"/>
                </a:spcBef>
              </a:pPr>
              <a:r>
                <a:rPr lang="ru-RU" sz="800" b="1" spc="5" dirty="0">
                  <a:solidFill>
                    <a:srgbClr val="FFFFFF"/>
                  </a:solidFill>
                  <a:latin typeface="Arial"/>
                  <a:cs typeface="Arial"/>
                </a:rPr>
                <a:t>Улучшение системы мотивации и ответственности,  автоматизация/ интеграция бизнес процессов ОТ, ПБ </a:t>
              </a:r>
            </a:p>
          </p:txBody>
        </p:sp>
        <p:sp>
          <p:nvSpPr>
            <p:cNvPr id="139" name="object 14"/>
            <p:cNvSpPr txBox="1"/>
            <p:nvPr/>
          </p:nvSpPr>
          <p:spPr>
            <a:xfrm>
              <a:off x="4749771" y="5239954"/>
              <a:ext cx="2011048" cy="9233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142878"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1200" b="1" dirty="0">
                  <a:solidFill>
                    <a:srgbClr val="FFFFFF"/>
                  </a:solidFill>
                  <a:latin typeface="Arial"/>
                  <a:cs typeface="Arial"/>
                </a:rPr>
                <a:t>Цель 0 - Повышение уровня Культуры безопасного производства и развитие Лидерства</a:t>
              </a:r>
            </a:p>
          </p:txBody>
        </p:sp>
        <p:sp>
          <p:nvSpPr>
            <p:cNvPr id="140" name="object 15"/>
            <p:cNvSpPr txBox="1"/>
            <p:nvPr/>
          </p:nvSpPr>
          <p:spPr>
            <a:xfrm>
              <a:off x="5354957" y="3123564"/>
              <a:ext cx="773380" cy="8079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910"/>
                </a:lnSpc>
              </a:pPr>
              <a:r>
                <a:rPr lang="ru-RU" sz="800" b="1" spc="-25" dirty="0">
                  <a:solidFill>
                    <a:srgbClr val="FFFFFF"/>
                  </a:solidFill>
                  <a:latin typeface="Arial"/>
                  <a:cs typeface="Arial"/>
                </a:rPr>
                <a:t>Культура, в извлечения уроков в которой не боятся</a:t>
              </a:r>
            </a:p>
            <a:p>
              <a:pPr marL="12700" marR="5080">
                <a:lnSpc>
                  <a:spcPts val="910"/>
                </a:lnSpc>
              </a:pPr>
              <a:r>
                <a:rPr lang="ru-RU" sz="800" b="1" spc="-25" dirty="0">
                  <a:solidFill>
                    <a:srgbClr val="FFFFFF"/>
                  </a:solidFill>
                  <a:latin typeface="Arial"/>
                  <a:cs typeface="Arial"/>
                </a:rPr>
                <a:t>сообщать о происшествиях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41" name="object 16"/>
            <p:cNvSpPr txBox="1"/>
            <p:nvPr/>
          </p:nvSpPr>
          <p:spPr>
            <a:xfrm>
              <a:off x="6282764" y="2245103"/>
              <a:ext cx="1102876" cy="6924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-29209" algn="ctr">
                <a:lnSpc>
                  <a:spcPts val="910"/>
                </a:lnSpc>
              </a:pPr>
              <a:r>
                <a:rPr lang="ru-RU" sz="800" b="1" spc="-25" dirty="0">
                  <a:solidFill>
                    <a:srgbClr val="FFFFFF"/>
                  </a:solidFill>
                  <a:latin typeface="Arial"/>
                  <a:cs typeface="Arial"/>
                </a:rPr>
                <a:t>Культура эффективного обмена</a:t>
              </a:r>
            </a:p>
            <a:p>
              <a:pPr marL="12700" marR="5080" indent="-29209" algn="ctr">
                <a:lnSpc>
                  <a:spcPts val="910"/>
                </a:lnSpc>
              </a:pPr>
              <a:r>
                <a:rPr lang="ru-RU" sz="800" b="1" spc="-25" dirty="0">
                  <a:solidFill>
                    <a:srgbClr val="FFFFFF"/>
                  </a:solidFill>
                  <a:latin typeface="Arial"/>
                  <a:cs typeface="Arial"/>
                </a:rPr>
                <a:t>информацией и предоставления</a:t>
              </a:r>
            </a:p>
            <a:p>
              <a:pPr marL="12700" marR="5080" indent="-29209" algn="ctr">
                <a:lnSpc>
                  <a:spcPts val="910"/>
                </a:lnSpc>
              </a:pPr>
              <a:r>
                <a:rPr lang="ru-RU" sz="800" b="1" spc="-25" dirty="0">
                  <a:solidFill>
                    <a:srgbClr val="FFFFFF"/>
                  </a:solidFill>
                  <a:latin typeface="Arial"/>
                  <a:cs typeface="Arial"/>
                </a:rPr>
                <a:t>обратной связи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42" name="object 17"/>
            <p:cNvSpPr txBox="1"/>
            <p:nvPr/>
          </p:nvSpPr>
          <p:spPr>
            <a:xfrm>
              <a:off x="7487362" y="3251143"/>
              <a:ext cx="834488" cy="5770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80012">
                <a:lnSpc>
                  <a:spcPts val="910"/>
                </a:lnSpc>
              </a:pPr>
              <a:r>
                <a:rPr lang="ru-RU" sz="800" b="1" dirty="0">
                  <a:solidFill>
                    <a:srgbClr val="FFFFFF"/>
                  </a:solidFill>
                  <a:latin typeface="Arial"/>
                  <a:cs typeface="Arial"/>
                </a:rPr>
                <a:t>Культура, которая оперативно</a:t>
              </a:r>
            </a:p>
            <a:p>
              <a:pPr marL="12700" marR="80012">
                <a:lnSpc>
                  <a:spcPts val="910"/>
                </a:lnSpc>
              </a:pPr>
              <a:r>
                <a:rPr lang="ru-RU" sz="800" b="1" dirty="0">
                  <a:solidFill>
                    <a:srgbClr val="FFFFFF"/>
                  </a:solidFill>
                  <a:latin typeface="Arial"/>
                  <a:cs typeface="Arial"/>
                </a:rPr>
                <a:t>адаптируется к изменениям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43" name="object 18"/>
            <p:cNvSpPr txBox="1"/>
            <p:nvPr/>
          </p:nvSpPr>
          <p:spPr>
            <a:xfrm>
              <a:off x="6298061" y="4439497"/>
              <a:ext cx="1017451" cy="3462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910"/>
                </a:lnSpc>
              </a:pPr>
              <a:r>
                <a:rPr lang="ru-RU" sz="800" b="1" spc="-25" dirty="0">
                  <a:solidFill>
                    <a:srgbClr val="FFFFFF"/>
                  </a:solidFill>
                  <a:latin typeface="Arial"/>
                  <a:cs typeface="Arial"/>
                </a:rPr>
                <a:t>Культура принятия</a:t>
              </a:r>
            </a:p>
            <a:p>
              <a:pPr marL="12700" marR="5080" algn="ctr">
                <a:lnSpc>
                  <a:spcPts val="910"/>
                </a:lnSpc>
              </a:pPr>
              <a:r>
                <a:rPr lang="ru-RU" sz="800" b="1" spc="-25" dirty="0">
                  <a:solidFill>
                    <a:srgbClr val="FFFFFF"/>
                  </a:solidFill>
                  <a:latin typeface="Arial"/>
                  <a:cs typeface="Arial"/>
                </a:rPr>
                <a:t>справедливых решений</a:t>
              </a:r>
            </a:p>
          </p:txBody>
        </p:sp>
        <p:pic>
          <p:nvPicPr>
            <p:cNvPr id="224" name="Picture 3" descr="C:\Users\прик\Desktop\1090_oooo.plus (1).png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072" y="2953954"/>
              <a:ext cx="1196422" cy="1196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7992163" y="3775597"/>
              <a:ext cx="2033595" cy="2207742"/>
              <a:chOff x="5674289" y="3793443"/>
              <a:chExt cx="2033595" cy="2207742"/>
            </a:xfrm>
          </p:grpSpPr>
          <p:pic>
            <p:nvPicPr>
              <p:cNvPr id="271" name="Picture 27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78537" y1="7692" x2="86829" y2="7265"/>
                            <a14:foregroundMark x1="84390" y1="8120" x2="95122" y2="14957"/>
                            <a14:foregroundMark x1="96098" y1="16239" x2="91220" y2="29060"/>
                            <a14:foregroundMark x1="90244" y1="29487" x2="87317" y2="34615"/>
                            <a14:foregroundMark x1="88780" y1="33761" x2="87805" y2="33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347258">
                <a:off x="5674289" y="3793443"/>
                <a:ext cx="1818233" cy="2207742"/>
              </a:xfrm>
              <a:prstGeom prst="rect">
                <a:avLst/>
              </a:prstGeom>
            </p:spPr>
          </p:pic>
          <p:grpSp>
            <p:nvGrpSpPr>
              <p:cNvPr id="239" name="Group 238"/>
              <p:cNvGrpSpPr/>
              <p:nvPr/>
            </p:nvGrpSpPr>
            <p:grpSpPr>
              <a:xfrm>
                <a:off x="7162800" y="4419600"/>
                <a:ext cx="545084" cy="554560"/>
                <a:chOff x="214057" y="50937"/>
                <a:chExt cx="434340" cy="434340"/>
              </a:xfrm>
            </p:grpSpPr>
            <p:sp>
              <p:nvSpPr>
                <p:cNvPr id="240" name="object 22"/>
                <p:cNvSpPr/>
                <p:nvPr/>
              </p:nvSpPr>
              <p:spPr>
                <a:xfrm>
                  <a:off x="214057" y="50937"/>
                  <a:ext cx="434340" cy="434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340" h="434339">
                      <a:moveTo>
                        <a:pt x="217043" y="0"/>
                      </a:moveTo>
                      <a:lnTo>
                        <a:pt x="167279" y="5732"/>
                      </a:lnTo>
                      <a:lnTo>
                        <a:pt x="121596" y="22062"/>
                      </a:lnTo>
                      <a:lnTo>
                        <a:pt x="81296" y="47685"/>
                      </a:lnTo>
                      <a:lnTo>
                        <a:pt x="47684" y="81298"/>
                      </a:lnTo>
                      <a:lnTo>
                        <a:pt x="22061" y="121600"/>
                      </a:lnTo>
                      <a:lnTo>
                        <a:pt x="5732" y="167287"/>
                      </a:lnTo>
                      <a:lnTo>
                        <a:pt x="0" y="217055"/>
                      </a:lnTo>
                      <a:lnTo>
                        <a:pt x="5732" y="266824"/>
                      </a:lnTo>
                      <a:lnTo>
                        <a:pt x="22061" y="312510"/>
                      </a:lnTo>
                      <a:lnTo>
                        <a:pt x="47684" y="352812"/>
                      </a:lnTo>
                      <a:lnTo>
                        <a:pt x="81296" y="386426"/>
                      </a:lnTo>
                      <a:lnTo>
                        <a:pt x="121596" y="412049"/>
                      </a:lnTo>
                      <a:lnTo>
                        <a:pt x="167279" y="428378"/>
                      </a:lnTo>
                      <a:lnTo>
                        <a:pt x="217043" y="434111"/>
                      </a:lnTo>
                      <a:lnTo>
                        <a:pt x="266811" y="428378"/>
                      </a:lnTo>
                      <a:lnTo>
                        <a:pt x="312498" y="412049"/>
                      </a:lnTo>
                      <a:lnTo>
                        <a:pt x="352799" y="386426"/>
                      </a:lnTo>
                      <a:lnTo>
                        <a:pt x="386413" y="352812"/>
                      </a:lnTo>
                      <a:lnTo>
                        <a:pt x="412036" y="312510"/>
                      </a:lnTo>
                      <a:lnTo>
                        <a:pt x="428366" y="266824"/>
                      </a:lnTo>
                      <a:lnTo>
                        <a:pt x="434098" y="217055"/>
                      </a:lnTo>
                      <a:lnTo>
                        <a:pt x="428366" y="167287"/>
                      </a:lnTo>
                      <a:lnTo>
                        <a:pt x="412036" y="121600"/>
                      </a:lnTo>
                      <a:lnTo>
                        <a:pt x="386413" y="81298"/>
                      </a:lnTo>
                      <a:lnTo>
                        <a:pt x="352799" y="47685"/>
                      </a:lnTo>
                      <a:lnTo>
                        <a:pt x="312498" y="22062"/>
                      </a:lnTo>
                      <a:lnTo>
                        <a:pt x="266811" y="5732"/>
                      </a:lnTo>
                      <a:lnTo>
                        <a:pt x="217043" y="0"/>
                      </a:lnTo>
                      <a:close/>
                    </a:path>
                  </a:pathLst>
                </a:custGeom>
                <a:solidFill>
                  <a:srgbClr val="30A8D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1" name="object 23"/>
                <p:cNvSpPr/>
                <p:nvPr/>
              </p:nvSpPr>
              <p:spPr>
                <a:xfrm>
                  <a:off x="214057" y="50937"/>
                  <a:ext cx="434340" cy="434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340" h="434339">
                      <a:moveTo>
                        <a:pt x="0" y="217055"/>
                      </a:moveTo>
                      <a:lnTo>
                        <a:pt x="5732" y="167287"/>
                      </a:lnTo>
                      <a:lnTo>
                        <a:pt x="22061" y="121600"/>
                      </a:lnTo>
                      <a:lnTo>
                        <a:pt x="47684" y="81298"/>
                      </a:lnTo>
                      <a:lnTo>
                        <a:pt x="81296" y="47685"/>
                      </a:lnTo>
                      <a:lnTo>
                        <a:pt x="121596" y="22062"/>
                      </a:lnTo>
                      <a:lnTo>
                        <a:pt x="167279" y="5732"/>
                      </a:lnTo>
                      <a:lnTo>
                        <a:pt x="217043" y="0"/>
                      </a:lnTo>
                      <a:lnTo>
                        <a:pt x="266811" y="5732"/>
                      </a:lnTo>
                      <a:lnTo>
                        <a:pt x="312498" y="22062"/>
                      </a:lnTo>
                      <a:lnTo>
                        <a:pt x="352799" y="47685"/>
                      </a:lnTo>
                      <a:lnTo>
                        <a:pt x="386413" y="81298"/>
                      </a:lnTo>
                      <a:lnTo>
                        <a:pt x="412036" y="121600"/>
                      </a:lnTo>
                      <a:lnTo>
                        <a:pt x="428366" y="167287"/>
                      </a:lnTo>
                      <a:lnTo>
                        <a:pt x="434098" y="217055"/>
                      </a:lnTo>
                      <a:lnTo>
                        <a:pt x="428366" y="266824"/>
                      </a:lnTo>
                      <a:lnTo>
                        <a:pt x="412036" y="312510"/>
                      </a:lnTo>
                      <a:lnTo>
                        <a:pt x="386413" y="352812"/>
                      </a:lnTo>
                      <a:lnTo>
                        <a:pt x="352799" y="386426"/>
                      </a:lnTo>
                      <a:lnTo>
                        <a:pt x="312498" y="412049"/>
                      </a:lnTo>
                      <a:lnTo>
                        <a:pt x="266811" y="428378"/>
                      </a:lnTo>
                      <a:lnTo>
                        <a:pt x="217043" y="434111"/>
                      </a:lnTo>
                      <a:lnTo>
                        <a:pt x="167279" y="428378"/>
                      </a:lnTo>
                      <a:lnTo>
                        <a:pt x="121596" y="412049"/>
                      </a:lnTo>
                      <a:lnTo>
                        <a:pt x="81296" y="386426"/>
                      </a:lnTo>
                      <a:lnTo>
                        <a:pt x="47684" y="352812"/>
                      </a:lnTo>
                      <a:lnTo>
                        <a:pt x="22061" y="312510"/>
                      </a:lnTo>
                      <a:lnTo>
                        <a:pt x="5732" y="266824"/>
                      </a:lnTo>
                      <a:lnTo>
                        <a:pt x="0" y="217055"/>
                      </a:lnTo>
                      <a:close/>
                    </a:path>
                  </a:pathLst>
                </a:custGeom>
                <a:ln w="1725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2" name="object 24"/>
                <p:cNvSpPr/>
                <p:nvPr/>
              </p:nvSpPr>
              <p:spPr>
                <a:xfrm>
                  <a:off x="440365" y="284414"/>
                  <a:ext cx="73025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38100">
                      <a:moveTo>
                        <a:pt x="40106" y="0"/>
                      </a:moveTo>
                      <a:lnTo>
                        <a:pt x="40106" y="12814"/>
                      </a:lnTo>
                      <a:lnTo>
                        <a:pt x="0" y="12814"/>
                      </a:lnTo>
                      <a:lnTo>
                        <a:pt x="0" y="25082"/>
                      </a:lnTo>
                      <a:lnTo>
                        <a:pt x="40106" y="25082"/>
                      </a:lnTo>
                      <a:lnTo>
                        <a:pt x="40106" y="37896"/>
                      </a:lnTo>
                      <a:lnTo>
                        <a:pt x="72923" y="18948"/>
                      </a:lnTo>
                      <a:lnTo>
                        <a:pt x="401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3" name="object 25"/>
                <p:cNvSpPr/>
                <p:nvPr/>
              </p:nvSpPr>
              <p:spPr>
                <a:xfrm>
                  <a:off x="440365" y="284414"/>
                  <a:ext cx="73025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38100">
                      <a:moveTo>
                        <a:pt x="72923" y="18948"/>
                      </a:moveTo>
                      <a:lnTo>
                        <a:pt x="40106" y="0"/>
                      </a:lnTo>
                      <a:lnTo>
                        <a:pt x="40106" y="12814"/>
                      </a:lnTo>
                      <a:lnTo>
                        <a:pt x="0" y="12814"/>
                      </a:lnTo>
                      <a:lnTo>
                        <a:pt x="0" y="25082"/>
                      </a:lnTo>
                      <a:lnTo>
                        <a:pt x="40106" y="25082"/>
                      </a:lnTo>
                      <a:lnTo>
                        <a:pt x="40106" y="37896"/>
                      </a:lnTo>
                      <a:lnTo>
                        <a:pt x="72923" y="18948"/>
                      </a:lnTo>
                      <a:close/>
                    </a:path>
                  </a:pathLst>
                </a:custGeom>
                <a:ln w="3797">
                  <a:solidFill>
                    <a:srgbClr val="30A8D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4" name="object 26"/>
                <p:cNvSpPr/>
                <p:nvPr/>
              </p:nvSpPr>
              <p:spPr>
                <a:xfrm>
                  <a:off x="423615" y="218461"/>
                  <a:ext cx="55880" cy="55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80" h="55880">
                      <a:moveTo>
                        <a:pt x="55892" y="0"/>
                      </a:moveTo>
                      <a:lnTo>
                        <a:pt x="19291" y="9804"/>
                      </a:lnTo>
                      <a:lnTo>
                        <a:pt x="28346" y="18859"/>
                      </a:lnTo>
                      <a:lnTo>
                        <a:pt x="0" y="47231"/>
                      </a:lnTo>
                      <a:lnTo>
                        <a:pt x="8661" y="55892"/>
                      </a:lnTo>
                      <a:lnTo>
                        <a:pt x="37020" y="27533"/>
                      </a:lnTo>
                      <a:lnTo>
                        <a:pt x="48517" y="27533"/>
                      </a:lnTo>
                      <a:lnTo>
                        <a:pt x="55892" y="0"/>
                      </a:lnTo>
                      <a:close/>
                    </a:path>
                    <a:path w="55880" h="55880">
                      <a:moveTo>
                        <a:pt x="48517" y="27533"/>
                      </a:moveTo>
                      <a:lnTo>
                        <a:pt x="37020" y="27533"/>
                      </a:lnTo>
                      <a:lnTo>
                        <a:pt x="46088" y="36601"/>
                      </a:lnTo>
                      <a:lnTo>
                        <a:pt x="48517" y="275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5" name="object 27"/>
                <p:cNvSpPr/>
                <p:nvPr/>
              </p:nvSpPr>
              <p:spPr>
                <a:xfrm>
                  <a:off x="423615" y="218461"/>
                  <a:ext cx="55880" cy="55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80" h="55880">
                      <a:moveTo>
                        <a:pt x="8661" y="55892"/>
                      </a:moveTo>
                      <a:lnTo>
                        <a:pt x="37020" y="27533"/>
                      </a:lnTo>
                      <a:lnTo>
                        <a:pt x="46088" y="36601"/>
                      </a:lnTo>
                      <a:lnTo>
                        <a:pt x="55892" y="0"/>
                      </a:lnTo>
                      <a:lnTo>
                        <a:pt x="19291" y="9804"/>
                      </a:lnTo>
                      <a:lnTo>
                        <a:pt x="28346" y="18859"/>
                      </a:lnTo>
                      <a:lnTo>
                        <a:pt x="0" y="47231"/>
                      </a:lnTo>
                      <a:lnTo>
                        <a:pt x="8661" y="55892"/>
                      </a:lnTo>
                      <a:close/>
                    </a:path>
                  </a:pathLst>
                </a:custGeom>
                <a:ln w="3797">
                  <a:solidFill>
                    <a:srgbClr val="30A8D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6" name="object 28"/>
                <p:cNvSpPr/>
                <p:nvPr/>
              </p:nvSpPr>
              <p:spPr>
                <a:xfrm>
                  <a:off x="376554" y="187064"/>
                  <a:ext cx="38100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73025">
                      <a:moveTo>
                        <a:pt x="25069" y="32816"/>
                      </a:moveTo>
                      <a:lnTo>
                        <a:pt x="12814" y="32816"/>
                      </a:lnTo>
                      <a:lnTo>
                        <a:pt x="12814" y="72923"/>
                      </a:lnTo>
                      <a:lnTo>
                        <a:pt x="25069" y="72923"/>
                      </a:lnTo>
                      <a:lnTo>
                        <a:pt x="25069" y="32816"/>
                      </a:lnTo>
                      <a:close/>
                    </a:path>
                    <a:path w="38100" h="73025">
                      <a:moveTo>
                        <a:pt x="18948" y="0"/>
                      </a:moveTo>
                      <a:lnTo>
                        <a:pt x="0" y="32816"/>
                      </a:lnTo>
                      <a:lnTo>
                        <a:pt x="37896" y="32816"/>
                      </a:lnTo>
                      <a:lnTo>
                        <a:pt x="189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7" name="object 29"/>
                <p:cNvSpPr/>
                <p:nvPr/>
              </p:nvSpPr>
              <p:spPr>
                <a:xfrm>
                  <a:off x="376554" y="187064"/>
                  <a:ext cx="38100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73025">
                      <a:moveTo>
                        <a:pt x="25069" y="32816"/>
                      </a:moveTo>
                      <a:lnTo>
                        <a:pt x="12814" y="32816"/>
                      </a:lnTo>
                      <a:lnTo>
                        <a:pt x="12814" y="72923"/>
                      </a:lnTo>
                      <a:lnTo>
                        <a:pt x="25069" y="72923"/>
                      </a:lnTo>
                      <a:lnTo>
                        <a:pt x="25069" y="32816"/>
                      </a:lnTo>
                      <a:close/>
                    </a:path>
                    <a:path w="38100" h="73025">
                      <a:moveTo>
                        <a:pt x="18948" y="0"/>
                      </a:moveTo>
                      <a:lnTo>
                        <a:pt x="0" y="32816"/>
                      </a:lnTo>
                      <a:lnTo>
                        <a:pt x="37896" y="32816"/>
                      </a:lnTo>
                      <a:lnTo>
                        <a:pt x="189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8" name="object 30"/>
                <p:cNvSpPr/>
                <p:nvPr/>
              </p:nvSpPr>
              <p:spPr>
                <a:xfrm>
                  <a:off x="376554" y="187064"/>
                  <a:ext cx="38100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73025">
                      <a:moveTo>
                        <a:pt x="12814" y="72923"/>
                      </a:moveTo>
                      <a:lnTo>
                        <a:pt x="25069" y="72923"/>
                      </a:lnTo>
                      <a:lnTo>
                        <a:pt x="25069" y="32816"/>
                      </a:lnTo>
                      <a:lnTo>
                        <a:pt x="37896" y="32816"/>
                      </a:lnTo>
                      <a:lnTo>
                        <a:pt x="18948" y="0"/>
                      </a:lnTo>
                      <a:lnTo>
                        <a:pt x="0" y="32816"/>
                      </a:lnTo>
                      <a:lnTo>
                        <a:pt x="12814" y="32816"/>
                      </a:lnTo>
                      <a:lnTo>
                        <a:pt x="12814" y="72923"/>
                      </a:lnTo>
                      <a:close/>
                    </a:path>
                  </a:pathLst>
                </a:custGeom>
                <a:ln w="3797">
                  <a:solidFill>
                    <a:srgbClr val="30A8D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9" name="object 31"/>
                <p:cNvSpPr/>
                <p:nvPr/>
              </p:nvSpPr>
              <p:spPr>
                <a:xfrm>
                  <a:off x="316566" y="219956"/>
                  <a:ext cx="56515" cy="55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15" h="55880">
                      <a:moveTo>
                        <a:pt x="36198" y="27533"/>
                      </a:moveTo>
                      <a:lnTo>
                        <a:pt x="18872" y="27533"/>
                      </a:lnTo>
                      <a:lnTo>
                        <a:pt x="47231" y="55892"/>
                      </a:lnTo>
                      <a:lnTo>
                        <a:pt x="55905" y="47231"/>
                      </a:lnTo>
                      <a:lnTo>
                        <a:pt x="36198" y="27533"/>
                      </a:lnTo>
                      <a:close/>
                    </a:path>
                    <a:path w="56515" h="55880">
                      <a:moveTo>
                        <a:pt x="0" y="0"/>
                      </a:moveTo>
                      <a:lnTo>
                        <a:pt x="9804" y="36601"/>
                      </a:lnTo>
                      <a:lnTo>
                        <a:pt x="18872" y="27533"/>
                      </a:lnTo>
                      <a:lnTo>
                        <a:pt x="36198" y="27533"/>
                      </a:lnTo>
                      <a:lnTo>
                        <a:pt x="27533" y="18872"/>
                      </a:lnTo>
                      <a:lnTo>
                        <a:pt x="36601" y="98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0" name="object 32"/>
                <p:cNvSpPr/>
                <p:nvPr/>
              </p:nvSpPr>
              <p:spPr>
                <a:xfrm>
                  <a:off x="316566" y="219956"/>
                  <a:ext cx="56515" cy="55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15" h="55880">
                      <a:moveTo>
                        <a:pt x="36198" y="27533"/>
                      </a:moveTo>
                      <a:lnTo>
                        <a:pt x="18872" y="27533"/>
                      </a:lnTo>
                      <a:lnTo>
                        <a:pt x="47231" y="55892"/>
                      </a:lnTo>
                      <a:lnTo>
                        <a:pt x="55905" y="47231"/>
                      </a:lnTo>
                      <a:lnTo>
                        <a:pt x="36198" y="27533"/>
                      </a:lnTo>
                      <a:close/>
                    </a:path>
                    <a:path w="56515" h="55880">
                      <a:moveTo>
                        <a:pt x="0" y="0"/>
                      </a:moveTo>
                      <a:lnTo>
                        <a:pt x="9804" y="36601"/>
                      </a:lnTo>
                      <a:lnTo>
                        <a:pt x="18872" y="27533"/>
                      </a:lnTo>
                      <a:lnTo>
                        <a:pt x="36198" y="27533"/>
                      </a:lnTo>
                      <a:lnTo>
                        <a:pt x="27533" y="18872"/>
                      </a:lnTo>
                      <a:lnTo>
                        <a:pt x="36601" y="98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1" name="object 33"/>
                <p:cNvSpPr/>
                <p:nvPr/>
              </p:nvSpPr>
              <p:spPr>
                <a:xfrm>
                  <a:off x="316566" y="219956"/>
                  <a:ext cx="56515" cy="55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15" h="55880">
                      <a:moveTo>
                        <a:pt x="18872" y="27533"/>
                      </a:moveTo>
                      <a:lnTo>
                        <a:pt x="47231" y="55892"/>
                      </a:lnTo>
                      <a:lnTo>
                        <a:pt x="55905" y="47231"/>
                      </a:lnTo>
                      <a:lnTo>
                        <a:pt x="27533" y="18872"/>
                      </a:lnTo>
                      <a:lnTo>
                        <a:pt x="36601" y="9804"/>
                      </a:lnTo>
                      <a:lnTo>
                        <a:pt x="0" y="0"/>
                      </a:lnTo>
                      <a:lnTo>
                        <a:pt x="9804" y="36601"/>
                      </a:lnTo>
                      <a:lnTo>
                        <a:pt x="18872" y="27533"/>
                      </a:lnTo>
                      <a:close/>
                    </a:path>
                  </a:pathLst>
                </a:custGeom>
                <a:ln w="3797">
                  <a:solidFill>
                    <a:srgbClr val="30A8D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2" name="object 34"/>
                <p:cNvSpPr/>
                <p:nvPr/>
              </p:nvSpPr>
              <p:spPr>
                <a:xfrm>
                  <a:off x="283384" y="283214"/>
                  <a:ext cx="73025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38100">
                      <a:moveTo>
                        <a:pt x="32816" y="0"/>
                      </a:moveTo>
                      <a:lnTo>
                        <a:pt x="0" y="18948"/>
                      </a:lnTo>
                      <a:lnTo>
                        <a:pt x="32816" y="37896"/>
                      </a:lnTo>
                      <a:lnTo>
                        <a:pt x="32816" y="25082"/>
                      </a:lnTo>
                      <a:lnTo>
                        <a:pt x="72923" y="25082"/>
                      </a:lnTo>
                      <a:lnTo>
                        <a:pt x="72923" y="12827"/>
                      </a:lnTo>
                      <a:lnTo>
                        <a:pt x="32816" y="12827"/>
                      </a:lnTo>
                      <a:lnTo>
                        <a:pt x="328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3" name="object 35"/>
                <p:cNvSpPr/>
                <p:nvPr/>
              </p:nvSpPr>
              <p:spPr>
                <a:xfrm>
                  <a:off x="283384" y="283214"/>
                  <a:ext cx="73025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38100">
                      <a:moveTo>
                        <a:pt x="72923" y="25082"/>
                      </a:moveTo>
                      <a:lnTo>
                        <a:pt x="72923" y="12827"/>
                      </a:lnTo>
                      <a:lnTo>
                        <a:pt x="32816" y="12827"/>
                      </a:lnTo>
                      <a:lnTo>
                        <a:pt x="32816" y="0"/>
                      </a:lnTo>
                      <a:lnTo>
                        <a:pt x="0" y="18948"/>
                      </a:lnTo>
                      <a:lnTo>
                        <a:pt x="32816" y="37896"/>
                      </a:lnTo>
                      <a:lnTo>
                        <a:pt x="32816" y="25082"/>
                      </a:lnTo>
                      <a:lnTo>
                        <a:pt x="72923" y="25082"/>
                      </a:lnTo>
                      <a:close/>
                    </a:path>
                  </a:pathLst>
                </a:custGeom>
                <a:ln w="3797">
                  <a:solidFill>
                    <a:srgbClr val="30A8D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4" name="object 36"/>
                <p:cNvSpPr/>
                <p:nvPr/>
              </p:nvSpPr>
              <p:spPr>
                <a:xfrm>
                  <a:off x="316568" y="326093"/>
                  <a:ext cx="55880" cy="55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80" h="55880">
                      <a:moveTo>
                        <a:pt x="9804" y="19291"/>
                      </a:moveTo>
                      <a:lnTo>
                        <a:pt x="0" y="55892"/>
                      </a:lnTo>
                      <a:lnTo>
                        <a:pt x="36601" y="46088"/>
                      </a:lnTo>
                      <a:lnTo>
                        <a:pt x="27533" y="37033"/>
                      </a:lnTo>
                      <a:lnTo>
                        <a:pt x="36203" y="28359"/>
                      </a:lnTo>
                      <a:lnTo>
                        <a:pt x="18872" y="28359"/>
                      </a:lnTo>
                      <a:lnTo>
                        <a:pt x="9804" y="19291"/>
                      </a:lnTo>
                      <a:close/>
                    </a:path>
                    <a:path w="55880" h="55880">
                      <a:moveTo>
                        <a:pt x="47231" y="0"/>
                      </a:moveTo>
                      <a:lnTo>
                        <a:pt x="18872" y="28359"/>
                      </a:lnTo>
                      <a:lnTo>
                        <a:pt x="36203" y="28359"/>
                      </a:lnTo>
                      <a:lnTo>
                        <a:pt x="55892" y="8661"/>
                      </a:lnTo>
                      <a:lnTo>
                        <a:pt x="472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5" name="object 37"/>
                <p:cNvSpPr/>
                <p:nvPr/>
              </p:nvSpPr>
              <p:spPr>
                <a:xfrm>
                  <a:off x="316568" y="326093"/>
                  <a:ext cx="55880" cy="55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80" h="55880">
                      <a:moveTo>
                        <a:pt x="47231" y="0"/>
                      </a:moveTo>
                      <a:lnTo>
                        <a:pt x="18872" y="28359"/>
                      </a:lnTo>
                      <a:lnTo>
                        <a:pt x="9804" y="19291"/>
                      </a:lnTo>
                      <a:lnTo>
                        <a:pt x="0" y="55892"/>
                      </a:lnTo>
                      <a:lnTo>
                        <a:pt x="36601" y="46088"/>
                      </a:lnTo>
                      <a:lnTo>
                        <a:pt x="27533" y="37033"/>
                      </a:lnTo>
                      <a:lnTo>
                        <a:pt x="55892" y="8661"/>
                      </a:lnTo>
                      <a:lnTo>
                        <a:pt x="47231" y="0"/>
                      </a:lnTo>
                      <a:close/>
                    </a:path>
                  </a:pathLst>
                </a:custGeom>
                <a:ln w="3797">
                  <a:solidFill>
                    <a:srgbClr val="30A8D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6" name="object 38"/>
                <p:cNvSpPr/>
                <p:nvPr/>
              </p:nvSpPr>
              <p:spPr>
                <a:xfrm>
                  <a:off x="375647" y="336277"/>
                  <a:ext cx="38100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73025">
                      <a:moveTo>
                        <a:pt x="37896" y="40106"/>
                      </a:moveTo>
                      <a:lnTo>
                        <a:pt x="0" y="40106"/>
                      </a:lnTo>
                      <a:lnTo>
                        <a:pt x="18948" y="72923"/>
                      </a:lnTo>
                      <a:lnTo>
                        <a:pt x="37896" y="40106"/>
                      </a:lnTo>
                      <a:close/>
                    </a:path>
                    <a:path w="38100" h="73025">
                      <a:moveTo>
                        <a:pt x="25082" y="0"/>
                      </a:moveTo>
                      <a:lnTo>
                        <a:pt x="12826" y="0"/>
                      </a:lnTo>
                      <a:lnTo>
                        <a:pt x="12826" y="40106"/>
                      </a:lnTo>
                      <a:lnTo>
                        <a:pt x="25082" y="40106"/>
                      </a:lnTo>
                      <a:lnTo>
                        <a:pt x="250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7" name="object 39"/>
                <p:cNvSpPr/>
                <p:nvPr/>
              </p:nvSpPr>
              <p:spPr>
                <a:xfrm>
                  <a:off x="375647" y="336277"/>
                  <a:ext cx="38100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73025">
                      <a:moveTo>
                        <a:pt x="25082" y="0"/>
                      </a:moveTo>
                      <a:lnTo>
                        <a:pt x="12826" y="0"/>
                      </a:lnTo>
                      <a:lnTo>
                        <a:pt x="12826" y="40106"/>
                      </a:lnTo>
                      <a:lnTo>
                        <a:pt x="0" y="40106"/>
                      </a:lnTo>
                      <a:lnTo>
                        <a:pt x="18948" y="72923"/>
                      </a:lnTo>
                      <a:lnTo>
                        <a:pt x="37896" y="40106"/>
                      </a:lnTo>
                      <a:lnTo>
                        <a:pt x="25082" y="40106"/>
                      </a:lnTo>
                      <a:lnTo>
                        <a:pt x="25082" y="0"/>
                      </a:lnTo>
                      <a:close/>
                    </a:path>
                  </a:pathLst>
                </a:custGeom>
                <a:ln w="3797">
                  <a:solidFill>
                    <a:srgbClr val="30A8D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8" name="object 40"/>
                <p:cNvSpPr/>
                <p:nvPr/>
              </p:nvSpPr>
              <p:spPr>
                <a:xfrm>
                  <a:off x="419718" y="326095"/>
                  <a:ext cx="56515" cy="55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15" h="55880">
                      <a:moveTo>
                        <a:pt x="8674" y="0"/>
                      </a:moveTo>
                      <a:lnTo>
                        <a:pt x="0" y="8661"/>
                      </a:lnTo>
                      <a:lnTo>
                        <a:pt x="28371" y="37020"/>
                      </a:lnTo>
                      <a:lnTo>
                        <a:pt x="19303" y="46088"/>
                      </a:lnTo>
                      <a:lnTo>
                        <a:pt x="55905" y="55892"/>
                      </a:lnTo>
                      <a:lnTo>
                        <a:pt x="48529" y="28359"/>
                      </a:lnTo>
                      <a:lnTo>
                        <a:pt x="37033" y="28359"/>
                      </a:lnTo>
                      <a:lnTo>
                        <a:pt x="8674" y="0"/>
                      </a:lnTo>
                      <a:close/>
                    </a:path>
                    <a:path w="56515" h="55880">
                      <a:moveTo>
                        <a:pt x="46100" y="19291"/>
                      </a:moveTo>
                      <a:lnTo>
                        <a:pt x="37033" y="28359"/>
                      </a:lnTo>
                      <a:lnTo>
                        <a:pt x="48529" y="28359"/>
                      </a:lnTo>
                      <a:lnTo>
                        <a:pt x="46100" y="192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9" name="object 41"/>
                <p:cNvSpPr/>
                <p:nvPr/>
              </p:nvSpPr>
              <p:spPr>
                <a:xfrm>
                  <a:off x="419718" y="326095"/>
                  <a:ext cx="56515" cy="55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15" h="55880">
                      <a:moveTo>
                        <a:pt x="37033" y="28359"/>
                      </a:moveTo>
                      <a:lnTo>
                        <a:pt x="8674" y="0"/>
                      </a:lnTo>
                      <a:lnTo>
                        <a:pt x="0" y="8661"/>
                      </a:lnTo>
                      <a:lnTo>
                        <a:pt x="28371" y="37020"/>
                      </a:lnTo>
                      <a:lnTo>
                        <a:pt x="19303" y="46088"/>
                      </a:lnTo>
                      <a:lnTo>
                        <a:pt x="55905" y="55892"/>
                      </a:lnTo>
                      <a:lnTo>
                        <a:pt x="46100" y="19291"/>
                      </a:lnTo>
                      <a:lnTo>
                        <a:pt x="37033" y="28359"/>
                      </a:lnTo>
                      <a:close/>
                    </a:path>
                  </a:pathLst>
                </a:custGeom>
                <a:ln w="3797">
                  <a:solidFill>
                    <a:srgbClr val="30A8D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0" name="object 42"/>
                <p:cNvSpPr/>
                <p:nvPr/>
              </p:nvSpPr>
              <p:spPr>
                <a:xfrm>
                  <a:off x="370656" y="274043"/>
                  <a:ext cx="50165" cy="5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5" h="50164">
                      <a:moveTo>
                        <a:pt x="24841" y="0"/>
                      </a:moveTo>
                      <a:lnTo>
                        <a:pt x="15184" y="1954"/>
                      </a:lnTo>
                      <a:lnTo>
                        <a:pt x="7286" y="7281"/>
                      </a:lnTo>
                      <a:lnTo>
                        <a:pt x="1956" y="15178"/>
                      </a:lnTo>
                      <a:lnTo>
                        <a:pt x="0" y="24841"/>
                      </a:lnTo>
                      <a:lnTo>
                        <a:pt x="1956" y="34496"/>
                      </a:lnTo>
                      <a:lnTo>
                        <a:pt x="7286" y="42389"/>
                      </a:lnTo>
                      <a:lnTo>
                        <a:pt x="15184" y="47715"/>
                      </a:lnTo>
                      <a:lnTo>
                        <a:pt x="24841" y="49669"/>
                      </a:lnTo>
                      <a:lnTo>
                        <a:pt x="34498" y="47715"/>
                      </a:lnTo>
                      <a:lnTo>
                        <a:pt x="42395" y="42389"/>
                      </a:lnTo>
                      <a:lnTo>
                        <a:pt x="47726" y="34496"/>
                      </a:lnTo>
                      <a:lnTo>
                        <a:pt x="49682" y="24841"/>
                      </a:lnTo>
                      <a:lnTo>
                        <a:pt x="47726" y="15178"/>
                      </a:lnTo>
                      <a:lnTo>
                        <a:pt x="42395" y="7281"/>
                      </a:lnTo>
                      <a:lnTo>
                        <a:pt x="34498" y="1954"/>
                      </a:lnTo>
                      <a:lnTo>
                        <a:pt x="24841" y="0"/>
                      </a:lnTo>
                    </a:path>
                  </a:pathLst>
                </a:custGeom>
                <a:ln w="13398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1" name="object 43"/>
                <p:cNvSpPr/>
                <p:nvPr/>
              </p:nvSpPr>
              <p:spPr>
                <a:xfrm>
                  <a:off x="370656" y="274043"/>
                  <a:ext cx="50165" cy="5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5" h="50164">
                      <a:moveTo>
                        <a:pt x="24841" y="0"/>
                      </a:moveTo>
                      <a:lnTo>
                        <a:pt x="15184" y="1954"/>
                      </a:lnTo>
                      <a:lnTo>
                        <a:pt x="7286" y="7281"/>
                      </a:lnTo>
                      <a:lnTo>
                        <a:pt x="1956" y="15178"/>
                      </a:lnTo>
                      <a:lnTo>
                        <a:pt x="0" y="24841"/>
                      </a:lnTo>
                      <a:lnTo>
                        <a:pt x="1956" y="34496"/>
                      </a:lnTo>
                      <a:lnTo>
                        <a:pt x="7286" y="42389"/>
                      </a:lnTo>
                      <a:lnTo>
                        <a:pt x="15184" y="47715"/>
                      </a:lnTo>
                      <a:lnTo>
                        <a:pt x="24841" y="49669"/>
                      </a:lnTo>
                      <a:lnTo>
                        <a:pt x="34498" y="47715"/>
                      </a:lnTo>
                      <a:lnTo>
                        <a:pt x="42395" y="42389"/>
                      </a:lnTo>
                      <a:lnTo>
                        <a:pt x="47726" y="34496"/>
                      </a:lnTo>
                      <a:lnTo>
                        <a:pt x="49682" y="24841"/>
                      </a:lnTo>
                      <a:lnTo>
                        <a:pt x="47726" y="15178"/>
                      </a:lnTo>
                      <a:lnTo>
                        <a:pt x="42395" y="7281"/>
                      </a:lnTo>
                      <a:lnTo>
                        <a:pt x="34498" y="1954"/>
                      </a:lnTo>
                      <a:lnTo>
                        <a:pt x="24841" y="0"/>
                      </a:lnTo>
                      <a:close/>
                    </a:path>
                  </a:pathLst>
                </a:custGeom>
                <a:ln w="414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2" name="object 44"/>
                <p:cNvSpPr/>
                <p:nvPr/>
              </p:nvSpPr>
              <p:spPr>
                <a:xfrm>
                  <a:off x="437366" y="98512"/>
                  <a:ext cx="67310" cy="29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09" h="29844">
                      <a:moveTo>
                        <a:pt x="0" y="0"/>
                      </a:moveTo>
                      <a:lnTo>
                        <a:pt x="25" y="15849"/>
                      </a:lnTo>
                      <a:lnTo>
                        <a:pt x="15735" y="16723"/>
                      </a:lnTo>
                      <a:lnTo>
                        <a:pt x="30929" y="19319"/>
                      </a:lnTo>
                      <a:lnTo>
                        <a:pt x="45511" y="23539"/>
                      </a:lnTo>
                      <a:lnTo>
                        <a:pt x="59385" y="29286"/>
                      </a:lnTo>
                      <a:lnTo>
                        <a:pt x="66827" y="15290"/>
                      </a:lnTo>
                      <a:lnTo>
                        <a:pt x="51222" y="8754"/>
                      </a:lnTo>
                      <a:lnTo>
                        <a:pt x="34809" y="3949"/>
                      </a:lnTo>
                      <a:lnTo>
                        <a:pt x="17698" y="9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CBE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3" name="object 45"/>
                <p:cNvSpPr/>
                <p:nvPr/>
              </p:nvSpPr>
              <p:spPr>
                <a:xfrm>
                  <a:off x="507583" y="119630"/>
                  <a:ext cx="59055" cy="57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5" h="57785">
                      <a:moveTo>
                        <a:pt x="7442" y="0"/>
                      </a:moveTo>
                      <a:lnTo>
                        <a:pt x="0" y="14008"/>
                      </a:lnTo>
                      <a:lnTo>
                        <a:pt x="13147" y="22922"/>
                      </a:lnTo>
                      <a:lnTo>
                        <a:pt x="25153" y="33259"/>
                      </a:lnTo>
                      <a:lnTo>
                        <a:pt x="35895" y="44899"/>
                      </a:lnTo>
                      <a:lnTo>
                        <a:pt x="45250" y="57721"/>
                      </a:lnTo>
                      <a:lnTo>
                        <a:pt x="58991" y="49796"/>
                      </a:lnTo>
                      <a:lnTo>
                        <a:pt x="48388" y="35147"/>
                      </a:lnTo>
                      <a:lnTo>
                        <a:pt x="36164" y="21869"/>
                      </a:lnTo>
                      <a:lnTo>
                        <a:pt x="22467" y="10106"/>
                      </a:lnTo>
                      <a:lnTo>
                        <a:pt x="7442" y="0"/>
                      </a:lnTo>
                      <a:close/>
                    </a:path>
                  </a:pathLst>
                </a:custGeom>
                <a:solidFill>
                  <a:srgbClr val="77CBE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4" name="object 46"/>
                <p:cNvSpPr/>
                <p:nvPr/>
              </p:nvSpPr>
              <p:spPr>
                <a:xfrm>
                  <a:off x="559023" y="180061"/>
                  <a:ext cx="31750" cy="71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" h="71119">
                      <a:moveTo>
                        <a:pt x="13741" y="0"/>
                      </a:moveTo>
                      <a:lnTo>
                        <a:pt x="0" y="7924"/>
                      </a:lnTo>
                      <a:lnTo>
                        <a:pt x="6606" y="22570"/>
                      </a:lnTo>
                      <a:lnTo>
                        <a:pt x="11485" y="38063"/>
                      </a:lnTo>
                      <a:lnTo>
                        <a:pt x="14514" y="54282"/>
                      </a:lnTo>
                      <a:lnTo>
                        <a:pt x="15570" y="71107"/>
                      </a:lnTo>
                      <a:lnTo>
                        <a:pt x="31419" y="71081"/>
                      </a:lnTo>
                      <a:lnTo>
                        <a:pt x="30229" y="52140"/>
                      </a:lnTo>
                      <a:lnTo>
                        <a:pt x="26790" y="33888"/>
                      </a:lnTo>
                      <a:lnTo>
                        <a:pt x="21247" y="16462"/>
                      </a:lnTo>
                      <a:lnTo>
                        <a:pt x="13741" y="0"/>
                      </a:lnTo>
                      <a:close/>
                    </a:path>
                  </a:pathLst>
                </a:custGeom>
                <a:solidFill>
                  <a:srgbClr val="77CBE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5" name="object 47"/>
                <p:cNvSpPr/>
                <p:nvPr/>
              </p:nvSpPr>
              <p:spPr>
                <a:xfrm>
                  <a:off x="535088" y="193856"/>
                  <a:ext cx="27940" cy="57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0" h="57785">
                      <a:moveTo>
                        <a:pt x="13741" y="0"/>
                      </a:moveTo>
                      <a:lnTo>
                        <a:pt x="0" y="7924"/>
                      </a:lnTo>
                      <a:lnTo>
                        <a:pt x="5054" y="19410"/>
                      </a:lnTo>
                      <a:lnTo>
                        <a:pt x="8783" y="31538"/>
                      </a:lnTo>
                      <a:lnTo>
                        <a:pt x="11096" y="44216"/>
                      </a:lnTo>
                      <a:lnTo>
                        <a:pt x="11899" y="57353"/>
                      </a:lnTo>
                      <a:lnTo>
                        <a:pt x="27749" y="57327"/>
                      </a:lnTo>
                      <a:lnTo>
                        <a:pt x="26803" y="42074"/>
                      </a:lnTo>
                      <a:lnTo>
                        <a:pt x="24079" y="27363"/>
                      </a:lnTo>
                      <a:lnTo>
                        <a:pt x="19687" y="13302"/>
                      </a:lnTo>
                      <a:lnTo>
                        <a:pt x="13741" y="0"/>
                      </a:lnTo>
                      <a:close/>
                    </a:path>
                  </a:pathLst>
                </a:custGeom>
                <a:solidFill>
                  <a:srgbClr val="77CBE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6" name="object 48"/>
                <p:cNvSpPr/>
                <p:nvPr/>
              </p:nvSpPr>
              <p:spPr>
                <a:xfrm>
                  <a:off x="494601" y="144018"/>
                  <a:ext cx="48260" cy="4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59" h="47625">
                      <a:moveTo>
                        <a:pt x="7454" y="0"/>
                      </a:moveTo>
                      <a:lnTo>
                        <a:pt x="0" y="14020"/>
                      </a:lnTo>
                      <a:lnTo>
                        <a:pt x="9892" y="20860"/>
                      </a:lnTo>
                      <a:lnTo>
                        <a:pt x="18957" y="28714"/>
                      </a:lnTo>
                      <a:lnTo>
                        <a:pt x="27114" y="37502"/>
                      </a:lnTo>
                      <a:lnTo>
                        <a:pt x="34277" y="47142"/>
                      </a:lnTo>
                      <a:lnTo>
                        <a:pt x="48031" y="39217"/>
                      </a:lnTo>
                      <a:lnTo>
                        <a:pt x="39607" y="27748"/>
                      </a:lnTo>
                      <a:lnTo>
                        <a:pt x="29967" y="17318"/>
                      </a:lnTo>
                      <a:lnTo>
                        <a:pt x="19215" y="8033"/>
                      </a:lnTo>
                      <a:lnTo>
                        <a:pt x="7454" y="0"/>
                      </a:lnTo>
                      <a:close/>
                    </a:path>
                  </a:pathLst>
                </a:custGeom>
                <a:solidFill>
                  <a:srgbClr val="77CBE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7" name="object 49"/>
                <p:cNvSpPr/>
                <p:nvPr/>
              </p:nvSpPr>
              <p:spPr>
                <a:xfrm>
                  <a:off x="437407" y="126120"/>
                  <a:ext cx="53975" cy="2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75" h="26669">
                      <a:moveTo>
                        <a:pt x="0" y="0"/>
                      </a:moveTo>
                      <a:lnTo>
                        <a:pt x="25" y="15849"/>
                      </a:lnTo>
                      <a:lnTo>
                        <a:pt x="12265" y="16513"/>
                      </a:lnTo>
                      <a:lnTo>
                        <a:pt x="24114" y="18491"/>
                      </a:lnTo>
                      <a:lnTo>
                        <a:pt x="35501" y="21707"/>
                      </a:lnTo>
                      <a:lnTo>
                        <a:pt x="46355" y="26085"/>
                      </a:lnTo>
                      <a:lnTo>
                        <a:pt x="53809" y="12077"/>
                      </a:lnTo>
                      <a:lnTo>
                        <a:pt x="41223" y="6908"/>
                      </a:lnTo>
                      <a:lnTo>
                        <a:pt x="28000" y="3114"/>
                      </a:lnTo>
                      <a:lnTo>
                        <a:pt x="14229" y="7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CBE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8" name="object 50"/>
                <p:cNvSpPr/>
                <p:nvPr/>
              </p:nvSpPr>
              <p:spPr>
                <a:xfrm>
                  <a:off x="437446" y="153726"/>
                  <a:ext cx="41275" cy="23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75" h="23494">
                      <a:moveTo>
                        <a:pt x="0" y="0"/>
                      </a:moveTo>
                      <a:lnTo>
                        <a:pt x="25" y="15849"/>
                      </a:lnTo>
                      <a:lnTo>
                        <a:pt x="8796" y="16300"/>
                      </a:lnTo>
                      <a:lnTo>
                        <a:pt x="17305" y="17659"/>
                      </a:lnTo>
                      <a:lnTo>
                        <a:pt x="25501" y="19875"/>
                      </a:lnTo>
                      <a:lnTo>
                        <a:pt x="33337" y="22898"/>
                      </a:lnTo>
                      <a:lnTo>
                        <a:pt x="40792" y="8877"/>
                      </a:lnTo>
                      <a:lnTo>
                        <a:pt x="31225" y="5075"/>
                      </a:lnTo>
                      <a:lnTo>
                        <a:pt x="21196" y="2285"/>
                      </a:lnTo>
                      <a:lnTo>
                        <a:pt x="10767" y="5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CBE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9" name="object 51"/>
                <p:cNvSpPr/>
                <p:nvPr/>
              </p:nvSpPr>
              <p:spPr>
                <a:xfrm>
                  <a:off x="511129" y="207664"/>
                  <a:ext cx="24130" cy="43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30" h="43814">
                      <a:moveTo>
                        <a:pt x="13754" y="0"/>
                      </a:moveTo>
                      <a:lnTo>
                        <a:pt x="0" y="7924"/>
                      </a:lnTo>
                      <a:lnTo>
                        <a:pt x="3511" y="16247"/>
                      </a:lnTo>
                      <a:lnTo>
                        <a:pt x="6099" y="25003"/>
                      </a:lnTo>
                      <a:lnTo>
                        <a:pt x="7700" y="34135"/>
                      </a:lnTo>
                      <a:lnTo>
                        <a:pt x="8255" y="43586"/>
                      </a:lnTo>
                      <a:lnTo>
                        <a:pt x="24104" y="43561"/>
                      </a:lnTo>
                      <a:lnTo>
                        <a:pt x="23405" y="31993"/>
                      </a:lnTo>
                      <a:lnTo>
                        <a:pt x="21396" y="20828"/>
                      </a:lnTo>
                      <a:lnTo>
                        <a:pt x="18153" y="10138"/>
                      </a:lnTo>
                      <a:lnTo>
                        <a:pt x="13754" y="0"/>
                      </a:lnTo>
                      <a:close/>
                    </a:path>
                  </a:pathLst>
                </a:custGeom>
                <a:solidFill>
                  <a:srgbClr val="77CBE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0" name="object 52"/>
                <p:cNvSpPr/>
                <p:nvPr/>
              </p:nvSpPr>
              <p:spPr>
                <a:xfrm>
                  <a:off x="481613" y="168436"/>
                  <a:ext cx="37465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65" h="36830">
                      <a:moveTo>
                        <a:pt x="7454" y="0"/>
                      </a:moveTo>
                      <a:lnTo>
                        <a:pt x="0" y="14020"/>
                      </a:lnTo>
                      <a:lnTo>
                        <a:pt x="6643" y="18760"/>
                      </a:lnTo>
                      <a:lnTo>
                        <a:pt x="12771" y="24126"/>
                      </a:lnTo>
                      <a:lnTo>
                        <a:pt x="18339" y="30069"/>
                      </a:lnTo>
                      <a:lnTo>
                        <a:pt x="23304" y="36537"/>
                      </a:lnTo>
                      <a:lnTo>
                        <a:pt x="37071" y="28600"/>
                      </a:lnTo>
                      <a:lnTo>
                        <a:pt x="30836" y="20309"/>
                      </a:lnTo>
                      <a:lnTo>
                        <a:pt x="23777" y="12738"/>
                      </a:lnTo>
                      <a:lnTo>
                        <a:pt x="15961" y="5947"/>
                      </a:lnTo>
                      <a:lnTo>
                        <a:pt x="7454" y="0"/>
                      </a:lnTo>
                      <a:close/>
                    </a:path>
                  </a:pathLst>
                </a:custGeom>
                <a:solidFill>
                  <a:srgbClr val="77CBE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137" name="object 12"/>
            <p:cNvSpPr txBox="1"/>
            <p:nvPr/>
          </p:nvSpPr>
          <p:spPr>
            <a:xfrm>
              <a:off x="8268011" y="4477898"/>
              <a:ext cx="1135390" cy="86626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300" b="1" dirty="0">
                  <a:solidFill>
                    <a:srgbClr val="FFFFFF"/>
                  </a:solidFill>
                  <a:latin typeface="Arial"/>
                  <a:cs typeface="Arial"/>
                </a:rPr>
                <a:t>Цель</a:t>
              </a:r>
              <a:r>
                <a:rPr sz="1300" b="1" spc="-10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ru-RU" sz="1300" b="1" spc="-105" dirty="0">
                  <a:solidFill>
                    <a:srgbClr val="FFFFFF"/>
                  </a:solidFill>
                  <a:latin typeface="Arial"/>
                  <a:cs typeface="Arial"/>
                </a:rPr>
                <a:t>7</a:t>
              </a:r>
              <a:endParaRPr sz="1300" dirty="0">
                <a:latin typeface="Arial"/>
                <a:cs typeface="Arial"/>
              </a:endParaRPr>
            </a:p>
            <a:p>
              <a:pPr marL="12700" marR="5080" algn="ctr">
                <a:lnSpc>
                  <a:spcPct val="102000"/>
                </a:lnSpc>
                <a:spcBef>
                  <a:spcPts val="290"/>
                </a:spcBef>
              </a:pPr>
              <a:r>
                <a:rPr lang="ru-RU" sz="800" b="1" spc="5" dirty="0">
                  <a:solidFill>
                    <a:srgbClr val="FFFFFF"/>
                  </a:solidFill>
                  <a:latin typeface="Arial"/>
                  <a:cs typeface="Arial"/>
                </a:rPr>
                <a:t>Повышение уровня аварийной готовности и реагирования в случае ЧС </a:t>
              </a:r>
            </a:p>
          </p:txBody>
        </p:sp>
        <p:sp>
          <p:nvSpPr>
            <p:cNvPr id="272" name="object 12"/>
            <p:cNvSpPr txBox="1"/>
            <p:nvPr/>
          </p:nvSpPr>
          <p:spPr>
            <a:xfrm>
              <a:off x="8659447" y="2897900"/>
              <a:ext cx="1135390" cy="86626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300" b="1" dirty="0">
                  <a:solidFill>
                    <a:srgbClr val="FFFFFF"/>
                  </a:solidFill>
                  <a:latin typeface="Arial"/>
                  <a:cs typeface="Arial"/>
                </a:rPr>
                <a:t>Цель</a:t>
              </a:r>
              <a:r>
                <a:rPr sz="1300" b="1" spc="-10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Arial"/>
                  <a:cs typeface="Arial"/>
                </a:rPr>
                <a:t>6</a:t>
              </a:r>
              <a:endParaRPr sz="1300" dirty="0">
                <a:latin typeface="Arial"/>
                <a:cs typeface="Arial"/>
              </a:endParaRPr>
            </a:p>
            <a:p>
              <a:pPr marL="12700" marR="5080" algn="ctr">
                <a:lnSpc>
                  <a:spcPct val="102000"/>
                </a:lnSpc>
                <a:spcBef>
                  <a:spcPts val="290"/>
                </a:spcBef>
              </a:pPr>
              <a:r>
                <a:rPr lang="ru-RU" sz="800" b="1" spc="5" dirty="0">
                  <a:solidFill>
                    <a:srgbClr val="FFFFFF"/>
                  </a:solidFill>
                  <a:latin typeface="Arial"/>
                  <a:cs typeface="Arial"/>
                </a:rPr>
                <a:t>Повышение уровня экологической безопасности производственной деятельности</a:t>
              </a:r>
            </a:p>
          </p:txBody>
        </p:sp>
      </p:grpSp>
      <p:sp>
        <p:nvSpPr>
          <p:cNvPr id="133" name="Rectangle 132"/>
          <p:cNvSpPr/>
          <p:nvPr/>
        </p:nvSpPr>
        <p:spPr>
          <a:xfrm>
            <a:off x="9125068" y="567785"/>
            <a:ext cx="3128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910"/>
              </a:spcBef>
            </a:pPr>
            <a:r>
              <a:rPr lang="ru-RU" spc="-30" dirty="0">
                <a:solidFill>
                  <a:srgbClr val="1A17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Культуры безопасного производства является высочайшим приоритетом в КТК, при этом движущей силой являются Лидеры по ее развитию.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" name="Номер слайда 5"/>
          <p:cNvSpPr txBox="1">
            <a:spLocks/>
          </p:cNvSpPr>
          <p:nvPr/>
        </p:nvSpPr>
        <p:spPr>
          <a:xfrm>
            <a:off x="9204324" y="6615487"/>
            <a:ext cx="2743200" cy="15671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240CD3B-6682-4FDC-9326-17B09E878758}" type="slidenum">
              <a:rPr lang="ru-RU" sz="1000" b="1">
                <a:solidFill>
                  <a:srgbClr val="273E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/>
              <a:t>12</a:t>
            </a:fld>
            <a:endParaRPr lang="ru-RU" sz="1000" b="1" dirty="0">
              <a:solidFill>
                <a:srgbClr val="273E8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 txBox="1"/>
          <p:nvPr/>
        </p:nvSpPr>
        <p:spPr>
          <a:xfrm>
            <a:off x="322786" y="202924"/>
            <a:ext cx="1009864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40757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уровня Культуры безопасного производства и развитие Лидерства</a:t>
            </a:r>
          </a:p>
        </p:txBody>
      </p:sp>
      <p:sp>
        <p:nvSpPr>
          <p:cNvPr id="13" name="object 15"/>
          <p:cNvSpPr txBox="1"/>
          <p:nvPr/>
        </p:nvSpPr>
        <p:spPr>
          <a:xfrm>
            <a:off x="3768145" y="8743890"/>
            <a:ext cx="1104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" dirty="0">
                <a:solidFill>
                  <a:srgbClr val="7BBB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7103" y="1816411"/>
            <a:ext cx="584196" cy="2748856"/>
            <a:chOff x="444502" y="2212805"/>
            <a:chExt cx="584196" cy="2748856"/>
          </a:xfrm>
        </p:grpSpPr>
        <p:sp>
          <p:nvSpPr>
            <p:cNvPr id="15" name="object 17"/>
            <p:cNvSpPr/>
            <p:nvPr/>
          </p:nvSpPr>
          <p:spPr>
            <a:xfrm>
              <a:off x="444502" y="2311089"/>
              <a:ext cx="584196" cy="2650572"/>
            </a:xfrm>
            <a:custGeom>
              <a:avLst/>
              <a:gdLst/>
              <a:ahLst/>
              <a:cxnLst/>
              <a:rect l="l" t="t" r="r" b="b"/>
              <a:pathLst>
                <a:path w="1800225" h="432435">
                  <a:moveTo>
                    <a:pt x="1596796" y="0"/>
                  </a:moveTo>
                  <a:lnTo>
                    <a:pt x="203200" y="0"/>
                  </a:lnTo>
                  <a:lnTo>
                    <a:pt x="85725" y="3175"/>
                  </a:lnTo>
                  <a:lnTo>
                    <a:pt x="25400" y="25400"/>
                  </a:lnTo>
                  <a:lnTo>
                    <a:pt x="3175" y="85725"/>
                  </a:lnTo>
                  <a:lnTo>
                    <a:pt x="0" y="203200"/>
                  </a:lnTo>
                  <a:lnTo>
                    <a:pt x="0" y="228803"/>
                  </a:lnTo>
                  <a:lnTo>
                    <a:pt x="3175" y="346278"/>
                  </a:lnTo>
                  <a:lnTo>
                    <a:pt x="25400" y="406603"/>
                  </a:lnTo>
                  <a:lnTo>
                    <a:pt x="85725" y="428828"/>
                  </a:lnTo>
                  <a:lnTo>
                    <a:pt x="203200" y="432003"/>
                  </a:lnTo>
                  <a:lnTo>
                    <a:pt x="1596796" y="432003"/>
                  </a:lnTo>
                  <a:lnTo>
                    <a:pt x="1714271" y="428828"/>
                  </a:lnTo>
                  <a:lnTo>
                    <a:pt x="1774596" y="406603"/>
                  </a:lnTo>
                  <a:lnTo>
                    <a:pt x="1796821" y="346278"/>
                  </a:lnTo>
                  <a:lnTo>
                    <a:pt x="1799996" y="228803"/>
                  </a:lnTo>
                  <a:lnTo>
                    <a:pt x="1799996" y="203200"/>
                  </a:lnTo>
                  <a:lnTo>
                    <a:pt x="1796821" y="85725"/>
                  </a:lnTo>
                  <a:lnTo>
                    <a:pt x="1774596" y="25400"/>
                  </a:lnTo>
                  <a:lnTo>
                    <a:pt x="1714271" y="3175"/>
                  </a:lnTo>
                  <a:lnTo>
                    <a:pt x="1596796" y="0"/>
                  </a:lnTo>
                  <a:close/>
                </a:path>
              </a:pathLst>
            </a:custGeom>
            <a:solidFill>
              <a:srgbClr val="9D94C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8"/>
            <p:cNvSpPr txBox="1"/>
            <p:nvPr/>
          </p:nvSpPr>
          <p:spPr>
            <a:xfrm rot="16200000">
              <a:off x="-170224" y="2973436"/>
              <a:ext cx="1813649" cy="2923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ru-RU" sz="1900" spc="-5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Цель</a:t>
              </a:r>
              <a:r>
                <a:rPr lang="ru-RU" sz="1900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0</a:t>
              </a:r>
              <a:endParaRPr sz="1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3" name="Table 52"/>
          <p:cNvGraphicFramePr>
            <a:graphicFrameLocks noGrp="1"/>
          </p:cNvGraphicFramePr>
          <p:nvPr>
            <p:extLst/>
          </p:nvPr>
        </p:nvGraphicFramePr>
        <p:xfrm>
          <a:off x="1424655" y="931718"/>
          <a:ext cx="8700423" cy="50825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76875">
                  <a:extLst>
                    <a:ext uri="{9D8B030D-6E8A-4147-A177-3AD203B41FA5}">
                      <a16:colId xmlns:a16="http://schemas.microsoft.com/office/drawing/2014/main" val="507025506"/>
                    </a:ext>
                  </a:extLst>
                </a:gridCol>
                <a:gridCol w="293629">
                  <a:extLst>
                    <a:ext uri="{9D8B030D-6E8A-4147-A177-3AD203B41FA5}">
                      <a16:colId xmlns:a16="http://schemas.microsoft.com/office/drawing/2014/main" val="3668573852"/>
                    </a:ext>
                  </a:extLst>
                </a:gridCol>
                <a:gridCol w="293629">
                  <a:extLst>
                    <a:ext uri="{9D8B030D-6E8A-4147-A177-3AD203B41FA5}">
                      <a16:colId xmlns:a16="http://schemas.microsoft.com/office/drawing/2014/main" val="2718036930"/>
                    </a:ext>
                  </a:extLst>
                </a:gridCol>
                <a:gridCol w="293629">
                  <a:extLst>
                    <a:ext uri="{9D8B030D-6E8A-4147-A177-3AD203B41FA5}">
                      <a16:colId xmlns:a16="http://schemas.microsoft.com/office/drawing/2014/main" val="2905198353"/>
                    </a:ext>
                  </a:extLst>
                </a:gridCol>
                <a:gridCol w="293629">
                  <a:extLst>
                    <a:ext uri="{9D8B030D-6E8A-4147-A177-3AD203B41FA5}">
                      <a16:colId xmlns:a16="http://schemas.microsoft.com/office/drawing/2014/main" val="433808098"/>
                    </a:ext>
                  </a:extLst>
                </a:gridCol>
                <a:gridCol w="293629">
                  <a:extLst>
                    <a:ext uri="{9D8B030D-6E8A-4147-A177-3AD203B41FA5}">
                      <a16:colId xmlns:a16="http://schemas.microsoft.com/office/drawing/2014/main" val="532049482"/>
                    </a:ext>
                  </a:extLst>
                </a:gridCol>
                <a:gridCol w="293629">
                  <a:extLst>
                    <a:ext uri="{9D8B030D-6E8A-4147-A177-3AD203B41FA5}">
                      <a16:colId xmlns:a16="http://schemas.microsoft.com/office/drawing/2014/main" val="1898318371"/>
                    </a:ext>
                  </a:extLst>
                </a:gridCol>
                <a:gridCol w="293629">
                  <a:extLst>
                    <a:ext uri="{9D8B030D-6E8A-4147-A177-3AD203B41FA5}">
                      <a16:colId xmlns:a16="http://schemas.microsoft.com/office/drawing/2014/main" val="287842833"/>
                    </a:ext>
                  </a:extLst>
                </a:gridCol>
                <a:gridCol w="293629">
                  <a:extLst>
                    <a:ext uri="{9D8B030D-6E8A-4147-A177-3AD203B41FA5}">
                      <a16:colId xmlns:a16="http://schemas.microsoft.com/office/drawing/2014/main" val="3175475687"/>
                    </a:ext>
                  </a:extLst>
                </a:gridCol>
                <a:gridCol w="293629">
                  <a:extLst>
                    <a:ext uri="{9D8B030D-6E8A-4147-A177-3AD203B41FA5}">
                      <a16:colId xmlns:a16="http://schemas.microsoft.com/office/drawing/2014/main" val="657490956"/>
                    </a:ext>
                  </a:extLst>
                </a:gridCol>
                <a:gridCol w="293629">
                  <a:extLst>
                    <a:ext uri="{9D8B030D-6E8A-4147-A177-3AD203B41FA5}">
                      <a16:colId xmlns:a16="http://schemas.microsoft.com/office/drawing/2014/main" val="1541426038"/>
                    </a:ext>
                  </a:extLst>
                </a:gridCol>
                <a:gridCol w="293629">
                  <a:extLst>
                    <a:ext uri="{9D8B030D-6E8A-4147-A177-3AD203B41FA5}">
                      <a16:colId xmlns:a16="http://schemas.microsoft.com/office/drawing/2014/main" val="57874523"/>
                    </a:ext>
                  </a:extLst>
                </a:gridCol>
                <a:gridCol w="293629">
                  <a:extLst>
                    <a:ext uri="{9D8B030D-6E8A-4147-A177-3AD203B41FA5}">
                      <a16:colId xmlns:a16="http://schemas.microsoft.com/office/drawing/2014/main" val="2888027939"/>
                    </a:ext>
                  </a:extLst>
                </a:gridCol>
              </a:tblGrid>
              <a:tr h="245862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Основные</a:t>
                      </a:r>
                      <a:r>
                        <a:rPr lang="ru-RU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этапы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D94C3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94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0A8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0A8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0A8D0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lang="ru-RU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94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0A8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0A8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0A8D0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</a:t>
                      </a:r>
                      <a:endParaRPr lang="ru-RU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94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0A8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0A8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0A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36892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0A8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Q1</a:t>
                      </a:r>
                      <a:endParaRPr lang="ru-RU" sz="900" b="1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D94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Q2</a:t>
                      </a:r>
                      <a:endParaRPr kumimoji="0" lang="ru-RU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D94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Q3</a:t>
                      </a:r>
                      <a:endParaRPr kumimoji="0" lang="ru-RU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D94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Q4</a:t>
                      </a:r>
                      <a:endParaRPr kumimoji="0" lang="ru-RU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D94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Q1</a:t>
                      </a:r>
                      <a:endParaRPr kumimoji="0" lang="ru-RU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D94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Q2</a:t>
                      </a:r>
                      <a:endParaRPr kumimoji="0" lang="ru-RU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D94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Q3</a:t>
                      </a:r>
                      <a:endParaRPr kumimoji="0" lang="ru-RU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D94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Q4</a:t>
                      </a:r>
                      <a:endParaRPr kumimoji="0" lang="ru-RU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D94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Q1</a:t>
                      </a:r>
                      <a:endParaRPr kumimoji="0" lang="ru-RU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D94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Q2</a:t>
                      </a:r>
                      <a:endParaRPr kumimoji="0" lang="ru-RU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D94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Q3</a:t>
                      </a:r>
                      <a:endParaRPr kumimoji="0" lang="ru-RU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D94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Q4</a:t>
                      </a:r>
                      <a:endParaRPr kumimoji="0" lang="ru-RU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D94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821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Определить Лидеров по развитию Культуры БП для реализации программ ОТ, ПБ и ООС, с целью обеспечения устойчивого развития культуры безопасного производства</a:t>
                      </a:r>
                    </a:p>
                  </a:txBody>
                  <a:tcPr anchor="ctr">
                    <a:lnL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71596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solidFill>
                            <a:srgbClr val="4F81B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практического обучения и наставничества в применении Лидерских практик. </a:t>
                      </a:r>
                      <a:endParaRPr lang="ru-RU" sz="800" dirty="0">
                        <a:solidFill>
                          <a:srgbClr val="4F81BD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84516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Формирование индивидуальных обязательств целей на год в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соответствии со стратегическим планом по ОТ, ПБ и ООС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9109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4F81B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Внедрение и поддержание структуры внутренних регулярных совещаний по развитию Лидерства (региональный и межрегиональный уровни). </a:t>
                      </a:r>
                      <a:endParaRPr lang="ru-RU" sz="800" dirty="0">
                        <a:solidFill>
                          <a:srgbClr val="4F81BD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09031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Обучение внутренних тренеров </a:t>
                      </a:r>
                      <a:r>
                        <a:rPr lang="ru-RU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разработка учебных материалов (вкл. видео)</a:t>
                      </a:r>
                      <a:endParaRPr lang="ru-RU" sz="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18615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Дальнейшее развитие и совершенствование стандарта по Лидерству (</a:t>
                      </a:r>
                      <a:r>
                        <a:rPr lang="ru-RU" sz="800" dirty="0" err="1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внут</a:t>
                      </a:r>
                      <a:r>
                        <a:rPr lang="ru-RU" sz="8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и внешний ресурс)</a:t>
                      </a:r>
                      <a:endParaRPr lang="ru-RU" sz="8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4208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Оценка устойчивости и результативности внедрения Программы Культуры БП (независимая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диагностика)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165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rgbClr val="4F81B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развивающих</a:t>
                      </a:r>
                      <a:r>
                        <a:rPr lang="ru-RU" sz="800" baseline="0" dirty="0" smtClean="0">
                          <a:solidFill>
                            <a:srgbClr val="4F81B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семинаров</a:t>
                      </a:r>
                      <a:r>
                        <a:rPr lang="ru-RU" sz="800" dirty="0" smtClean="0">
                          <a:solidFill>
                            <a:srgbClr val="4F81B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 практическому</a:t>
                      </a:r>
                      <a:r>
                        <a:rPr lang="ru-RU" sz="800" baseline="0" dirty="0" smtClean="0">
                          <a:solidFill>
                            <a:srgbClr val="4F81B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4F81B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освоению и совершенствованию</a:t>
                      </a:r>
                      <a:r>
                        <a:rPr lang="ru-RU" sz="800" baseline="0" dirty="0" smtClean="0">
                          <a:solidFill>
                            <a:srgbClr val="4F81B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4F81B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принципов Лидерства (</a:t>
                      </a:r>
                      <a:r>
                        <a:rPr lang="ru-RU" sz="800" dirty="0" err="1" smtClean="0">
                          <a:solidFill>
                            <a:srgbClr val="4F81B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внут</a:t>
                      </a:r>
                      <a:r>
                        <a:rPr lang="ru-RU" sz="800" dirty="0" smtClean="0">
                          <a:solidFill>
                            <a:srgbClr val="4F81B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и</a:t>
                      </a:r>
                      <a:r>
                        <a:rPr lang="ru-RU" sz="800" baseline="0" dirty="0" smtClean="0">
                          <a:solidFill>
                            <a:srgbClr val="4F81B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4F81B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внешний</a:t>
                      </a:r>
                      <a:r>
                        <a:rPr lang="ru-RU" sz="800" baseline="0" dirty="0" smtClean="0">
                          <a:solidFill>
                            <a:srgbClr val="4F81B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ресурс</a:t>
                      </a:r>
                      <a:r>
                        <a:rPr lang="ru-RU" sz="800" dirty="0" smtClean="0">
                          <a:solidFill>
                            <a:srgbClr val="4F81B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).</a:t>
                      </a:r>
                      <a:endParaRPr lang="ru-RU" sz="800" dirty="0">
                        <a:solidFill>
                          <a:srgbClr val="4F81BD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8890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Разработка и</a:t>
                      </a:r>
                      <a:r>
                        <a:rPr lang="ru-RU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реализация коммуникационного плана сопровождения развития Культуры БП и поддержания СУ ОТ, ПБ и ООС. Организация опросов работников для определения оптимальных каналов коммуникации. </a:t>
                      </a:r>
                      <a:r>
                        <a:rPr lang="ru-RU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Подготовить</a:t>
                      </a:r>
                      <a:r>
                        <a:rPr lang="ru-RU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распространить информационные материалы о стратегических целях и программе по их достижению, включив их во все виды коммуникаций</a:t>
                      </a:r>
                      <a:endParaRPr lang="ru-RU" sz="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95889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rgbClr val="4F81B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Усовершенствование системы карточек наблюдений ОТ, ПБ и ООС и учета опасных ситуаций и происшествий без последствий. </a:t>
                      </a:r>
                      <a:endParaRPr lang="ru-RU" sz="800" dirty="0">
                        <a:solidFill>
                          <a:srgbClr val="4F81BD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9939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Развитие внутреннего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внешнего вебсайта в области ОТ, ПБ и ООС и в</a:t>
                      </a:r>
                      <a:r>
                        <a:rPr lang="ru-RU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недрение мобильного приложения</a:t>
                      </a:r>
                      <a:r>
                        <a:rPr lang="ru-RU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 Лидерству и </a:t>
                      </a:r>
                      <a:r>
                        <a:rPr lang="ru-RU" sz="8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КультуреБП</a:t>
                      </a:r>
                      <a:endParaRPr lang="ru-RU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8237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/>
                      <a:r>
                        <a:rPr lang="ru-RU" sz="800" dirty="0" smtClean="0">
                          <a:solidFill>
                            <a:srgbClr val="4F81B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Провести целевое информирование по разъяснению установленных целей и задач утвержденного страт. Плана Компании до работников офиса и регионов, а также методы достижения целей.</a:t>
                      </a:r>
                      <a:endParaRPr lang="ru-RU" sz="800" dirty="0">
                        <a:solidFill>
                          <a:srgbClr val="4F81BD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12483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Организовать День Безопасности </a:t>
                      </a:r>
                      <a:endParaRPr lang="ru-RU" sz="800" baseline="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A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630714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627735" y="6094143"/>
            <a:ext cx="3086399" cy="267954"/>
            <a:chOff x="4627735" y="6094143"/>
            <a:chExt cx="3086399" cy="26795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7735" y="6094143"/>
              <a:ext cx="231973" cy="26722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877906" y="6113808"/>
              <a:ext cx="9559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- Выполнено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21"/>
            <p:cNvSpPr>
              <a:spLocks noChangeArrowheads="1"/>
            </p:cNvSpPr>
            <p:nvPr/>
          </p:nvSpPr>
          <p:spPr bwMode="auto">
            <a:xfrm>
              <a:off x="6061527" y="6122860"/>
              <a:ext cx="215890" cy="23923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wrap="none" lIns="93047" tIns="46523" rIns="93047" bIns="46523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spcBef>
                  <a:spcPct val="30000"/>
                </a:spcBef>
                <a:spcAft>
                  <a:spcPct val="20000"/>
                </a:spcAft>
                <a:buClr>
                  <a:srgbClr val="00A2BA"/>
                </a:buClr>
                <a:defRPr/>
              </a:pPr>
              <a:endParaRPr lang="en-GB" altLang="ru-RU" sz="2000" dirty="0"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66632" y="6122860"/>
              <a:ext cx="14475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Запланировано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object 18"/>
          <p:cNvSpPr txBox="1"/>
          <p:nvPr/>
        </p:nvSpPr>
        <p:spPr>
          <a:xfrm>
            <a:off x="298308" y="4752114"/>
            <a:ext cx="112634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Куратор проекта </a:t>
            </a:r>
            <a:r>
              <a:rPr lang="ru-RU" sz="10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0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КТК </a:t>
            </a:r>
            <a:endParaRPr lang="ru-RU" sz="10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93636" y="1436909"/>
            <a:ext cx="1309161" cy="4532927"/>
            <a:chOff x="5205394" y="1420658"/>
            <a:chExt cx="1309161" cy="453292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5395" y="1420658"/>
              <a:ext cx="231973" cy="26722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5394" y="1740121"/>
              <a:ext cx="231973" cy="26722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3331" y="1740121"/>
              <a:ext cx="231973" cy="26722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9209" y="1740121"/>
              <a:ext cx="231973" cy="26722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1771" y="1994332"/>
              <a:ext cx="231973" cy="26722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4512" y="1995728"/>
              <a:ext cx="231973" cy="26722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2582" y="2011298"/>
              <a:ext cx="231973" cy="26722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1771" y="2340047"/>
              <a:ext cx="231973" cy="26722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8645" y="2356381"/>
              <a:ext cx="231973" cy="267228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4523" y="2351105"/>
              <a:ext cx="231973" cy="26722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1771" y="2624972"/>
              <a:ext cx="231973" cy="26722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9611" y="2625704"/>
              <a:ext cx="231973" cy="267228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485" y="2618216"/>
              <a:ext cx="231973" cy="26722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8756" y="3263066"/>
              <a:ext cx="231973" cy="26722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18" y="3578963"/>
              <a:ext cx="231973" cy="267228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9209" y="3582321"/>
              <a:ext cx="231973" cy="267228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7638" y="4031519"/>
              <a:ext cx="231973" cy="26722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9611" y="4019898"/>
              <a:ext cx="231973" cy="26722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484" y="4026782"/>
              <a:ext cx="231973" cy="26722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0063" y="4627005"/>
              <a:ext cx="231973" cy="26722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2157" y="4630583"/>
              <a:ext cx="231973" cy="267228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65" y="4951385"/>
              <a:ext cx="231973" cy="267228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9209" y="4971319"/>
              <a:ext cx="231973" cy="267228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4665" y="4968922"/>
              <a:ext cx="231973" cy="267228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6731" y="5308761"/>
              <a:ext cx="231973" cy="267228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1586829-DDB2-4210-8061-C9F3F033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4511" y="5686357"/>
              <a:ext cx="231973" cy="267228"/>
            </a:xfrm>
            <a:prstGeom prst="rect">
              <a:avLst/>
            </a:prstGeom>
          </p:spPr>
        </p:pic>
      </p:grpSp>
      <p:sp>
        <p:nvSpPr>
          <p:cNvPr id="69" name="Номер слайда 5"/>
          <p:cNvSpPr txBox="1">
            <a:spLocks/>
          </p:cNvSpPr>
          <p:nvPr/>
        </p:nvSpPr>
        <p:spPr>
          <a:xfrm>
            <a:off x="9204324" y="6615487"/>
            <a:ext cx="2743200" cy="15671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240CD3B-6682-4FDC-9326-17B09E878758}" type="slidenum">
              <a:rPr lang="ru-RU" sz="1000" b="1">
                <a:solidFill>
                  <a:srgbClr val="273E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/>
              <a:t>13</a:t>
            </a:fld>
            <a:endParaRPr lang="ru-RU" sz="1000" b="1" dirty="0">
              <a:solidFill>
                <a:srgbClr val="273E8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1586829-DDB2-4210-8061-C9F3F0333E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237" y="1442189"/>
            <a:ext cx="231973" cy="26722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1586829-DDB2-4210-8061-C9F3F0333E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098" y="2374727"/>
            <a:ext cx="231973" cy="26722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586829-DDB2-4210-8061-C9F3F0333E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097" y="2614805"/>
            <a:ext cx="231973" cy="26722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1586829-DDB2-4210-8061-C9F3F0333E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59" y="2960087"/>
            <a:ext cx="231973" cy="26722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1586829-DDB2-4210-8061-C9F3F0333E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58" y="4031789"/>
            <a:ext cx="231973" cy="26722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1586829-DDB2-4210-8061-C9F3F0333E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58" y="4654544"/>
            <a:ext cx="231973" cy="26722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1586829-DDB2-4210-8061-C9F3F0333E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098" y="4980707"/>
            <a:ext cx="231973" cy="2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BB3CA00-4FA1-49F0-8F57-BAD21B8EC5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Диагностика 2022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157FFFC-97E4-7941-953E-0A8D256AA8B9}"/>
              </a:ext>
            </a:extLst>
          </p:cNvPr>
          <p:cNvGrpSpPr/>
          <p:nvPr/>
        </p:nvGrpSpPr>
        <p:grpSpPr>
          <a:xfrm>
            <a:off x="207813" y="726241"/>
            <a:ext cx="6007246" cy="1599372"/>
            <a:chOff x="332641" y="973604"/>
            <a:chExt cx="3481368" cy="991694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8278CFDB-8A82-4AD7-9317-3E4724076706}"/>
                </a:ext>
              </a:extLst>
            </p:cNvPr>
            <p:cNvSpPr/>
            <p:nvPr/>
          </p:nvSpPr>
          <p:spPr>
            <a:xfrm>
              <a:off x="427164" y="1218281"/>
              <a:ext cx="3386845" cy="7470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B842C62B-3D74-478D-BEAF-36A609503774}"/>
                </a:ext>
              </a:extLst>
            </p:cNvPr>
            <p:cNvSpPr/>
            <p:nvPr/>
          </p:nvSpPr>
          <p:spPr>
            <a:xfrm>
              <a:off x="1762867" y="1457467"/>
              <a:ext cx="1920320" cy="3968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90" b="0" i="0" u="none" strike="noStrike" kern="1200" cap="none" spc="0" normalizeH="0" baseline="0" noProof="0" dirty="0">
                  <a:ln>
                    <a:noFill/>
                  </a:ln>
                  <a:solidFill>
                    <a:srgbClr val="3A5569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rPr>
                <a:t>сбор статистических («количественных») данных и мнений по проблемам организации  безопасного производства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764980" y="1273776"/>
              <a:ext cx="2026723" cy="195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52" b="0" i="0" u="none" strike="noStrike" kern="1200" cap="none" spc="0" normalizeH="0" baseline="0" noProof="0" dirty="0">
                  <a:ln>
                    <a:noFill/>
                  </a:ln>
                  <a:solidFill>
                    <a:srgbClr val="68B0E0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АНКЕТИРОВАНИЕ:  </a:t>
              </a:r>
              <a:r>
                <a:rPr kumimoji="0" lang="ru-RU" sz="1290" b="1" i="0" u="none" strike="noStrike" kern="1200" cap="none" spc="0" normalizeH="0" baseline="0" noProof="0" dirty="0">
                  <a:ln>
                    <a:noFill/>
                  </a:ln>
                  <a:solidFill>
                    <a:srgbClr val="68B0E0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408 респондентов</a:t>
              </a:r>
              <a:endParaRPr kumimoji="0" lang="ru-RU" sz="129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Roboto Condensed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86BBA4-24CB-4965-9E5F-6992C0B0E9C7}"/>
                </a:ext>
              </a:extLst>
            </p:cNvPr>
            <p:cNvSpPr txBox="1"/>
            <p:nvPr/>
          </p:nvSpPr>
          <p:spPr>
            <a:xfrm>
              <a:off x="332641" y="973604"/>
              <a:ext cx="1543013" cy="16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2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rPr>
                <a:t>ШАГ 1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7BE9E0-91E1-214E-80EF-8B1DBC574436}"/>
              </a:ext>
            </a:extLst>
          </p:cNvPr>
          <p:cNvGrpSpPr/>
          <p:nvPr/>
        </p:nvGrpSpPr>
        <p:grpSpPr>
          <a:xfrm>
            <a:off x="370916" y="4742965"/>
            <a:ext cx="5857638" cy="1218251"/>
            <a:chOff x="3944032" y="1188353"/>
            <a:chExt cx="3363260" cy="75537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739B09B-9695-4C46-B118-8CDED3F3F7EA}"/>
                </a:ext>
              </a:extLst>
            </p:cNvPr>
            <p:cNvSpPr/>
            <p:nvPr/>
          </p:nvSpPr>
          <p:spPr>
            <a:xfrm>
              <a:off x="3944032" y="1188353"/>
              <a:ext cx="3363260" cy="755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B842C62B-3D74-478D-BEAF-36A609503774}"/>
                </a:ext>
              </a:extLst>
            </p:cNvPr>
            <p:cNvSpPr/>
            <p:nvPr/>
          </p:nvSpPr>
          <p:spPr>
            <a:xfrm>
              <a:off x="5267791" y="1515813"/>
              <a:ext cx="1756579" cy="3400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90" b="0" i="0" u="none" strike="noStrike" kern="1200" cap="none" spc="0" normalizeH="0" baseline="0" noProof="0" dirty="0">
                  <a:ln>
                    <a:noFill/>
                  </a:ln>
                  <a:solidFill>
                    <a:srgbClr val="3A5569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rPr>
                <a:t>сбор «качественных» данных для валидизации результатов опроса (мнений и установок персонала)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267790" y="1243704"/>
              <a:ext cx="2026723" cy="318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52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ФОКУС-ГРУППЫ И ИНТЕРВЬЮ</a:t>
              </a:r>
              <a:r>
                <a:rPr kumimoji="0" lang="ru-RU" sz="1452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9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52</a:t>
              </a:r>
              <a:r>
                <a:rPr kumimoji="0" lang="en-US" sz="129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 </a:t>
              </a:r>
              <a:r>
                <a:rPr kumimoji="0" lang="ru-RU" sz="129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участника </a:t>
              </a:r>
              <a:endParaRPr kumimoji="0" lang="ru-RU" sz="129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27" name="Ссылка на слайд 26">
                <a:extLst>
                  <a:ext uri="{FF2B5EF4-FFF2-40B4-BE49-F238E27FC236}">
                    <a16:creationId xmlns:a16="http://schemas.microsoft.com/office/drawing/2014/main" id="{29CC2868-37E7-4598-9B6A-D94685D89A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6734393"/>
                  </p:ext>
                </p:extLst>
              </p:nvPr>
            </p:nvGraphicFramePr>
            <p:xfrm>
              <a:off x="11809322" y="103613"/>
              <a:ext cx="216055" cy="216055"/>
            </p:xfrm>
            <a:graphic>
              <a:graphicData uri="http://schemas.microsoft.com/office/powerpoint/2016/slidezoom">
                <pslz:sldZm>
                  <pslz:sldZmObj sldId="2378" cId="1235843529">
                    <pslz:zmPr id="{ED097675-3E4C-4192-8EEC-ABEC080A65F4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55" cy="2160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7" name="Ссылка на слайд 2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29CC2868-37E7-4598-9B6A-D94685D89A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xmlns:pslz="http://schemas.microsoft.com/office/powerpoint/2016/slidezoom" r:embed="rId8"/>
                  </a:ext>
                </a:extLst>
              </a:blip>
              <a:stretch>
                <a:fillRect/>
              </a:stretch>
            </p:blipFill>
            <p:spPr>
              <a:xfrm>
                <a:off x="11809322" y="103613"/>
                <a:ext cx="216055" cy="21605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grpSp>
        <p:nvGrpSpPr>
          <p:cNvPr id="10" name="Группа 9"/>
          <p:cNvGrpSpPr/>
          <p:nvPr/>
        </p:nvGrpSpPr>
        <p:grpSpPr>
          <a:xfrm>
            <a:off x="353766" y="2728656"/>
            <a:ext cx="5874788" cy="1779902"/>
            <a:chOff x="6837266" y="1110573"/>
            <a:chExt cx="4873427" cy="177990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37266" y="1111434"/>
              <a:ext cx="4873427" cy="1779041"/>
              <a:chOff x="3548307" y="5891923"/>
              <a:chExt cx="4873427" cy="1779041"/>
            </a:xfrm>
          </p:grpSpPr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7157FFFC-97E4-7941-953E-0A8D256AA8B9}"/>
                  </a:ext>
                </a:extLst>
              </p:cNvPr>
              <p:cNvGrpSpPr/>
              <p:nvPr/>
            </p:nvGrpSpPr>
            <p:grpSpPr>
              <a:xfrm>
                <a:off x="3548307" y="5891923"/>
                <a:ext cx="4873427" cy="1779041"/>
                <a:chOff x="427164" y="1218281"/>
                <a:chExt cx="2824288" cy="1007828"/>
              </a:xfrm>
            </p:grpSpPr>
            <p:sp>
              <p:nvSpPr>
                <p:cNvPr id="29" name="Стрелка: пятиугольник 1">
                  <a:extLst>
                    <a:ext uri="{FF2B5EF4-FFF2-40B4-BE49-F238E27FC236}">
                      <a16:creationId xmlns:a16="http://schemas.microsoft.com/office/drawing/2014/main" id="{8278CFDB-8A82-4AD7-9317-3E4724076706}"/>
                    </a:ext>
                  </a:extLst>
                </p:cNvPr>
                <p:cNvSpPr/>
                <p:nvPr/>
              </p:nvSpPr>
              <p:spPr>
                <a:xfrm>
                  <a:off x="427164" y="1218281"/>
                  <a:ext cx="2824288" cy="1007828"/>
                </a:xfrm>
                <a:prstGeom prst="rect">
                  <a:avLst/>
                </a:prstGeom>
                <a:solidFill>
                  <a:srgbClr val="ECB7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90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Прямоугольник 29">
                  <a:extLst>
                    <a:ext uri="{FF2B5EF4-FFF2-40B4-BE49-F238E27FC236}">
                      <a16:creationId xmlns:a16="http://schemas.microsoft.com/office/drawing/2014/main" id="{B842C62B-3D74-478D-BEAF-36A609503774}"/>
                    </a:ext>
                  </a:extLst>
                </p:cNvPr>
                <p:cNvSpPr/>
                <p:nvPr/>
              </p:nvSpPr>
              <p:spPr>
                <a:xfrm>
                  <a:off x="1579051" y="1786654"/>
                  <a:ext cx="803895" cy="36949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9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14042"/>
                      </a:solidFill>
                      <a:effectLst/>
                      <a:uLnTx/>
                      <a:uFillTx/>
                      <a:latin typeface="Roboto Condensed"/>
                      <a:ea typeface="+mn-ea"/>
                      <a:cs typeface="+mn-cs"/>
                    </a:rPr>
                    <a:t>16.05.2022 – 27.11.2022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9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A5569"/>
                      </a:solidFill>
                      <a:effectLst/>
                      <a:uLnTx/>
                      <a:uFillTx/>
                      <a:latin typeface="Roboto Condensed Light"/>
                      <a:ea typeface="+mn-ea"/>
                      <a:cs typeface="+mn-cs"/>
                    </a:rPr>
                    <a:t>Объекты КТК-К</a:t>
                  </a: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1567740" y="1218281"/>
                  <a:ext cx="1673012" cy="4038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452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14042"/>
                      </a:solidFill>
                      <a:effectLst/>
                      <a:uLnTx/>
                      <a:uFillTx/>
                      <a:latin typeface="Roboto Condensed"/>
                      <a:ea typeface="+mn-ea"/>
                      <a:cs typeface="+mn-cs"/>
                    </a:rPr>
                    <a:t>НАБЛЮДЕНИЯ НА ПРОИЗВОДСТВЕ </a:t>
                  </a:r>
                  <a:r>
                    <a:rPr kumimoji="0" lang="ru-RU" sz="129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414042"/>
                      </a:solidFill>
                      <a:effectLst/>
                      <a:uLnTx/>
                      <a:uFillTx/>
                      <a:latin typeface="Roboto Condensed"/>
                      <a:ea typeface="+mn-ea"/>
                      <a:cs typeface="+mn-cs"/>
                    </a:rPr>
                    <a:t>в </a:t>
                  </a:r>
                  <a:r>
                    <a:rPr kumimoji="0" lang="ru-RU" sz="129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14042"/>
                      </a:solidFill>
                      <a:effectLst/>
                      <a:uLnTx/>
                      <a:uFillTx/>
                      <a:latin typeface="Roboto Condensed"/>
                      <a:ea typeface="+mn-ea"/>
                      <a:cs typeface="+mn-cs"/>
                    </a:rPr>
                    <a:t>ходе  работ по внедрению Стандарта лидерства на объектах КТК</a:t>
                  </a:r>
                </a:p>
              </p:txBody>
            </p:sp>
          </p:grpSp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B842C62B-3D74-478D-BEAF-36A609503774}"/>
                  </a:ext>
                </a:extLst>
              </p:cNvPr>
              <p:cNvSpPr/>
              <p:nvPr/>
            </p:nvSpPr>
            <p:spPr>
              <a:xfrm>
                <a:off x="7112340" y="6895223"/>
                <a:ext cx="1298199" cy="5959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9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rPr>
                  <a:t>25.10.2021 – 02.12.2022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9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A5569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+mn-cs"/>
                  </a:rPr>
                  <a:t>Объекты КТК-Р</a:t>
                </a:r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7266" y="1110573"/>
              <a:ext cx="1778371" cy="1779902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66" y="4730875"/>
            <a:ext cx="2127946" cy="1210347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6930189" y="1328286"/>
            <a:ext cx="4612936" cy="4612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358606" y="3926588"/>
            <a:ext cx="1618691" cy="1618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СТАНДАРТ ЛИДЕРСТВА В БЕЗОПАС-НОСТИ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2834" y="2425566"/>
            <a:ext cx="2702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КУЛЬТУРА БЕЗОПАСНОГО ПРОИЗВОДСТВА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66" y="1128752"/>
            <a:ext cx="1812538" cy="12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76FAA06-F72E-43B1-8E81-F1C57F47A60E}"/>
              </a:ext>
            </a:extLst>
          </p:cNvPr>
          <p:cNvGrpSpPr/>
          <p:nvPr/>
        </p:nvGrpSpPr>
        <p:grpSpPr>
          <a:xfrm>
            <a:off x="523631" y="1299244"/>
            <a:ext cx="11057331" cy="4996068"/>
            <a:chOff x="382516" y="775982"/>
            <a:chExt cx="6856122" cy="3097822"/>
          </a:xfrm>
        </p:grpSpPr>
        <p:sp>
          <p:nvSpPr>
            <p:cNvPr id="140" name="Овал 25">
              <a:extLst>
                <a:ext uri="{FF2B5EF4-FFF2-40B4-BE49-F238E27FC236}">
                  <a16:creationId xmlns:a16="http://schemas.microsoft.com/office/drawing/2014/main" id="{116955EA-38BE-4EBC-8655-16E45F139DAA}"/>
                </a:ext>
              </a:extLst>
            </p:cNvPr>
            <p:cNvSpPr/>
            <p:nvPr/>
          </p:nvSpPr>
          <p:spPr>
            <a:xfrm>
              <a:off x="3311781" y="1397393"/>
              <a:ext cx="1134317" cy="1134317"/>
            </a:xfrm>
            <a:prstGeom prst="ellipse">
              <a:avLst/>
            </a:prstGeom>
            <a:noFill/>
            <a:ln w="76200" cap="sq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Arial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ABCC1ED-2788-4565-96FE-52F2A5C3863B}"/>
                </a:ext>
              </a:extLst>
            </p:cNvPr>
            <p:cNvSpPr txBox="1"/>
            <p:nvPr/>
          </p:nvSpPr>
          <p:spPr>
            <a:xfrm>
              <a:off x="1573370" y="785397"/>
              <a:ext cx="1515836" cy="2227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9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ФОКУС-ГРУППЫ (4)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411AEC1-297E-4385-9468-9D016C228CA4}"/>
                </a:ext>
              </a:extLst>
            </p:cNvPr>
            <p:cNvSpPr txBox="1"/>
            <p:nvPr/>
          </p:nvSpPr>
          <p:spPr>
            <a:xfrm>
              <a:off x="1573370" y="1548992"/>
              <a:ext cx="1486964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9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Condensed Light"/>
                  <a:ea typeface="+mn-ea"/>
                  <a:cs typeface="Arial" pitchFamily="34" charset="0"/>
                </a:rPr>
                <a:t>ИНДИВИДУАЛЬНЫЕ ИНТЕРВЬЮ (48 шт.)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A020C6B9-73C0-431D-B229-19A242FD8BEA}"/>
                </a:ext>
              </a:extLst>
            </p:cNvPr>
            <p:cNvSpPr txBox="1"/>
            <p:nvPr/>
          </p:nvSpPr>
          <p:spPr>
            <a:xfrm>
              <a:off x="1573370" y="2647116"/>
              <a:ext cx="1515836" cy="2154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9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Condensed Light"/>
                  <a:ea typeface="+mn-ea"/>
                  <a:cs typeface="Arial" pitchFamily="34" charset="0"/>
                </a:rPr>
                <a:t>ОНЛАЙН-АНКЕТИРОВАНИЕ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F9D1642-B0D9-40B9-BA54-B656DA256366}"/>
                </a:ext>
              </a:extLst>
            </p:cNvPr>
            <p:cNvSpPr txBox="1"/>
            <p:nvPr/>
          </p:nvSpPr>
          <p:spPr>
            <a:xfrm>
              <a:off x="4741006" y="785397"/>
              <a:ext cx="1559431" cy="2154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9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Condensed Light"/>
                  <a:ea typeface="+mn-ea"/>
                  <a:cs typeface="Arial" pitchFamily="34" charset="0"/>
                </a:rPr>
                <a:t>НАБЛЮДЕНИЯ</a:t>
              </a:r>
              <a:endParaRPr kumimoji="0" lang="ru-RU" sz="1290" b="0" i="0" u="none" strike="noStrike" kern="1200" cap="none" spc="-19" normalizeH="0" baseline="0" noProof="0" dirty="0">
                <a:ln>
                  <a:noFill/>
                </a:ln>
                <a:solidFill>
                  <a:srgbClr val="414042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Condensed Light"/>
                <a:ea typeface="+mn-ea"/>
                <a:cs typeface="Arial" pitchFamily="34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205F250-EE18-40EA-89A4-C50FD704B1C6}"/>
                </a:ext>
              </a:extLst>
            </p:cNvPr>
            <p:cNvSpPr txBox="1"/>
            <p:nvPr/>
          </p:nvSpPr>
          <p:spPr>
            <a:xfrm>
              <a:off x="4698533" y="2647116"/>
              <a:ext cx="1265357" cy="2154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9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Condensed Light"/>
                  <a:ea typeface="+mn-ea"/>
                  <a:cs typeface="Arial" pitchFamily="34" charset="0"/>
                </a:rPr>
                <a:t>АНАЛИЗ ДОКУМЕНТОВ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BFC3FAF-52B8-4577-AE8F-0580D908C167}"/>
                </a:ext>
              </a:extLst>
            </p:cNvPr>
            <p:cNvSpPr txBox="1"/>
            <p:nvPr/>
          </p:nvSpPr>
          <p:spPr>
            <a:xfrm>
              <a:off x="1574352" y="1033016"/>
              <a:ext cx="1385655" cy="430887"/>
            </a:xfrm>
            <a:prstGeom prst="rect">
              <a:avLst/>
            </a:prstGeom>
            <a:noFill/>
          </p:spPr>
          <p:txBody>
            <a:bodyPr wrap="square" lIns="58060" tIns="0" rIns="58060" bIns="0" rtlCol="0">
              <a:noAutofit/>
            </a:bodyPr>
            <a:lstStyle/>
            <a:p>
              <a:pPr marL="174182" marR="0" lvl="0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Рабочие </a:t>
              </a:r>
            </a:p>
            <a:p>
              <a:pPr marL="174182" marR="0" lvl="0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Линейные руководители  </a:t>
              </a:r>
            </a:p>
            <a:p>
              <a:pPr marL="174182" marR="0" lvl="0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Специалисты, ИТР </a:t>
              </a:r>
            </a:p>
          </p:txBody>
        </p:sp>
        <p:grpSp>
          <p:nvGrpSpPr>
            <p:cNvPr id="147" name="Группа 53">
              <a:extLst>
                <a:ext uri="{FF2B5EF4-FFF2-40B4-BE49-F238E27FC236}">
                  <a16:creationId xmlns:a16="http://schemas.microsoft.com/office/drawing/2014/main" id="{100C60FA-7101-4BF7-BE90-A1484770E740}"/>
                </a:ext>
              </a:extLst>
            </p:cNvPr>
            <p:cNvGrpSpPr/>
            <p:nvPr/>
          </p:nvGrpSpPr>
          <p:grpSpPr>
            <a:xfrm>
              <a:off x="4329355" y="978333"/>
              <a:ext cx="1638192" cy="405108"/>
              <a:chOff x="6417401" y="1802687"/>
              <a:chExt cx="2904142" cy="485490"/>
            </a:xfrm>
          </p:grpSpPr>
          <p:cxnSp>
            <p:nvCxnSpPr>
              <p:cNvPr id="202" name="Прямая соединительная линия 45">
                <a:extLst>
                  <a:ext uri="{FF2B5EF4-FFF2-40B4-BE49-F238E27FC236}">
                    <a16:creationId xmlns:a16="http://schemas.microsoft.com/office/drawing/2014/main" id="{21B61BAB-99E8-45C1-B2BD-E4CAFEE70E40}"/>
                  </a:ext>
                </a:extLst>
              </p:cNvPr>
              <p:cNvCxnSpPr>
                <a:cxnSpLocks/>
                <a:stCxn id="180" idx="7"/>
              </p:cNvCxnSpPr>
              <p:nvPr/>
            </p:nvCxnSpPr>
            <p:spPr>
              <a:xfrm flipV="1">
                <a:off x="6417401" y="1808502"/>
                <a:ext cx="760195" cy="479675"/>
              </a:xfrm>
              <a:prstGeom prst="line">
                <a:avLst/>
              </a:prstGeom>
              <a:ln w="12700">
                <a:solidFill>
                  <a:schemeClr val="bg2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48">
                <a:extLst>
                  <a:ext uri="{FF2B5EF4-FFF2-40B4-BE49-F238E27FC236}">
                    <a16:creationId xmlns:a16="http://schemas.microsoft.com/office/drawing/2014/main" id="{4714FF1F-DC8D-4471-A8BB-C159B38EBF32}"/>
                  </a:ext>
                </a:extLst>
              </p:cNvPr>
              <p:cNvCxnSpPr/>
              <p:nvPr/>
            </p:nvCxnSpPr>
            <p:spPr>
              <a:xfrm flipV="1">
                <a:off x="7164024" y="1802687"/>
                <a:ext cx="2157519" cy="0"/>
              </a:xfrm>
              <a:prstGeom prst="line">
                <a:avLst/>
              </a:prstGeom>
              <a:ln w="12700">
                <a:solidFill>
                  <a:schemeClr val="bg2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Группа 54">
              <a:extLst>
                <a:ext uri="{FF2B5EF4-FFF2-40B4-BE49-F238E27FC236}">
                  <a16:creationId xmlns:a16="http://schemas.microsoft.com/office/drawing/2014/main" id="{70B0CDB0-5050-411D-9E9F-E2F6895A162B}"/>
                </a:ext>
              </a:extLst>
            </p:cNvPr>
            <p:cNvGrpSpPr/>
            <p:nvPr/>
          </p:nvGrpSpPr>
          <p:grpSpPr>
            <a:xfrm flipV="1">
              <a:off x="4343060" y="2526397"/>
              <a:ext cx="1586977" cy="315982"/>
              <a:chOff x="6234069" y="2010762"/>
              <a:chExt cx="2879598" cy="286123"/>
            </a:xfrm>
          </p:grpSpPr>
          <p:cxnSp>
            <p:nvCxnSpPr>
              <p:cNvPr id="200" name="Прямая соединительная линия 55">
                <a:extLst>
                  <a:ext uri="{FF2B5EF4-FFF2-40B4-BE49-F238E27FC236}">
                    <a16:creationId xmlns:a16="http://schemas.microsoft.com/office/drawing/2014/main" id="{2C9268A4-648D-4BB6-B2E6-53DE9699D4AA}"/>
                  </a:ext>
                </a:extLst>
              </p:cNvPr>
              <p:cNvCxnSpPr>
                <a:cxnSpLocks/>
                <a:stCxn id="184" idx="5"/>
              </p:cNvCxnSpPr>
              <p:nvPr/>
            </p:nvCxnSpPr>
            <p:spPr>
              <a:xfrm flipV="1">
                <a:off x="6234069" y="2010762"/>
                <a:ext cx="687994" cy="286123"/>
              </a:xfrm>
              <a:prstGeom prst="line">
                <a:avLst/>
              </a:prstGeom>
              <a:ln w="12700">
                <a:solidFill>
                  <a:schemeClr val="bg2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Прямая соединительная линия 56">
                <a:extLst>
                  <a:ext uri="{FF2B5EF4-FFF2-40B4-BE49-F238E27FC236}">
                    <a16:creationId xmlns:a16="http://schemas.microsoft.com/office/drawing/2014/main" id="{1126BF29-F721-404E-90EF-A78BB663D2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56147" y="2013889"/>
                <a:ext cx="2157520" cy="0"/>
              </a:xfrm>
              <a:prstGeom prst="line">
                <a:avLst/>
              </a:prstGeom>
              <a:ln w="12700">
                <a:solidFill>
                  <a:schemeClr val="bg2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Группа 57">
              <a:extLst>
                <a:ext uri="{FF2B5EF4-FFF2-40B4-BE49-F238E27FC236}">
                  <a16:creationId xmlns:a16="http://schemas.microsoft.com/office/drawing/2014/main" id="{29199081-CD09-4702-BBE3-A0B46605BCB3}"/>
                </a:ext>
              </a:extLst>
            </p:cNvPr>
            <p:cNvGrpSpPr/>
            <p:nvPr/>
          </p:nvGrpSpPr>
          <p:grpSpPr>
            <a:xfrm flipH="1">
              <a:off x="1665924" y="990001"/>
              <a:ext cx="1763614" cy="406633"/>
              <a:chOff x="6009367" y="1924239"/>
              <a:chExt cx="2816581" cy="251858"/>
            </a:xfrm>
          </p:grpSpPr>
          <p:cxnSp>
            <p:nvCxnSpPr>
              <p:cNvPr id="198" name="Прямая соединительная линия 58">
                <a:extLst>
                  <a:ext uri="{FF2B5EF4-FFF2-40B4-BE49-F238E27FC236}">
                    <a16:creationId xmlns:a16="http://schemas.microsoft.com/office/drawing/2014/main" id="{708E2F79-D7CE-4B52-981E-3D3B79090C57}"/>
                  </a:ext>
                </a:extLst>
              </p:cNvPr>
              <p:cNvCxnSpPr>
                <a:cxnSpLocks/>
                <a:stCxn id="172" idx="1"/>
              </p:cNvCxnSpPr>
              <p:nvPr/>
            </p:nvCxnSpPr>
            <p:spPr>
              <a:xfrm flipV="1">
                <a:off x="6009367" y="1931029"/>
                <a:ext cx="625054" cy="245068"/>
              </a:xfrm>
              <a:prstGeom prst="line">
                <a:avLst/>
              </a:prstGeom>
              <a:ln w="12700">
                <a:solidFill>
                  <a:schemeClr val="bg2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59">
                <a:extLst>
                  <a:ext uri="{FF2B5EF4-FFF2-40B4-BE49-F238E27FC236}">
                    <a16:creationId xmlns:a16="http://schemas.microsoft.com/office/drawing/2014/main" id="{D6C5F3B3-9E8A-46BB-97CF-28DDB12A99EE}"/>
                  </a:ext>
                </a:extLst>
              </p:cNvPr>
              <p:cNvCxnSpPr/>
              <p:nvPr/>
            </p:nvCxnSpPr>
            <p:spPr>
              <a:xfrm flipV="1">
                <a:off x="6668429" y="1924239"/>
                <a:ext cx="2157519" cy="0"/>
              </a:xfrm>
              <a:prstGeom prst="line">
                <a:avLst/>
              </a:prstGeom>
              <a:ln w="12700">
                <a:solidFill>
                  <a:schemeClr val="bg2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Группа 60">
              <a:extLst>
                <a:ext uri="{FF2B5EF4-FFF2-40B4-BE49-F238E27FC236}">
                  <a16:creationId xmlns:a16="http://schemas.microsoft.com/office/drawing/2014/main" id="{41A654EC-65A6-423E-B48A-0348C6A8845F}"/>
                </a:ext>
              </a:extLst>
            </p:cNvPr>
            <p:cNvGrpSpPr/>
            <p:nvPr/>
          </p:nvGrpSpPr>
          <p:grpSpPr>
            <a:xfrm flipH="1" flipV="1">
              <a:off x="1627451" y="2527253"/>
              <a:ext cx="1812852" cy="315132"/>
              <a:chOff x="6007422" y="1968704"/>
              <a:chExt cx="2818526" cy="247201"/>
            </a:xfrm>
          </p:grpSpPr>
          <p:cxnSp>
            <p:nvCxnSpPr>
              <p:cNvPr id="196" name="Прямая соединительная линия 61">
                <a:extLst>
                  <a:ext uri="{FF2B5EF4-FFF2-40B4-BE49-F238E27FC236}">
                    <a16:creationId xmlns:a16="http://schemas.microsoft.com/office/drawing/2014/main" id="{26FF1C87-06D7-4520-8DAD-03CA5E5BE07F}"/>
                  </a:ext>
                </a:extLst>
              </p:cNvPr>
              <p:cNvCxnSpPr>
                <a:cxnSpLocks/>
                <a:stCxn id="194" idx="3"/>
              </p:cNvCxnSpPr>
              <p:nvPr/>
            </p:nvCxnSpPr>
            <p:spPr>
              <a:xfrm flipV="1">
                <a:off x="6007422" y="1972363"/>
                <a:ext cx="661007" cy="243542"/>
              </a:xfrm>
              <a:prstGeom prst="line">
                <a:avLst/>
              </a:prstGeom>
              <a:ln w="12700">
                <a:solidFill>
                  <a:schemeClr val="bg2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62">
                <a:extLst>
                  <a:ext uri="{FF2B5EF4-FFF2-40B4-BE49-F238E27FC236}">
                    <a16:creationId xmlns:a16="http://schemas.microsoft.com/office/drawing/2014/main" id="{5667C983-9831-4470-A17C-8713836CA366}"/>
                  </a:ext>
                </a:extLst>
              </p:cNvPr>
              <p:cNvCxnSpPr/>
              <p:nvPr/>
            </p:nvCxnSpPr>
            <p:spPr>
              <a:xfrm flipV="1">
                <a:off x="6668429" y="1968704"/>
                <a:ext cx="2157519" cy="0"/>
              </a:xfrm>
              <a:prstGeom prst="line">
                <a:avLst/>
              </a:prstGeom>
              <a:ln w="12700">
                <a:solidFill>
                  <a:schemeClr val="bg2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1" name="Прямая соединительная линия 63">
              <a:extLst>
                <a:ext uri="{FF2B5EF4-FFF2-40B4-BE49-F238E27FC236}">
                  <a16:creationId xmlns:a16="http://schemas.microsoft.com/office/drawing/2014/main" id="{B429E1C9-1498-406A-9E51-87FBF3DCAE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2355" y="1874769"/>
              <a:ext cx="1332000" cy="0"/>
            </a:xfrm>
            <a:prstGeom prst="line">
              <a:avLst/>
            </a:prstGeom>
            <a:ln w="12700">
              <a:solidFill>
                <a:schemeClr val="bg2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Группа 151">
              <a:extLst>
                <a:ext uri="{FF2B5EF4-FFF2-40B4-BE49-F238E27FC236}">
                  <a16:creationId xmlns:a16="http://schemas.microsoft.com/office/drawing/2014/main" id="{0BFEDC27-ADE8-44AF-812F-0945BD5265B0}"/>
                </a:ext>
              </a:extLst>
            </p:cNvPr>
            <p:cNvGrpSpPr/>
            <p:nvPr/>
          </p:nvGrpSpPr>
          <p:grpSpPr>
            <a:xfrm>
              <a:off x="3396081" y="2269510"/>
              <a:ext cx="301968" cy="301968"/>
              <a:chOff x="4915145" y="3493136"/>
              <a:chExt cx="500006" cy="500006"/>
            </a:xfrm>
          </p:grpSpPr>
          <p:grpSp>
            <p:nvGrpSpPr>
              <p:cNvPr id="186" name="Group 2">
                <a:extLst>
                  <a:ext uri="{FF2B5EF4-FFF2-40B4-BE49-F238E27FC236}">
                    <a16:creationId xmlns:a16="http://schemas.microsoft.com/office/drawing/2014/main" id="{3A99A403-E7B5-48BF-986F-A5927E3E3C50}"/>
                  </a:ext>
                </a:extLst>
              </p:cNvPr>
              <p:cNvGrpSpPr/>
              <p:nvPr/>
            </p:nvGrpSpPr>
            <p:grpSpPr>
              <a:xfrm>
                <a:off x="4915145" y="3493136"/>
                <a:ext cx="500006" cy="500006"/>
                <a:chOff x="5388775" y="4219304"/>
                <a:chExt cx="666675" cy="666675"/>
              </a:xfrm>
            </p:grpSpPr>
            <p:sp>
              <p:nvSpPr>
                <p:cNvPr id="194" name="Овал 36">
                  <a:extLst>
                    <a:ext uri="{FF2B5EF4-FFF2-40B4-BE49-F238E27FC236}">
                      <a16:creationId xmlns:a16="http://schemas.microsoft.com/office/drawing/2014/main" id="{96D71C7D-8127-4900-8ED8-EAF5A1C00999}"/>
                    </a:ext>
                  </a:extLst>
                </p:cNvPr>
                <p:cNvSpPr/>
                <p:nvPr/>
              </p:nvSpPr>
              <p:spPr>
                <a:xfrm>
                  <a:off x="5388775" y="4219304"/>
                  <a:ext cx="666675" cy="666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34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5" name="Овал 37">
                  <a:extLst>
                    <a:ext uri="{FF2B5EF4-FFF2-40B4-BE49-F238E27FC236}">
                      <a16:creationId xmlns:a16="http://schemas.microsoft.com/office/drawing/2014/main" id="{32FB3FF9-7889-4BE5-9F52-AC5B47B4224E}"/>
                    </a:ext>
                  </a:extLst>
                </p:cNvPr>
                <p:cNvSpPr/>
                <p:nvPr/>
              </p:nvSpPr>
              <p:spPr>
                <a:xfrm>
                  <a:off x="5435788" y="4266317"/>
                  <a:ext cx="572649" cy="572649"/>
                </a:xfrm>
                <a:prstGeom prst="ellipse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34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187" name="Группа 606">
                <a:extLst>
                  <a:ext uri="{FF2B5EF4-FFF2-40B4-BE49-F238E27FC236}">
                    <a16:creationId xmlns:a16="http://schemas.microsoft.com/office/drawing/2014/main" id="{DB3C440B-9E85-44CA-8FA2-5A86681EA41A}"/>
                  </a:ext>
                </a:extLst>
              </p:cNvPr>
              <p:cNvGrpSpPr/>
              <p:nvPr/>
            </p:nvGrpSpPr>
            <p:grpSpPr>
              <a:xfrm>
                <a:off x="5039132" y="3615238"/>
                <a:ext cx="252027" cy="232746"/>
                <a:chOff x="5403850" y="3070226"/>
                <a:chExt cx="290513" cy="268288"/>
              </a:xfrm>
              <a:solidFill>
                <a:schemeClr val="bg1"/>
              </a:solidFill>
            </p:grpSpPr>
            <p:sp>
              <p:nvSpPr>
                <p:cNvPr id="188" name="Freeform 122">
                  <a:extLst>
                    <a:ext uri="{FF2B5EF4-FFF2-40B4-BE49-F238E27FC236}">
                      <a16:creationId xmlns:a16="http://schemas.microsoft.com/office/drawing/2014/main" id="{1E2BE9DF-61AF-4BDC-85E5-3BC02E7572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00688" y="3203576"/>
                  <a:ext cx="96838" cy="34925"/>
                </a:xfrm>
                <a:custGeom>
                  <a:avLst/>
                  <a:gdLst>
                    <a:gd name="T0" fmla="*/ 93 w 96"/>
                    <a:gd name="T1" fmla="*/ 30 h 35"/>
                    <a:gd name="T2" fmla="*/ 90 w 96"/>
                    <a:gd name="T3" fmla="*/ 23 h 35"/>
                    <a:gd name="T4" fmla="*/ 82 w 96"/>
                    <a:gd name="T5" fmla="*/ 0 h 35"/>
                    <a:gd name="T6" fmla="*/ 14 w 96"/>
                    <a:gd name="T7" fmla="*/ 0 h 35"/>
                    <a:gd name="T8" fmla="*/ 6 w 96"/>
                    <a:gd name="T9" fmla="*/ 23 h 35"/>
                    <a:gd name="T10" fmla="*/ 3 w 96"/>
                    <a:gd name="T11" fmla="*/ 30 h 35"/>
                    <a:gd name="T12" fmla="*/ 1 w 96"/>
                    <a:gd name="T13" fmla="*/ 34 h 35"/>
                    <a:gd name="T14" fmla="*/ 0 w 96"/>
                    <a:gd name="T15" fmla="*/ 35 h 35"/>
                    <a:gd name="T16" fmla="*/ 96 w 96"/>
                    <a:gd name="T17" fmla="*/ 35 h 35"/>
                    <a:gd name="T18" fmla="*/ 95 w 96"/>
                    <a:gd name="T19" fmla="*/ 34 h 35"/>
                    <a:gd name="T20" fmla="*/ 93 w 96"/>
                    <a:gd name="T21" fmla="*/ 30 h 35"/>
                    <a:gd name="T22" fmla="*/ 56 w 96"/>
                    <a:gd name="T23" fmla="*/ 23 h 35"/>
                    <a:gd name="T24" fmla="*/ 54 w 96"/>
                    <a:gd name="T25" fmla="*/ 25 h 35"/>
                    <a:gd name="T26" fmla="*/ 43 w 96"/>
                    <a:gd name="T27" fmla="*/ 25 h 35"/>
                    <a:gd name="T28" fmla="*/ 41 w 96"/>
                    <a:gd name="T29" fmla="*/ 23 h 35"/>
                    <a:gd name="T30" fmla="*/ 41 w 96"/>
                    <a:gd name="T31" fmla="*/ 14 h 35"/>
                    <a:gd name="T32" fmla="*/ 43 w 96"/>
                    <a:gd name="T33" fmla="*/ 12 h 35"/>
                    <a:gd name="T34" fmla="*/ 54 w 96"/>
                    <a:gd name="T35" fmla="*/ 12 h 35"/>
                    <a:gd name="T36" fmla="*/ 56 w 96"/>
                    <a:gd name="T37" fmla="*/ 14 h 35"/>
                    <a:gd name="T38" fmla="*/ 56 w 96"/>
                    <a:gd name="T39" fmla="*/ 2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6" h="35">
                      <a:moveTo>
                        <a:pt x="93" y="30"/>
                      </a:moveTo>
                      <a:cubicBezTo>
                        <a:pt x="92" y="28"/>
                        <a:pt x="91" y="26"/>
                        <a:pt x="90" y="23"/>
                      </a:cubicBezTo>
                      <a:cubicBezTo>
                        <a:pt x="86" y="14"/>
                        <a:pt x="83" y="7"/>
                        <a:pt x="82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7"/>
                        <a:pt x="10" y="14"/>
                        <a:pt x="6" y="23"/>
                      </a:cubicBezTo>
                      <a:cubicBezTo>
                        <a:pt x="5" y="26"/>
                        <a:pt x="4" y="28"/>
                        <a:pt x="3" y="30"/>
                      </a:cubicBezTo>
                      <a:cubicBezTo>
                        <a:pt x="2" y="31"/>
                        <a:pt x="1" y="33"/>
                        <a:pt x="1" y="34"/>
                      </a:cubicBezTo>
                      <a:cubicBezTo>
                        <a:pt x="1" y="35"/>
                        <a:pt x="0" y="35"/>
                        <a:pt x="0" y="35"/>
                      </a:cubicBezTo>
                      <a:cubicBezTo>
                        <a:pt x="96" y="35"/>
                        <a:pt x="96" y="35"/>
                        <a:pt x="96" y="35"/>
                      </a:cubicBezTo>
                      <a:cubicBezTo>
                        <a:pt x="96" y="35"/>
                        <a:pt x="95" y="35"/>
                        <a:pt x="95" y="34"/>
                      </a:cubicBezTo>
                      <a:cubicBezTo>
                        <a:pt x="95" y="33"/>
                        <a:pt x="94" y="31"/>
                        <a:pt x="93" y="30"/>
                      </a:cubicBezTo>
                      <a:close/>
                      <a:moveTo>
                        <a:pt x="56" y="23"/>
                      </a:moveTo>
                      <a:cubicBezTo>
                        <a:pt x="56" y="24"/>
                        <a:pt x="55" y="25"/>
                        <a:pt x="54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2" y="25"/>
                        <a:pt x="41" y="24"/>
                        <a:pt x="41" y="23"/>
                      </a:cubicBezTo>
                      <a:cubicBezTo>
                        <a:pt x="41" y="14"/>
                        <a:pt x="41" y="14"/>
                        <a:pt x="41" y="14"/>
                      </a:cubicBezTo>
                      <a:cubicBezTo>
                        <a:pt x="41" y="13"/>
                        <a:pt x="42" y="12"/>
                        <a:pt x="43" y="1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5" y="12"/>
                        <a:pt x="56" y="13"/>
                        <a:pt x="56" y="14"/>
                      </a:cubicBezTo>
                      <a:lnTo>
                        <a:pt x="56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8" tIns="45709" rIns="91418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3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 123">
                  <a:extLst>
                    <a:ext uri="{FF2B5EF4-FFF2-40B4-BE49-F238E27FC236}">
                      <a16:creationId xmlns:a16="http://schemas.microsoft.com/office/drawing/2014/main" id="{89165F55-0BBE-4C36-AA9C-46F97A9CE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650" y="3070226"/>
                  <a:ext cx="190500" cy="163513"/>
                </a:xfrm>
                <a:custGeom>
                  <a:avLst/>
                  <a:gdLst>
                    <a:gd name="T0" fmla="*/ 7 w 189"/>
                    <a:gd name="T1" fmla="*/ 158 h 161"/>
                    <a:gd name="T2" fmla="*/ 9 w 189"/>
                    <a:gd name="T3" fmla="*/ 156 h 161"/>
                    <a:gd name="T4" fmla="*/ 9 w 189"/>
                    <a:gd name="T5" fmla="*/ 155 h 161"/>
                    <a:gd name="T6" fmla="*/ 9 w 189"/>
                    <a:gd name="T7" fmla="*/ 154 h 161"/>
                    <a:gd name="T8" fmla="*/ 11 w 189"/>
                    <a:gd name="T9" fmla="*/ 149 h 161"/>
                    <a:gd name="T10" fmla="*/ 15 w 189"/>
                    <a:gd name="T11" fmla="*/ 139 h 161"/>
                    <a:gd name="T12" fmla="*/ 17 w 189"/>
                    <a:gd name="T13" fmla="*/ 135 h 161"/>
                    <a:gd name="T14" fmla="*/ 19 w 189"/>
                    <a:gd name="T15" fmla="*/ 131 h 161"/>
                    <a:gd name="T16" fmla="*/ 17 w 189"/>
                    <a:gd name="T17" fmla="*/ 129 h 161"/>
                    <a:gd name="T18" fmla="*/ 17 w 189"/>
                    <a:gd name="T19" fmla="*/ 18 h 161"/>
                    <a:gd name="T20" fmla="*/ 19 w 189"/>
                    <a:gd name="T21" fmla="*/ 16 h 161"/>
                    <a:gd name="T22" fmla="*/ 169 w 189"/>
                    <a:gd name="T23" fmla="*/ 16 h 161"/>
                    <a:gd name="T24" fmla="*/ 171 w 189"/>
                    <a:gd name="T25" fmla="*/ 18 h 161"/>
                    <a:gd name="T26" fmla="*/ 171 w 189"/>
                    <a:gd name="T27" fmla="*/ 129 h 161"/>
                    <a:gd name="T28" fmla="*/ 169 w 189"/>
                    <a:gd name="T29" fmla="*/ 131 h 161"/>
                    <a:gd name="T30" fmla="*/ 169 w 189"/>
                    <a:gd name="T31" fmla="*/ 131 h 161"/>
                    <a:gd name="T32" fmla="*/ 171 w 189"/>
                    <a:gd name="T33" fmla="*/ 135 h 161"/>
                    <a:gd name="T34" fmla="*/ 173 w 189"/>
                    <a:gd name="T35" fmla="*/ 139 h 161"/>
                    <a:gd name="T36" fmla="*/ 177 w 189"/>
                    <a:gd name="T37" fmla="*/ 149 h 161"/>
                    <a:gd name="T38" fmla="*/ 179 w 189"/>
                    <a:gd name="T39" fmla="*/ 154 h 161"/>
                    <a:gd name="T40" fmla="*/ 179 w 189"/>
                    <a:gd name="T41" fmla="*/ 155 h 161"/>
                    <a:gd name="T42" fmla="*/ 179 w 189"/>
                    <a:gd name="T43" fmla="*/ 156 h 161"/>
                    <a:gd name="T44" fmla="*/ 181 w 189"/>
                    <a:gd name="T45" fmla="*/ 158 h 161"/>
                    <a:gd name="T46" fmla="*/ 185 w 189"/>
                    <a:gd name="T47" fmla="*/ 161 h 161"/>
                    <a:gd name="T48" fmla="*/ 189 w 189"/>
                    <a:gd name="T49" fmla="*/ 151 h 161"/>
                    <a:gd name="T50" fmla="*/ 189 w 189"/>
                    <a:gd name="T51" fmla="*/ 97 h 161"/>
                    <a:gd name="T52" fmla="*/ 189 w 189"/>
                    <a:gd name="T53" fmla="*/ 77 h 161"/>
                    <a:gd name="T54" fmla="*/ 189 w 189"/>
                    <a:gd name="T55" fmla="*/ 58 h 161"/>
                    <a:gd name="T56" fmla="*/ 189 w 189"/>
                    <a:gd name="T57" fmla="*/ 15 h 161"/>
                    <a:gd name="T58" fmla="*/ 173 w 189"/>
                    <a:gd name="T59" fmla="*/ 0 h 161"/>
                    <a:gd name="T60" fmla="*/ 15 w 189"/>
                    <a:gd name="T61" fmla="*/ 0 h 161"/>
                    <a:gd name="T62" fmla="*/ 0 w 189"/>
                    <a:gd name="T63" fmla="*/ 15 h 161"/>
                    <a:gd name="T64" fmla="*/ 0 w 189"/>
                    <a:gd name="T65" fmla="*/ 57 h 161"/>
                    <a:gd name="T66" fmla="*/ 0 w 189"/>
                    <a:gd name="T67" fmla="*/ 77 h 161"/>
                    <a:gd name="T68" fmla="*/ 0 w 189"/>
                    <a:gd name="T69" fmla="*/ 82 h 161"/>
                    <a:gd name="T70" fmla="*/ 0 w 189"/>
                    <a:gd name="T71" fmla="*/ 151 h 161"/>
                    <a:gd name="T72" fmla="*/ 3 w 189"/>
                    <a:gd name="T73" fmla="*/ 161 h 161"/>
                    <a:gd name="T74" fmla="*/ 7 w 189"/>
                    <a:gd name="T75" fmla="*/ 158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89" h="161">
                      <a:moveTo>
                        <a:pt x="7" y="158"/>
                      </a:moveTo>
                      <a:cubicBezTo>
                        <a:pt x="9" y="156"/>
                        <a:pt x="9" y="156"/>
                        <a:pt x="9" y="156"/>
                      </a:cubicBezTo>
                      <a:cubicBezTo>
                        <a:pt x="9" y="155"/>
                        <a:pt x="9" y="155"/>
                        <a:pt x="9" y="155"/>
                      </a:cubicBezTo>
                      <a:cubicBezTo>
                        <a:pt x="9" y="154"/>
                        <a:pt x="9" y="154"/>
                        <a:pt x="9" y="154"/>
                      </a:cubicBezTo>
                      <a:cubicBezTo>
                        <a:pt x="11" y="149"/>
                        <a:pt x="11" y="149"/>
                        <a:pt x="11" y="149"/>
                      </a:cubicBezTo>
                      <a:cubicBezTo>
                        <a:pt x="15" y="139"/>
                        <a:pt x="15" y="139"/>
                        <a:pt x="15" y="139"/>
                      </a:cubicBezTo>
                      <a:cubicBezTo>
                        <a:pt x="16" y="138"/>
                        <a:pt x="16" y="136"/>
                        <a:pt x="17" y="135"/>
                      </a:cubicBezTo>
                      <a:cubicBezTo>
                        <a:pt x="18" y="134"/>
                        <a:pt x="18" y="133"/>
                        <a:pt x="19" y="131"/>
                      </a:cubicBezTo>
                      <a:cubicBezTo>
                        <a:pt x="18" y="131"/>
                        <a:pt x="17" y="130"/>
                        <a:pt x="17" y="129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7"/>
                        <a:pt x="18" y="16"/>
                        <a:pt x="19" y="16"/>
                      </a:cubicBezTo>
                      <a:cubicBezTo>
                        <a:pt x="169" y="16"/>
                        <a:pt x="169" y="16"/>
                        <a:pt x="169" y="16"/>
                      </a:cubicBezTo>
                      <a:cubicBezTo>
                        <a:pt x="170" y="16"/>
                        <a:pt x="171" y="17"/>
                        <a:pt x="171" y="18"/>
                      </a:cubicBezTo>
                      <a:cubicBezTo>
                        <a:pt x="171" y="129"/>
                        <a:pt x="171" y="129"/>
                        <a:pt x="171" y="129"/>
                      </a:cubicBezTo>
                      <a:cubicBezTo>
                        <a:pt x="171" y="130"/>
                        <a:pt x="170" y="131"/>
                        <a:pt x="169" y="131"/>
                      </a:cubicBezTo>
                      <a:cubicBezTo>
                        <a:pt x="169" y="131"/>
                        <a:pt x="169" y="131"/>
                        <a:pt x="169" y="131"/>
                      </a:cubicBezTo>
                      <a:cubicBezTo>
                        <a:pt x="170" y="133"/>
                        <a:pt x="170" y="134"/>
                        <a:pt x="171" y="135"/>
                      </a:cubicBezTo>
                      <a:cubicBezTo>
                        <a:pt x="172" y="136"/>
                        <a:pt x="172" y="138"/>
                        <a:pt x="173" y="139"/>
                      </a:cubicBezTo>
                      <a:cubicBezTo>
                        <a:pt x="177" y="149"/>
                        <a:pt x="177" y="149"/>
                        <a:pt x="177" y="149"/>
                      </a:cubicBezTo>
                      <a:cubicBezTo>
                        <a:pt x="179" y="154"/>
                        <a:pt x="179" y="154"/>
                        <a:pt x="179" y="154"/>
                      </a:cubicBezTo>
                      <a:cubicBezTo>
                        <a:pt x="179" y="155"/>
                        <a:pt x="179" y="155"/>
                        <a:pt x="179" y="155"/>
                      </a:cubicBezTo>
                      <a:cubicBezTo>
                        <a:pt x="179" y="156"/>
                        <a:pt x="179" y="156"/>
                        <a:pt x="179" y="156"/>
                      </a:cubicBezTo>
                      <a:cubicBezTo>
                        <a:pt x="181" y="158"/>
                        <a:pt x="181" y="158"/>
                        <a:pt x="181" y="158"/>
                      </a:cubicBezTo>
                      <a:cubicBezTo>
                        <a:pt x="182" y="159"/>
                        <a:pt x="184" y="160"/>
                        <a:pt x="185" y="161"/>
                      </a:cubicBezTo>
                      <a:cubicBezTo>
                        <a:pt x="188" y="158"/>
                        <a:pt x="189" y="155"/>
                        <a:pt x="189" y="151"/>
                      </a:cubicBezTo>
                      <a:cubicBezTo>
                        <a:pt x="189" y="97"/>
                        <a:pt x="189" y="97"/>
                        <a:pt x="189" y="97"/>
                      </a:cubicBezTo>
                      <a:cubicBezTo>
                        <a:pt x="189" y="90"/>
                        <a:pt x="189" y="83"/>
                        <a:pt x="189" y="77"/>
                      </a:cubicBezTo>
                      <a:cubicBezTo>
                        <a:pt x="189" y="58"/>
                        <a:pt x="189" y="58"/>
                        <a:pt x="189" y="58"/>
                      </a:cubicBezTo>
                      <a:cubicBezTo>
                        <a:pt x="189" y="15"/>
                        <a:pt x="189" y="15"/>
                        <a:pt x="189" y="15"/>
                      </a:cubicBezTo>
                      <a:cubicBezTo>
                        <a:pt x="189" y="7"/>
                        <a:pt x="182" y="0"/>
                        <a:pt x="173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0" y="78"/>
                        <a:pt x="0" y="80"/>
                        <a:pt x="0" y="82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5"/>
                        <a:pt x="1" y="158"/>
                        <a:pt x="3" y="161"/>
                      </a:cubicBezTo>
                      <a:cubicBezTo>
                        <a:pt x="5" y="160"/>
                        <a:pt x="6" y="159"/>
                        <a:pt x="7" y="1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8" tIns="45709" rIns="91418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3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24">
                  <a:extLst>
                    <a:ext uri="{FF2B5EF4-FFF2-40B4-BE49-F238E27FC236}">
                      <a16:creationId xmlns:a16="http://schemas.microsoft.com/office/drawing/2014/main" id="{3330CBF5-12ED-4B38-920B-ECE365961F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8000" y="3148013"/>
                  <a:ext cx="106363" cy="158750"/>
                </a:xfrm>
                <a:custGeom>
                  <a:avLst/>
                  <a:gdLst>
                    <a:gd name="T0" fmla="*/ 43 w 105"/>
                    <a:gd name="T1" fmla="*/ 158 h 158"/>
                    <a:gd name="T2" fmla="*/ 87 w 105"/>
                    <a:gd name="T3" fmla="*/ 157 h 158"/>
                    <a:gd name="T4" fmla="*/ 89 w 105"/>
                    <a:gd name="T5" fmla="*/ 132 h 158"/>
                    <a:gd name="T6" fmla="*/ 104 w 105"/>
                    <a:gd name="T7" fmla="*/ 76 h 158"/>
                    <a:gd name="T8" fmla="*/ 95 w 105"/>
                    <a:gd name="T9" fmla="*/ 52 h 158"/>
                    <a:gd name="T10" fmla="*/ 62 w 105"/>
                    <a:gd name="T11" fmla="*/ 0 h 158"/>
                    <a:gd name="T12" fmla="*/ 60 w 105"/>
                    <a:gd name="T13" fmla="*/ 89 h 158"/>
                    <a:gd name="T14" fmla="*/ 55 w 105"/>
                    <a:gd name="T15" fmla="*/ 92 h 158"/>
                    <a:gd name="T16" fmla="*/ 46 w 105"/>
                    <a:gd name="T17" fmla="*/ 89 h 158"/>
                    <a:gd name="T18" fmla="*/ 42 w 105"/>
                    <a:gd name="T19" fmla="*/ 87 h 158"/>
                    <a:gd name="T20" fmla="*/ 42 w 105"/>
                    <a:gd name="T21" fmla="*/ 87 h 158"/>
                    <a:gd name="T22" fmla="*/ 40 w 105"/>
                    <a:gd name="T23" fmla="*/ 81 h 158"/>
                    <a:gd name="T24" fmla="*/ 38 w 105"/>
                    <a:gd name="T25" fmla="*/ 76 h 158"/>
                    <a:gd name="T26" fmla="*/ 34 w 105"/>
                    <a:gd name="T27" fmla="*/ 65 h 158"/>
                    <a:gd name="T28" fmla="*/ 32 w 105"/>
                    <a:gd name="T29" fmla="*/ 62 h 158"/>
                    <a:gd name="T30" fmla="*/ 28 w 105"/>
                    <a:gd name="T31" fmla="*/ 55 h 158"/>
                    <a:gd name="T32" fmla="*/ 9 w 105"/>
                    <a:gd name="T33" fmla="*/ 41 h 158"/>
                    <a:gd name="T34" fmla="*/ 5 w 105"/>
                    <a:gd name="T35" fmla="*/ 42 h 158"/>
                    <a:gd name="T36" fmla="*/ 1 w 105"/>
                    <a:gd name="T37" fmla="*/ 55 h 158"/>
                    <a:gd name="T38" fmla="*/ 9 w 105"/>
                    <a:gd name="T39" fmla="*/ 76 h 158"/>
                    <a:gd name="T40" fmla="*/ 14 w 105"/>
                    <a:gd name="T41" fmla="*/ 87 h 158"/>
                    <a:gd name="T42" fmla="*/ 16 w 105"/>
                    <a:gd name="T43" fmla="*/ 90 h 158"/>
                    <a:gd name="T44" fmla="*/ 19 w 105"/>
                    <a:gd name="T45" fmla="*/ 98 h 158"/>
                    <a:gd name="T46" fmla="*/ 36 w 105"/>
                    <a:gd name="T47" fmla="*/ 130 h 158"/>
                    <a:gd name="T48" fmla="*/ 43 w 105"/>
                    <a:gd name="T49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5" h="158">
                      <a:moveTo>
                        <a:pt x="43" y="158"/>
                      </a:moveTo>
                      <a:cubicBezTo>
                        <a:pt x="87" y="157"/>
                        <a:pt x="87" y="157"/>
                        <a:pt x="87" y="157"/>
                      </a:cubicBezTo>
                      <a:cubicBezTo>
                        <a:pt x="81" y="149"/>
                        <a:pt x="89" y="132"/>
                        <a:pt x="89" y="132"/>
                      </a:cubicBezTo>
                      <a:cubicBezTo>
                        <a:pt x="89" y="132"/>
                        <a:pt x="105" y="82"/>
                        <a:pt x="104" y="76"/>
                      </a:cubicBezTo>
                      <a:cubicBezTo>
                        <a:pt x="104" y="69"/>
                        <a:pt x="102" y="66"/>
                        <a:pt x="95" y="52"/>
                      </a:cubicBezTo>
                      <a:cubicBezTo>
                        <a:pt x="89" y="38"/>
                        <a:pt x="62" y="0"/>
                        <a:pt x="62" y="0"/>
                      </a:cubicBezTo>
                      <a:cubicBezTo>
                        <a:pt x="62" y="0"/>
                        <a:pt x="65" y="83"/>
                        <a:pt x="60" y="89"/>
                      </a:cubicBezTo>
                      <a:cubicBezTo>
                        <a:pt x="59" y="91"/>
                        <a:pt x="57" y="92"/>
                        <a:pt x="55" y="92"/>
                      </a:cubicBezTo>
                      <a:cubicBezTo>
                        <a:pt x="52" y="92"/>
                        <a:pt x="49" y="90"/>
                        <a:pt x="46" y="89"/>
                      </a:cubicBezTo>
                      <a:cubicBezTo>
                        <a:pt x="44" y="88"/>
                        <a:pt x="42" y="87"/>
                        <a:pt x="42" y="87"/>
                      </a:cubicBezTo>
                      <a:cubicBezTo>
                        <a:pt x="42" y="87"/>
                        <a:pt x="42" y="87"/>
                        <a:pt x="42" y="87"/>
                      </a:cubicBezTo>
                      <a:cubicBezTo>
                        <a:pt x="42" y="86"/>
                        <a:pt x="41" y="84"/>
                        <a:pt x="40" y="81"/>
                      </a:cubicBezTo>
                      <a:cubicBezTo>
                        <a:pt x="39" y="79"/>
                        <a:pt x="39" y="77"/>
                        <a:pt x="38" y="76"/>
                      </a:cubicBezTo>
                      <a:cubicBezTo>
                        <a:pt x="36" y="72"/>
                        <a:pt x="35" y="68"/>
                        <a:pt x="34" y="65"/>
                      </a:cubicBezTo>
                      <a:cubicBezTo>
                        <a:pt x="33" y="64"/>
                        <a:pt x="33" y="63"/>
                        <a:pt x="32" y="62"/>
                      </a:cubicBezTo>
                      <a:cubicBezTo>
                        <a:pt x="31" y="60"/>
                        <a:pt x="30" y="57"/>
                        <a:pt x="28" y="55"/>
                      </a:cubicBezTo>
                      <a:cubicBezTo>
                        <a:pt x="23" y="48"/>
                        <a:pt x="16" y="41"/>
                        <a:pt x="9" y="41"/>
                      </a:cubicBezTo>
                      <a:cubicBezTo>
                        <a:pt x="8" y="41"/>
                        <a:pt x="6" y="41"/>
                        <a:pt x="5" y="42"/>
                      </a:cubicBezTo>
                      <a:cubicBezTo>
                        <a:pt x="0" y="44"/>
                        <a:pt x="0" y="49"/>
                        <a:pt x="1" y="55"/>
                      </a:cubicBezTo>
                      <a:cubicBezTo>
                        <a:pt x="3" y="61"/>
                        <a:pt x="6" y="68"/>
                        <a:pt x="9" y="76"/>
                      </a:cubicBezTo>
                      <a:cubicBezTo>
                        <a:pt x="11" y="79"/>
                        <a:pt x="13" y="83"/>
                        <a:pt x="14" y="87"/>
                      </a:cubicBezTo>
                      <a:cubicBezTo>
                        <a:pt x="15" y="88"/>
                        <a:pt x="15" y="89"/>
                        <a:pt x="16" y="90"/>
                      </a:cubicBezTo>
                      <a:cubicBezTo>
                        <a:pt x="17" y="93"/>
                        <a:pt x="18" y="96"/>
                        <a:pt x="19" y="98"/>
                      </a:cubicBezTo>
                      <a:cubicBezTo>
                        <a:pt x="25" y="114"/>
                        <a:pt x="36" y="130"/>
                        <a:pt x="36" y="130"/>
                      </a:cubicBezTo>
                      <a:lnTo>
                        <a:pt x="43" y="1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8" tIns="45709" rIns="91418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3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125">
                  <a:extLst>
                    <a:ext uri="{FF2B5EF4-FFF2-40B4-BE49-F238E27FC236}">
                      <a16:creationId xmlns:a16="http://schemas.microsoft.com/office/drawing/2014/main" id="{838CD13F-0F26-40D0-A750-8FDF2D7F1E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1338" y="3311526"/>
                  <a:ext cx="60325" cy="26988"/>
                </a:xfrm>
                <a:custGeom>
                  <a:avLst/>
                  <a:gdLst>
                    <a:gd name="T0" fmla="*/ 3 w 38"/>
                    <a:gd name="T1" fmla="*/ 0 h 17"/>
                    <a:gd name="T2" fmla="*/ 0 w 38"/>
                    <a:gd name="T3" fmla="*/ 0 h 17"/>
                    <a:gd name="T4" fmla="*/ 0 w 38"/>
                    <a:gd name="T5" fmla="*/ 17 h 17"/>
                    <a:gd name="T6" fmla="*/ 38 w 38"/>
                    <a:gd name="T7" fmla="*/ 17 h 17"/>
                    <a:gd name="T8" fmla="*/ 38 w 38"/>
                    <a:gd name="T9" fmla="*/ 0 h 17"/>
                    <a:gd name="T10" fmla="*/ 38 w 38"/>
                    <a:gd name="T11" fmla="*/ 0 h 17"/>
                    <a:gd name="T12" fmla="*/ 3 w 38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17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38" y="17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8" tIns="45709" rIns="91418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3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126">
                  <a:extLst>
                    <a:ext uri="{FF2B5EF4-FFF2-40B4-BE49-F238E27FC236}">
                      <a16:creationId xmlns:a16="http://schemas.microsoft.com/office/drawing/2014/main" id="{8AF8E1BC-569E-4311-99A7-24C58B1644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3850" y="3148013"/>
                  <a:ext cx="106363" cy="158750"/>
                </a:xfrm>
                <a:custGeom>
                  <a:avLst/>
                  <a:gdLst>
                    <a:gd name="T0" fmla="*/ 100 w 105"/>
                    <a:gd name="T1" fmla="*/ 42 h 158"/>
                    <a:gd name="T2" fmla="*/ 96 w 105"/>
                    <a:gd name="T3" fmla="*/ 41 h 158"/>
                    <a:gd name="T4" fmla="*/ 77 w 105"/>
                    <a:gd name="T5" fmla="*/ 55 h 158"/>
                    <a:gd name="T6" fmla="*/ 73 w 105"/>
                    <a:gd name="T7" fmla="*/ 62 h 158"/>
                    <a:gd name="T8" fmla="*/ 71 w 105"/>
                    <a:gd name="T9" fmla="*/ 65 h 158"/>
                    <a:gd name="T10" fmla="*/ 67 w 105"/>
                    <a:gd name="T11" fmla="*/ 76 h 158"/>
                    <a:gd name="T12" fmla="*/ 65 w 105"/>
                    <a:gd name="T13" fmla="*/ 81 h 158"/>
                    <a:gd name="T14" fmla="*/ 63 w 105"/>
                    <a:gd name="T15" fmla="*/ 87 h 158"/>
                    <a:gd name="T16" fmla="*/ 63 w 105"/>
                    <a:gd name="T17" fmla="*/ 87 h 158"/>
                    <a:gd name="T18" fmla="*/ 59 w 105"/>
                    <a:gd name="T19" fmla="*/ 89 h 158"/>
                    <a:gd name="T20" fmla="*/ 50 w 105"/>
                    <a:gd name="T21" fmla="*/ 92 h 158"/>
                    <a:gd name="T22" fmla="*/ 45 w 105"/>
                    <a:gd name="T23" fmla="*/ 89 h 158"/>
                    <a:gd name="T24" fmla="*/ 43 w 105"/>
                    <a:gd name="T25" fmla="*/ 0 h 158"/>
                    <a:gd name="T26" fmla="*/ 10 w 105"/>
                    <a:gd name="T27" fmla="*/ 52 h 158"/>
                    <a:gd name="T28" fmla="*/ 1 w 105"/>
                    <a:gd name="T29" fmla="*/ 76 h 158"/>
                    <a:gd name="T30" fmla="*/ 16 w 105"/>
                    <a:gd name="T31" fmla="*/ 132 h 158"/>
                    <a:gd name="T32" fmla="*/ 18 w 105"/>
                    <a:gd name="T33" fmla="*/ 157 h 158"/>
                    <a:gd name="T34" fmla="*/ 62 w 105"/>
                    <a:gd name="T35" fmla="*/ 158 h 158"/>
                    <a:gd name="T36" fmla="*/ 69 w 105"/>
                    <a:gd name="T37" fmla="*/ 130 h 158"/>
                    <a:gd name="T38" fmla="*/ 86 w 105"/>
                    <a:gd name="T39" fmla="*/ 98 h 158"/>
                    <a:gd name="T40" fmla="*/ 89 w 105"/>
                    <a:gd name="T41" fmla="*/ 90 h 158"/>
                    <a:gd name="T42" fmla="*/ 91 w 105"/>
                    <a:gd name="T43" fmla="*/ 87 h 158"/>
                    <a:gd name="T44" fmla="*/ 96 w 105"/>
                    <a:gd name="T45" fmla="*/ 76 h 158"/>
                    <a:gd name="T46" fmla="*/ 104 w 105"/>
                    <a:gd name="T47" fmla="*/ 55 h 158"/>
                    <a:gd name="T48" fmla="*/ 100 w 105"/>
                    <a:gd name="T49" fmla="*/ 42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5" h="158">
                      <a:moveTo>
                        <a:pt x="100" y="42"/>
                      </a:moveTo>
                      <a:cubicBezTo>
                        <a:pt x="99" y="41"/>
                        <a:pt x="97" y="41"/>
                        <a:pt x="96" y="41"/>
                      </a:cubicBezTo>
                      <a:cubicBezTo>
                        <a:pt x="89" y="41"/>
                        <a:pt x="82" y="48"/>
                        <a:pt x="77" y="55"/>
                      </a:cubicBezTo>
                      <a:cubicBezTo>
                        <a:pt x="75" y="57"/>
                        <a:pt x="74" y="60"/>
                        <a:pt x="73" y="62"/>
                      </a:cubicBezTo>
                      <a:cubicBezTo>
                        <a:pt x="72" y="63"/>
                        <a:pt x="72" y="64"/>
                        <a:pt x="71" y="65"/>
                      </a:cubicBezTo>
                      <a:cubicBezTo>
                        <a:pt x="70" y="68"/>
                        <a:pt x="69" y="72"/>
                        <a:pt x="67" y="76"/>
                      </a:cubicBezTo>
                      <a:cubicBezTo>
                        <a:pt x="66" y="77"/>
                        <a:pt x="66" y="79"/>
                        <a:pt x="65" y="81"/>
                      </a:cubicBezTo>
                      <a:cubicBezTo>
                        <a:pt x="64" y="84"/>
                        <a:pt x="63" y="86"/>
                        <a:pt x="63" y="87"/>
                      </a:cubicBezTo>
                      <a:cubicBezTo>
                        <a:pt x="63" y="87"/>
                        <a:pt x="63" y="87"/>
                        <a:pt x="63" y="87"/>
                      </a:cubicBezTo>
                      <a:cubicBezTo>
                        <a:pt x="63" y="87"/>
                        <a:pt x="61" y="88"/>
                        <a:pt x="59" y="89"/>
                      </a:cubicBezTo>
                      <a:cubicBezTo>
                        <a:pt x="57" y="90"/>
                        <a:pt x="53" y="92"/>
                        <a:pt x="50" y="92"/>
                      </a:cubicBezTo>
                      <a:cubicBezTo>
                        <a:pt x="48" y="92"/>
                        <a:pt x="46" y="91"/>
                        <a:pt x="45" y="89"/>
                      </a:cubicBezTo>
                      <a:cubicBezTo>
                        <a:pt x="40" y="83"/>
                        <a:pt x="43" y="0"/>
                        <a:pt x="43" y="0"/>
                      </a:cubicBezTo>
                      <a:cubicBezTo>
                        <a:pt x="43" y="0"/>
                        <a:pt x="16" y="38"/>
                        <a:pt x="10" y="52"/>
                      </a:cubicBezTo>
                      <a:cubicBezTo>
                        <a:pt x="3" y="66"/>
                        <a:pt x="1" y="69"/>
                        <a:pt x="1" y="76"/>
                      </a:cubicBezTo>
                      <a:cubicBezTo>
                        <a:pt x="0" y="82"/>
                        <a:pt x="16" y="132"/>
                        <a:pt x="16" y="132"/>
                      </a:cubicBezTo>
                      <a:cubicBezTo>
                        <a:pt x="16" y="132"/>
                        <a:pt x="24" y="149"/>
                        <a:pt x="18" y="157"/>
                      </a:cubicBezTo>
                      <a:cubicBezTo>
                        <a:pt x="62" y="158"/>
                        <a:pt x="62" y="158"/>
                        <a:pt x="62" y="158"/>
                      </a:cubicBezTo>
                      <a:cubicBezTo>
                        <a:pt x="69" y="130"/>
                        <a:pt x="69" y="130"/>
                        <a:pt x="69" y="130"/>
                      </a:cubicBezTo>
                      <a:cubicBezTo>
                        <a:pt x="69" y="130"/>
                        <a:pt x="80" y="114"/>
                        <a:pt x="86" y="98"/>
                      </a:cubicBezTo>
                      <a:cubicBezTo>
                        <a:pt x="87" y="96"/>
                        <a:pt x="88" y="93"/>
                        <a:pt x="89" y="90"/>
                      </a:cubicBezTo>
                      <a:cubicBezTo>
                        <a:pt x="90" y="89"/>
                        <a:pt x="90" y="88"/>
                        <a:pt x="91" y="87"/>
                      </a:cubicBezTo>
                      <a:cubicBezTo>
                        <a:pt x="92" y="83"/>
                        <a:pt x="94" y="79"/>
                        <a:pt x="96" y="76"/>
                      </a:cubicBezTo>
                      <a:cubicBezTo>
                        <a:pt x="99" y="68"/>
                        <a:pt x="102" y="61"/>
                        <a:pt x="104" y="55"/>
                      </a:cubicBezTo>
                      <a:cubicBezTo>
                        <a:pt x="105" y="49"/>
                        <a:pt x="105" y="44"/>
                        <a:pt x="100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8" tIns="45709" rIns="91418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3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127">
                  <a:extLst>
                    <a:ext uri="{FF2B5EF4-FFF2-40B4-BE49-F238E27FC236}">
                      <a16:creationId xmlns:a16="http://schemas.microsoft.com/office/drawing/2014/main" id="{693C51C8-908E-4BBE-A0BA-F7BFB61AB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16550" y="3311526"/>
                  <a:ext cx="60325" cy="26988"/>
                </a:xfrm>
                <a:custGeom>
                  <a:avLst/>
                  <a:gdLst>
                    <a:gd name="T0" fmla="*/ 0 w 38"/>
                    <a:gd name="T1" fmla="*/ 0 h 17"/>
                    <a:gd name="T2" fmla="*/ 0 w 38"/>
                    <a:gd name="T3" fmla="*/ 0 h 17"/>
                    <a:gd name="T4" fmla="*/ 0 w 38"/>
                    <a:gd name="T5" fmla="*/ 17 h 17"/>
                    <a:gd name="T6" fmla="*/ 38 w 38"/>
                    <a:gd name="T7" fmla="*/ 17 h 17"/>
                    <a:gd name="T8" fmla="*/ 38 w 38"/>
                    <a:gd name="T9" fmla="*/ 0 h 17"/>
                    <a:gd name="T10" fmla="*/ 34 w 38"/>
                    <a:gd name="T11" fmla="*/ 0 h 17"/>
                    <a:gd name="T12" fmla="*/ 0 w 38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38" y="17"/>
                      </a:lnTo>
                      <a:lnTo>
                        <a:pt x="38" y="0"/>
                      </a:lnTo>
                      <a:lnTo>
                        <a:pt x="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8" tIns="45709" rIns="91418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3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id="{A06E9848-E9CA-47E3-B866-8FE669FDED54}"/>
                </a:ext>
              </a:extLst>
            </p:cNvPr>
            <p:cNvGrpSpPr/>
            <p:nvPr/>
          </p:nvGrpSpPr>
          <p:grpSpPr>
            <a:xfrm>
              <a:off x="4085314" y="2268653"/>
              <a:ext cx="301968" cy="301968"/>
              <a:chOff x="4915145" y="1956207"/>
              <a:chExt cx="500006" cy="500006"/>
            </a:xfrm>
          </p:grpSpPr>
          <p:grpSp>
            <p:nvGrpSpPr>
              <p:cNvPr id="182" name="Группа 29">
                <a:extLst>
                  <a:ext uri="{FF2B5EF4-FFF2-40B4-BE49-F238E27FC236}">
                    <a16:creationId xmlns:a16="http://schemas.microsoft.com/office/drawing/2014/main" id="{B3E829FA-CDE3-4319-AF71-E1A969114224}"/>
                  </a:ext>
                </a:extLst>
              </p:cNvPr>
              <p:cNvGrpSpPr/>
              <p:nvPr/>
            </p:nvGrpSpPr>
            <p:grpSpPr>
              <a:xfrm>
                <a:off x="4915145" y="1956207"/>
                <a:ext cx="500006" cy="500006"/>
                <a:chOff x="4490272" y="1537997"/>
                <a:chExt cx="666675" cy="666675"/>
              </a:xfrm>
            </p:grpSpPr>
            <p:sp>
              <p:nvSpPr>
                <p:cNvPr id="184" name="Овал 30">
                  <a:extLst>
                    <a:ext uri="{FF2B5EF4-FFF2-40B4-BE49-F238E27FC236}">
                      <a16:creationId xmlns:a16="http://schemas.microsoft.com/office/drawing/2014/main" id="{227BB7DA-8A5D-4565-A1F0-0A05BD6D5599}"/>
                    </a:ext>
                  </a:extLst>
                </p:cNvPr>
                <p:cNvSpPr/>
                <p:nvPr/>
              </p:nvSpPr>
              <p:spPr>
                <a:xfrm>
                  <a:off x="4490272" y="1537997"/>
                  <a:ext cx="666675" cy="666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34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5" name="Овал 31">
                  <a:extLst>
                    <a:ext uri="{FF2B5EF4-FFF2-40B4-BE49-F238E27FC236}">
                      <a16:creationId xmlns:a16="http://schemas.microsoft.com/office/drawing/2014/main" id="{E3ADB7DF-B132-4551-B004-8511D336E4D1}"/>
                    </a:ext>
                  </a:extLst>
                </p:cNvPr>
                <p:cNvSpPr/>
                <p:nvPr/>
              </p:nvSpPr>
              <p:spPr>
                <a:xfrm>
                  <a:off x="4537284" y="1583034"/>
                  <a:ext cx="572649" cy="572649"/>
                </a:xfrm>
                <a:prstGeom prst="ellipse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34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183" name="Freeform 11">
                <a:extLst>
                  <a:ext uri="{FF2B5EF4-FFF2-40B4-BE49-F238E27FC236}">
                    <a16:creationId xmlns:a16="http://schemas.microsoft.com/office/drawing/2014/main" id="{8CE20B47-BF5A-485F-8441-58DE3843B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0807" y="2081418"/>
                <a:ext cx="208170" cy="237354"/>
              </a:xfrm>
              <a:custGeom>
                <a:avLst/>
                <a:gdLst>
                  <a:gd name="T0" fmla="*/ 101 w 470"/>
                  <a:gd name="T1" fmla="*/ 352 h 537"/>
                  <a:gd name="T2" fmla="*/ 368 w 470"/>
                  <a:gd name="T3" fmla="*/ 352 h 537"/>
                  <a:gd name="T4" fmla="*/ 101 w 470"/>
                  <a:gd name="T5" fmla="*/ 318 h 537"/>
                  <a:gd name="T6" fmla="*/ 101 w 470"/>
                  <a:gd name="T7" fmla="*/ 285 h 537"/>
                  <a:gd name="T8" fmla="*/ 101 w 470"/>
                  <a:gd name="T9" fmla="*/ 285 h 537"/>
                  <a:gd name="T10" fmla="*/ 368 w 470"/>
                  <a:gd name="T11" fmla="*/ 252 h 537"/>
                  <a:gd name="T12" fmla="*/ 101 w 470"/>
                  <a:gd name="T13" fmla="*/ 285 h 537"/>
                  <a:gd name="T14" fmla="*/ 435 w 470"/>
                  <a:gd name="T15" fmla="*/ 469 h 537"/>
                  <a:gd name="T16" fmla="*/ 435 w 470"/>
                  <a:gd name="T17" fmla="*/ 469 h 537"/>
                  <a:gd name="T18" fmla="*/ 402 w 470"/>
                  <a:gd name="T19" fmla="*/ 502 h 537"/>
                  <a:gd name="T20" fmla="*/ 67 w 470"/>
                  <a:gd name="T21" fmla="*/ 502 h 537"/>
                  <a:gd name="T22" fmla="*/ 34 w 470"/>
                  <a:gd name="T23" fmla="*/ 469 h 537"/>
                  <a:gd name="T24" fmla="*/ 34 w 470"/>
                  <a:gd name="T25" fmla="*/ 67 h 537"/>
                  <a:gd name="T26" fmla="*/ 67 w 470"/>
                  <a:gd name="T27" fmla="*/ 34 h 537"/>
                  <a:gd name="T28" fmla="*/ 284 w 470"/>
                  <a:gd name="T29" fmla="*/ 134 h 537"/>
                  <a:gd name="T30" fmla="*/ 335 w 470"/>
                  <a:gd name="T31" fmla="*/ 185 h 537"/>
                  <a:gd name="T32" fmla="*/ 435 w 470"/>
                  <a:gd name="T33" fmla="*/ 185 h 537"/>
                  <a:gd name="T34" fmla="*/ 318 w 470"/>
                  <a:gd name="T35" fmla="*/ 50 h 537"/>
                  <a:gd name="T36" fmla="*/ 318 w 470"/>
                  <a:gd name="T37" fmla="*/ 50 h 537"/>
                  <a:gd name="T38" fmla="*/ 352 w 470"/>
                  <a:gd name="T39" fmla="*/ 151 h 537"/>
                  <a:gd name="T40" fmla="*/ 318 w 470"/>
                  <a:gd name="T41" fmla="*/ 118 h 537"/>
                  <a:gd name="T42" fmla="*/ 318 w 470"/>
                  <a:gd name="T43" fmla="*/ 50 h 537"/>
                  <a:gd name="T44" fmla="*/ 318 w 470"/>
                  <a:gd name="T45" fmla="*/ 0 h 537"/>
                  <a:gd name="T46" fmla="*/ 51 w 470"/>
                  <a:gd name="T47" fmla="*/ 0 h 537"/>
                  <a:gd name="T48" fmla="*/ 0 w 470"/>
                  <a:gd name="T49" fmla="*/ 50 h 537"/>
                  <a:gd name="T50" fmla="*/ 0 w 470"/>
                  <a:gd name="T51" fmla="*/ 486 h 537"/>
                  <a:gd name="T52" fmla="*/ 51 w 470"/>
                  <a:gd name="T53" fmla="*/ 536 h 537"/>
                  <a:gd name="T54" fmla="*/ 419 w 470"/>
                  <a:gd name="T55" fmla="*/ 536 h 537"/>
                  <a:gd name="T56" fmla="*/ 469 w 470"/>
                  <a:gd name="T57" fmla="*/ 486 h 537"/>
                  <a:gd name="T58" fmla="*/ 469 w 470"/>
                  <a:gd name="T59" fmla="*/ 151 h 537"/>
                  <a:gd name="T60" fmla="*/ 101 w 470"/>
                  <a:gd name="T61" fmla="*/ 151 h 537"/>
                  <a:gd name="T62" fmla="*/ 101 w 470"/>
                  <a:gd name="T63" fmla="*/ 151 h 537"/>
                  <a:gd name="T64" fmla="*/ 201 w 470"/>
                  <a:gd name="T65" fmla="*/ 118 h 537"/>
                  <a:gd name="T66" fmla="*/ 101 w 470"/>
                  <a:gd name="T67" fmla="*/ 151 h 537"/>
                  <a:gd name="T68" fmla="*/ 101 w 470"/>
                  <a:gd name="T69" fmla="*/ 419 h 537"/>
                  <a:gd name="T70" fmla="*/ 368 w 470"/>
                  <a:gd name="T71" fmla="*/ 419 h 537"/>
                  <a:gd name="T72" fmla="*/ 101 w 470"/>
                  <a:gd name="T73" fmla="*/ 385 h 537"/>
                  <a:gd name="T74" fmla="*/ 101 w 470"/>
                  <a:gd name="T75" fmla="*/ 218 h 537"/>
                  <a:gd name="T76" fmla="*/ 101 w 470"/>
                  <a:gd name="T77" fmla="*/ 218 h 537"/>
                  <a:gd name="T78" fmla="*/ 201 w 470"/>
                  <a:gd name="T79" fmla="*/ 185 h 537"/>
                  <a:gd name="T80" fmla="*/ 101 w 470"/>
                  <a:gd name="T81" fmla="*/ 218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0" h="537">
                    <a:moveTo>
                      <a:pt x="101" y="352"/>
                    </a:moveTo>
                    <a:lnTo>
                      <a:pt x="101" y="352"/>
                    </a:lnTo>
                    <a:lnTo>
                      <a:pt x="101" y="352"/>
                    </a:lnTo>
                    <a:lnTo>
                      <a:pt x="368" y="352"/>
                    </a:lnTo>
                    <a:lnTo>
                      <a:pt x="368" y="318"/>
                    </a:lnTo>
                    <a:lnTo>
                      <a:pt x="101" y="318"/>
                    </a:lnTo>
                    <a:lnTo>
                      <a:pt x="101" y="352"/>
                    </a:lnTo>
                    <a:close/>
                    <a:moveTo>
                      <a:pt x="101" y="285"/>
                    </a:moveTo>
                    <a:lnTo>
                      <a:pt x="101" y="285"/>
                    </a:lnTo>
                    <a:lnTo>
                      <a:pt x="101" y="285"/>
                    </a:lnTo>
                    <a:lnTo>
                      <a:pt x="368" y="285"/>
                    </a:lnTo>
                    <a:lnTo>
                      <a:pt x="368" y="252"/>
                    </a:lnTo>
                    <a:lnTo>
                      <a:pt x="101" y="252"/>
                    </a:lnTo>
                    <a:lnTo>
                      <a:pt x="101" y="285"/>
                    </a:lnTo>
                    <a:close/>
                    <a:moveTo>
                      <a:pt x="435" y="469"/>
                    </a:moveTo>
                    <a:lnTo>
                      <a:pt x="435" y="469"/>
                    </a:lnTo>
                    <a:lnTo>
                      <a:pt x="435" y="469"/>
                    </a:lnTo>
                    <a:lnTo>
                      <a:pt x="435" y="469"/>
                    </a:lnTo>
                    <a:cubicBezTo>
                      <a:pt x="435" y="487"/>
                      <a:pt x="420" y="502"/>
                      <a:pt x="402" y="502"/>
                    </a:cubicBezTo>
                    <a:lnTo>
                      <a:pt x="402" y="502"/>
                    </a:lnTo>
                    <a:lnTo>
                      <a:pt x="67" y="502"/>
                    </a:lnTo>
                    <a:lnTo>
                      <a:pt x="67" y="502"/>
                    </a:lnTo>
                    <a:cubicBezTo>
                      <a:pt x="48" y="502"/>
                      <a:pt x="34" y="487"/>
                      <a:pt x="34" y="469"/>
                    </a:cubicBezTo>
                    <a:lnTo>
                      <a:pt x="34" y="469"/>
                    </a:lnTo>
                    <a:lnTo>
                      <a:pt x="34" y="67"/>
                    </a:lnTo>
                    <a:lnTo>
                      <a:pt x="34" y="67"/>
                    </a:lnTo>
                    <a:cubicBezTo>
                      <a:pt x="34" y="49"/>
                      <a:pt x="48" y="34"/>
                      <a:pt x="67" y="34"/>
                    </a:cubicBezTo>
                    <a:lnTo>
                      <a:pt x="67" y="34"/>
                    </a:lnTo>
                    <a:lnTo>
                      <a:pt x="284" y="34"/>
                    </a:lnTo>
                    <a:lnTo>
                      <a:pt x="284" y="134"/>
                    </a:lnTo>
                    <a:lnTo>
                      <a:pt x="284" y="134"/>
                    </a:lnTo>
                    <a:cubicBezTo>
                      <a:pt x="284" y="162"/>
                      <a:pt x="307" y="185"/>
                      <a:pt x="335" y="185"/>
                    </a:cubicBezTo>
                    <a:lnTo>
                      <a:pt x="335" y="185"/>
                    </a:lnTo>
                    <a:lnTo>
                      <a:pt x="435" y="185"/>
                    </a:lnTo>
                    <a:lnTo>
                      <a:pt x="435" y="469"/>
                    </a:lnTo>
                    <a:close/>
                    <a:moveTo>
                      <a:pt x="318" y="50"/>
                    </a:moveTo>
                    <a:lnTo>
                      <a:pt x="318" y="50"/>
                    </a:lnTo>
                    <a:lnTo>
                      <a:pt x="318" y="50"/>
                    </a:lnTo>
                    <a:lnTo>
                      <a:pt x="419" y="151"/>
                    </a:lnTo>
                    <a:lnTo>
                      <a:pt x="352" y="151"/>
                    </a:lnTo>
                    <a:lnTo>
                      <a:pt x="352" y="151"/>
                    </a:lnTo>
                    <a:cubicBezTo>
                      <a:pt x="333" y="151"/>
                      <a:pt x="318" y="136"/>
                      <a:pt x="318" y="118"/>
                    </a:cubicBezTo>
                    <a:lnTo>
                      <a:pt x="318" y="118"/>
                    </a:lnTo>
                    <a:lnTo>
                      <a:pt x="318" y="50"/>
                    </a:lnTo>
                    <a:close/>
                    <a:moveTo>
                      <a:pt x="318" y="0"/>
                    </a:moveTo>
                    <a:lnTo>
                      <a:pt x="318" y="0"/>
                    </a:lnTo>
                    <a:lnTo>
                      <a:pt x="318" y="0"/>
                    </a:lnTo>
                    <a:lnTo>
                      <a:pt x="51" y="0"/>
                    </a:lnTo>
                    <a:lnTo>
                      <a:pt x="51" y="0"/>
                    </a:lnTo>
                    <a:cubicBezTo>
                      <a:pt x="22" y="0"/>
                      <a:pt x="0" y="23"/>
                      <a:pt x="0" y="50"/>
                    </a:cubicBezTo>
                    <a:lnTo>
                      <a:pt x="0" y="50"/>
                    </a:lnTo>
                    <a:lnTo>
                      <a:pt x="0" y="486"/>
                    </a:lnTo>
                    <a:lnTo>
                      <a:pt x="0" y="486"/>
                    </a:lnTo>
                    <a:cubicBezTo>
                      <a:pt x="0" y="513"/>
                      <a:pt x="22" y="536"/>
                      <a:pt x="51" y="536"/>
                    </a:cubicBezTo>
                    <a:lnTo>
                      <a:pt x="51" y="536"/>
                    </a:lnTo>
                    <a:lnTo>
                      <a:pt x="419" y="536"/>
                    </a:lnTo>
                    <a:lnTo>
                      <a:pt x="419" y="536"/>
                    </a:lnTo>
                    <a:cubicBezTo>
                      <a:pt x="446" y="536"/>
                      <a:pt x="469" y="513"/>
                      <a:pt x="469" y="486"/>
                    </a:cubicBezTo>
                    <a:lnTo>
                      <a:pt x="469" y="486"/>
                    </a:lnTo>
                    <a:lnTo>
                      <a:pt x="469" y="151"/>
                    </a:lnTo>
                    <a:lnTo>
                      <a:pt x="318" y="0"/>
                    </a:lnTo>
                    <a:close/>
                    <a:moveTo>
                      <a:pt x="101" y="151"/>
                    </a:moveTo>
                    <a:lnTo>
                      <a:pt x="101" y="151"/>
                    </a:lnTo>
                    <a:lnTo>
                      <a:pt x="101" y="151"/>
                    </a:lnTo>
                    <a:lnTo>
                      <a:pt x="201" y="151"/>
                    </a:lnTo>
                    <a:lnTo>
                      <a:pt x="201" y="118"/>
                    </a:lnTo>
                    <a:lnTo>
                      <a:pt x="101" y="118"/>
                    </a:lnTo>
                    <a:lnTo>
                      <a:pt x="101" y="151"/>
                    </a:lnTo>
                    <a:close/>
                    <a:moveTo>
                      <a:pt x="101" y="419"/>
                    </a:moveTo>
                    <a:lnTo>
                      <a:pt x="101" y="419"/>
                    </a:lnTo>
                    <a:lnTo>
                      <a:pt x="101" y="419"/>
                    </a:lnTo>
                    <a:lnTo>
                      <a:pt x="368" y="419"/>
                    </a:lnTo>
                    <a:lnTo>
                      <a:pt x="368" y="385"/>
                    </a:lnTo>
                    <a:lnTo>
                      <a:pt x="101" y="385"/>
                    </a:lnTo>
                    <a:lnTo>
                      <a:pt x="101" y="419"/>
                    </a:lnTo>
                    <a:close/>
                    <a:moveTo>
                      <a:pt x="101" y="218"/>
                    </a:moveTo>
                    <a:lnTo>
                      <a:pt x="101" y="218"/>
                    </a:lnTo>
                    <a:lnTo>
                      <a:pt x="101" y="218"/>
                    </a:lnTo>
                    <a:lnTo>
                      <a:pt x="201" y="218"/>
                    </a:lnTo>
                    <a:lnTo>
                      <a:pt x="201" y="185"/>
                    </a:lnTo>
                    <a:lnTo>
                      <a:pt x="101" y="185"/>
                    </a:lnTo>
                    <a:lnTo>
                      <a:pt x="101" y="2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6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Группа 153">
              <a:extLst>
                <a:ext uri="{FF2B5EF4-FFF2-40B4-BE49-F238E27FC236}">
                  <a16:creationId xmlns:a16="http://schemas.microsoft.com/office/drawing/2014/main" id="{9F5E3E0B-FFC3-4D41-AA45-77D99C938819}"/>
                </a:ext>
              </a:extLst>
            </p:cNvPr>
            <p:cNvGrpSpPr/>
            <p:nvPr/>
          </p:nvGrpSpPr>
          <p:grpSpPr>
            <a:xfrm>
              <a:off x="4071610" y="1339219"/>
              <a:ext cx="301968" cy="301968"/>
              <a:chOff x="3784651" y="3496455"/>
              <a:chExt cx="500006" cy="500006"/>
            </a:xfrm>
          </p:grpSpPr>
          <p:grpSp>
            <p:nvGrpSpPr>
              <p:cNvPr id="178" name="Группа 32">
                <a:extLst>
                  <a:ext uri="{FF2B5EF4-FFF2-40B4-BE49-F238E27FC236}">
                    <a16:creationId xmlns:a16="http://schemas.microsoft.com/office/drawing/2014/main" id="{8D0C52C2-25D2-49EA-B812-EE34B9DBF7A8}"/>
                  </a:ext>
                </a:extLst>
              </p:cNvPr>
              <p:cNvGrpSpPr/>
              <p:nvPr/>
            </p:nvGrpSpPr>
            <p:grpSpPr>
              <a:xfrm>
                <a:off x="3784651" y="3496455"/>
                <a:ext cx="500006" cy="500006"/>
                <a:chOff x="4490272" y="1537997"/>
                <a:chExt cx="666675" cy="666675"/>
              </a:xfrm>
            </p:grpSpPr>
            <p:sp>
              <p:nvSpPr>
                <p:cNvPr id="180" name="Овал 33">
                  <a:extLst>
                    <a:ext uri="{FF2B5EF4-FFF2-40B4-BE49-F238E27FC236}">
                      <a16:creationId xmlns:a16="http://schemas.microsoft.com/office/drawing/2014/main" id="{1B4DE93A-F6EC-484D-ADF8-38F3AFE3AE8D}"/>
                    </a:ext>
                  </a:extLst>
                </p:cNvPr>
                <p:cNvSpPr/>
                <p:nvPr/>
              </p:nvSpPr>
              <p:spPr>
                <a:xfrm>
                  <a:off x="4490272" y="1537997"/>
                  <a:ext cx="666675" cy="666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34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1" name="Овал 34">
                  <a:extLst>
                    <a:ext uri="{FF2B5EF4-FFF2-40B4-BE49-F238E27FC236}">
                      <a16:creationId xmlns:a16="http://schemas.microsoft.com/office/drawing/2014/main" id="{77B5D1E3-85AE-4FB9-B26E-63B413B3874B}"/>
                    </a:ext>
                  </a:extLst>
                </p:cNvPr>
                <p:cNvSpPr/>
                <p:nvPr/>
              </p:nvSpPr>
              <p:spPr>
                <a:xfrm>
                  <a:off x="4537284" y="1583034"/>
                  <a:ext cx="572649" cy="572649"/>
                </a:xfrm>
                <a:prstGeom prst="ellipse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34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179" name="Freeform 14">
                <a:extLst>
                  <a:ext uri="{FF2B5EF4-FFF2-40B4-BE49-F238E27FC236}">
                    <a16:creationId xmlns:a16="http://schemas.microsoft.com/office/drawing/2014/main" id="{8B9CDDBE-F564-48AC-B486-D7CEF1394B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2955" y="3611919"/>
                <a:ext cx="266751" cy="266113"/>
              </a:xfrm>
              <a:custGeom>
                <a:avLst/>
                <a:gdLst>
                  <a:gd name="T0" fmla="*/ 161 w 177"/>
                  <a:gd name="T1" fmla="*/ 88 h 176"/>
                  <a:gd name="T2" fmla="*/ 177 w 177"/>
                  <a:gd name="T3" fmla="*/ 64 h 176"/>
                  <a:gd name="T4" fmla="*/ 168 w 177"/>
                  <a:gd name="T5" fmla="*/ 42 h 176"/>
                  <a:gd name="T6" fmla="*/ 139 w 177"/>
                  <a:gd name="T7" fmla="*/ 37 h 176"/>
                  <a:gd name="T8" fmla="*/ 134 w 177"/>
                  <a:gd name="T9" fmla="*/ 9 h 176"/>
                  <a:gd name="T10" fmla="*/ 112 w 177"/>
                  <a:gd name="T11" fmla="*/ 0 h 176"/>
                  <a:gd name="T12" fmla="*/ 89 w 177"/>
                  <a:gd name="T13" fmla="*/ 16 h 176"/>
                  <a:gd name="T14" fmla="*/ 65 w 177"/>
                  <a:gd name="T15" fmla="*/ 0 h 176"/>
                  <a:gd name="T16" fmla="*/ 43 w 177"/>
                  <a:gd name="T17" fmla="*/ 9 h 176"/>
                  <a:gd name="T18" fmla="*/ 38 w 177"/>
                  <a:gd name="T19" fmla="*/ 37 h 176"/>
                  <a:gd name="T20" fmla="*/ 10 w 177"/>
                  <a:gd name="T21" fmla="*/ 42 h 176"/>
                  <a:gd name="T22" fmla="*/ 0 w 177"/>
                  <a:gd name="T23" fmla="*/ 64 h 176"/>
                  <a:gd name="T24" fmla="*/ 17 w 177"/>
                  <a:gd name="T25" fmla="*/ 88 h 176"/>
                  <a:gd name="T26" fmla="*/ 0 w 177"/>
                  <a:gd name="T27" fmla="*/ 111 h 176"/>
                  <a:gd name="T28" fmla="*/ 10 w 177"/>
                  <a:gd name="T29" fmla="*/ 134 h 176"/>
                  <a:gd name="T30" fmla="*/ 38 w 177"/>
                  <a:gd name="T31" fmla="*/ 139 h 176"/>
                  <a:gd name="T32" fmla="*/ 43 w 177"/>
                  <a:gd name="T33" fmla="*/ 167 h 176"/>
                  <a:gd name="T34" fmla="*/ 65 w 177"/>
                  <a:gd name="T35" fmla="*/ 176 h 176"/>
                  <a:gd name="T36" fmla="*/ 89 w 177"/>
                  <a:gd name="T37" fmla="*/ 160 h 176"/>
                  <a:gd name="T38" fmla="*/ 112 w 177"/>
                  <a:gd name="T39" fmla="*/ 176 h 176"/>
                  <a:gd name="T40" fmla="*/ 134 w 177"/>
                  <a:gd name="T41" fmla="*/ 167 h 176"/>
                  <a:gd name="T42" fmla="*/ 139 w 177"/>
                  <a:gd name="T43" fmla="*/ 139 h 176"/>
                  <a:gd name="T44" fmla="*/ 168 w 177"/>
                  <a:gd name="T45" fmla="*/ 134 h 176"/>
                  <a:gd name="T46" fmla="*/ 177 w 177"/>
                  <a:gd name="T47" fmla="*/ 111 h 176"/>
                  <a:gd name="T48" fmla="*/ 161 w 177"/>
                  <a:gd name="T49" fmla="*/ 88 h 176"/>
                  <a:gd name="T50" fmla="*/ 89 w 177"/>
                  <a:gd name="T51" fmla="*/ 132 h 176"/>
                  <a:gd name="T52" fmla="*/ 45 w 177"/>
                  <a:gd name="T53" fmla="*/ 88 h 176"/>
                  <a:gd name="T54" fmla="*/ 89 w 177"/>
                  <a:gd name="T55" fmla="*/ 44 h 176"/>
                  <a:gd name="T56" fmla="*/ 133 w 177"/>
                  <a:gd name="T57" fmla="*/ 88 h 176"/>
                  <a:gd name="T58" fmla="*/ 89 w 177"/>
                  <a:gd name="T59" fmla="*/ 132 h 176"/>
                  <a:gd name="T60" fmla="*/ 89 w 177"/>
                  <a:gd name="T61" fmla="*/ 48 h 176"/>
                  <a:gd name="T62" fmla="*/ 49 w 177"/>
                  <a:gd name="T63" fmla="*/ 88 h 176"/>
                  <a:gd name="T64" fmla="*/ 89 w 177"/>
                  <a:gd name="T65" fmla="*/ 128 h 176"/>
                  <a:gd name="T66" fmla="*/ 128 w 177"/>
                  <a:gd name="T67" fmla="*/ 88 h 176"/>
                  <a:gd name="T68" fmla="*/ 89 w 177"/>
                  <a:gd name="T69" fmla="*/ 48 h 176"/>
                  <a:gd name="T70" fmla="*/ 89 w 177"/>
                  <a:gd name="T71" fmla="*/ 115 h 176"/>
                  <a:gd name="T72" fmla="*/ 62 w 177"/>
                  <a:gd name="T73" fmla="*/ 88 h 176"/>
                  <a:gd name="T74" fmla="*/ 89 w 177"/>
                  <a:gd name="T75" fmla="*/ 61 h 176"/>
                  <a:gd name="T76" fmla="*/ 115 w 177"/>
                  <a:gd name="T77" fmla="*/ 88 h 176"/>
                  <a:gd name="T78" fmla="*/ 89 w 177"/>
                  <a:gd name="T79" fmla="*/ 1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7" h="176">
                    <a:moveTo>
                      <a:pt x="161" y="88"/>
                    </a:moveTo>
                    <a:cubicBezTo>
                      <a:pt x="161" y="77"/>
                      <a:pt x="167" y="68"/>
                      <a:pt x="177" y="64"/>
                    </a:cubicBezTo>
                    <a:cubicBezTo>
                      <a:pt x="175" y="56"/>
                      <a:pt x="172" y="49"/>
                      <a:pt x="168" y="42"/>
                    </a:cubicBezTo>
                    <a:cubicBezTo>
                      <a:pt x="158" y="46"/>
                      <a:pt x="147" y="45"/>
                      <a:pt x="139" y="37"/>
                    </a:cubicBezTo>
                    <a:cubicBezTo>
                      <a:pt x="132" y="29"/>
                      <a:pt x="130" y="18"/>
                      <a:pt x="134" y="9"/>
                    </a:cubicBezTo>
                    <a:cubicBezTo>
                      <a:pt x="128" y="5"/>
                      <a:pt x="120" y="2"/>
                      <a:pt x="112" y="0"/>
                    </a:cubicBezTo>
                    <a:cubicBezTo>
                      <a:pt x="109" y="9"/>
                      <a:pt x="100" y="16"/>
                      <a:pt x="89" y="16"/>
                    </a:cubicBezTo>
                    <a:cubicBezTo>
                      <a:pt x="78" y="16"/>
                      <a:pt x="69" y="9"/>
                      <a:pt x="65" y="0"/>
                    </a:cubicBezTo>
                    <a:cubicBezTo>
                      <a:pt x="57" y="2"/>
                      <a:pt x="50" y="5"/>
                      <a:pt x="43" y="9"/>
                    </a:cubicBezTo>
                    <a:cubicBezTo>
                      <a:pt x="47" y="18"/>
                      <a:pt x="46" y="29"/>
                      <a:pt x="38" y="37"/>
                    </a:cubicBezTo>
                    <a:cubicBezTo>
                      <a:pt x="30" y="45"/>
                      <a:pt x="19" y="46"/>
                      <a:pt x="10" y="42"/>
                    </a:cubicBezTo>
                    <a:cubicBezTo>
                      <a:pt x="6" y="49"/>
                      <a:pt x="3" y="56"/>
                      <a:pt x="0" y="64"/>
                    </a:cubicBezTo>
                    <a:cubicBezTo>
                      <a:pt x="10" y="68"/>
                      <a:pt x="17" y="77"/>
                      <a:pt x="17" y="88"/>
                    </a:cubicBezTo>
                    <a:cubicBezTo>
                      <a:pt x="17" y="99"/>
                      <a:pt x="10" y="108"/>
                      <a:pt x="0" y="111"/>
                    </a:cubicBezTo>
                    <a:cubicBezTo>
                      <a:pt x="3" y="119"/>
                      <a:pt x="6" y="127"/>
                      <a:pt x="10" y="134"/>
                    </a:cubicBezTo>
                    <a:cubicBezTo>
                      <a:pt x="19" y="129"/>
                      <a:pt x="30" y="131"/>
                      <a:pt x="38" y="139"/>
                    </a:cubicBezTo>
                    <a:cubicBezTo>
                      <a:pt x="46" y="146"/>
                      <a:pt x="47" y="158"/>
                      <a:pt x="43" y="167"/>
                    </a:cubicBezTo>
                    <a:cubicBezTo>
                      <a:pt x="50" y="171"/>
                      <a:pt x="57" y="174"/>
                      <a:pt x="65" y="176"/>
                    </a:cubicBezTo>
                    <a:cubicBezTo>
                      <a:pt x="69" y="166"/>
                      <a:pt x="78" y="160"/>
                      <a:pt x="89" y="160"/>
                    </a:cubicBezTo>
                    <a:cubicBezTo>
                      <a:pt x="100" y="160"/>
                      <a:pt x="109" y="166"/>
                      <a:pt x="112" y="176"/>
                    </a:cubicBezTo>
                    <a:cubicBezTo>
                      <a:pt x="120" y="174"/>
                      <a:pt x="128" y="171"/>
                      <a:pt x="134" y="167"/>
                    </a:cubicBezTo>
                    <a:cubicBezTo>
                      <a:pt x="130" y="158"/>
                      <a:pt x="132" y="146"/>
                      <a:pt x="139" y="139"/>
                    </a:cubicBezTo>
                    <a:cubicBezTo>
                      <a:pt x="147" y="131"/>
                      <a:pt x="158" y="129"/>
                      <a:pt x="168" y="134"/>
                    </a:cubicBezTo>
                    <a:cubicBezTo>
                      <a:pt x="172" y="127"/>
                      <a:pt x="175" y="119"/>
                      <a:pt x="177" y="111"/>
                    </a:cubicBezTo>
                    <a:cubicBezTo>
                      <a:pt x="167" y="108"/>
                      <a:pt x="161" y="99"/>
                      <a:pt x="161" y="88"/>
                    </a:cubicBezTo>
                    <a:moveTo>
                      <a:pt x="89" y="132"/>
                    </a:moveTo>
                    <a:cubicBezTo>
                      <a:pt x="64" y="132"/>
                      <a:pt x="45" y="112"/>
                      <a:pt x="45" y="88"/>
                    </a:cubicBezTo>
                    <a:cubicBezTo>
                      <a:pt x="45" y="64"/>
                      <a:pt x="64" y="44"/>
                      <a:pt x="89" y="44"/>
                    </a:cubicBezTo>
                    <a:cubicBezTo>
                      <a:pt x="113" y="44"/>
                      <a:pt x="133" y="64"/>
                      <a:pt x="133" y="88"/>
                    </a:cubicBezTo>
                    <a:cubicBezTo>
                      <a:pt x="133" y="112"/>
                      <a:pt x="113" y="132"/>
                      <a:pt x="89" y="132"/>
                    </a:cubicBezTo>
                    <a:moveTo>
                      <a:pt x="89" y="48"/>
                    </a:moveTo>
                    <a:cubicBezTo>
                      <a:pt x="67" y="48"/>
                      <a:pt x="49" y="66"/>
                      <a:pt x="49" y="88"/>
                    </a:cubicBezTo>
                    <a:cubicBezTo>
                      <a:pt x="49" y="110"/>
                      <a:pt x="67" y="128"/>
                      <a:pt x="89" y="128"/>
                    </a:cubicBezTo>
                    <a:cubicBezTo>
                      <a:pt x="111" y="128"/>
                      <a:pt x="128" y="110"/>
                      <a:pt x="128" y="88"/>
                    </a:cubicBezTo>
                    <a:cubicBezTo>
                      <a:pt x="128" y="66"/>
                      <a:pt x="111" y="48"/>
                      <a:pt x="89" y="48"/>
                    </a:cubicBezTo>
                    <a:moveTo>
                      <a:pt x="89" y="115"/>
                    </a:moveTo>
                    <a:cubicBezTo>
                      <a:pt x="74" y="115"/>
                      <a:pt x="62" y="103"/>
                      <a:pt x="62" y="88"/>
                    </a:cubicBezTo>
                    <a:cubicBezTo>
                      <a:pt x="62" y="73"/>
                      <a:pt x="74" y="61"/>
                      <a:pt x="89" y="61"/>
                    </a:cubicBezTo>
                    <a:cubicBezTo>
                      <a:pt x="103" y="61"/>
                      <a:pt x="115" y="73"/>
                      <a:pt x="115" y="88"/>
                    </a:cubicBezTo>
                    <a:cubicBezTo>
                      <a:pt x="115" y="103"/>
                      <a:pt x="103" y="115"/>
                      <a:pt x="89" y="11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64" tIns="34283" rIns="68564" bIns="3428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6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Группа 154">
              <a:extLst>
                <a:ext uri="{FF2B5EF4-FFF2-40B4-BE49-F238E27FC236}">
                  <a16:creationId xmlns:a16="http://schemas.microsoft.com/office/drawing/2014/main" id="{26F0BB5E-AB14-42E1-947F-B2D482523015}"/>
                </a:ext>
              </a:extLst>
            </p:cNvPr>
            <p:cNvGrpSpPr/>
            <p:nvPr/>
          </p:nvGrpSpPr>
          <p:grpSpPr>
            <a:xfrm>
              <a:off x="3194563" y="1789766"/>
              <a:ext cx="301968" cy="301968"/>
              <a:chOff x="3571574" y="2194773"/>
              <a:chExt cx="390282" cy="390282"/>
            </a:xfrm>
          </p:grpSpPr>
          <p:grpSp>
            <p:nvGrpSpPr>
              <p:cNvPr id="174" name="Группа 41">
                <a:extLst>
                  <a:ext uri="{FF2B5EF4-FFF2-40B4-BE49-F238E27FC236}">
                    <a16:creationId xmlns:a16="http://schemas.microsoft.com/office/drawing/2014/main" id="{E2352A9B-032F-4B5E-8818-8F46058CDC70}"/>
                  </a:ext>
                </a:extLst>
              </p:cNvPr>
              <p:cNvGrpSpPr/>
              <p:nvPr/>
            </p:nvGrpSpPr>
            <p:grpSpPr>
              <a:xfrm>
                <a:off x="3571574" y="2194773"/>
                <a:ext cx="390282" cy="390282"/>
                <a:chOff x="4490272" y="1537997"/>
                <a:chExt cx="666675" cy="666675"/>
              </a:xfrm>
            </p:grpSpPr>
            <p:sp>
              <p:nvSpPr>
                <p:cNvPr id="176" name="Овал 42">
                  <a:extLst>
                    <a:ext uri="{FF2B5EF4-FFF2-40B4-BE49-F238E27FC236}">
                      <a16:creationId xmlns:a16="http://schemas.microsoft.com/office/drawing/2014/main" id="{AFD4B15C-0A45-4C0F-85D2-0F4EF3F5D2FD}"/>
                    </a:ext>
                  </a:extLst>
                </p:cNvPr>
                <p:cNvSpPr/>
                <p:nvPr/>
              </p:nvSpPr>
              <p:spPr>
                <a:xfrm>
                  <a:off x="4490272" y="1537997"/>
                  <a:ext cx="666675" cy="666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34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7" name="Овал 43">
                  <a:extLst>
                    <a:ext uri="{FF2B5EF4-FFF2-40B4-BE49-F238E27FC236}">
                      <a16:creationId xmlns:a16="http://schemas.microsoft.com/office/drawing/2014/main" id="{736A6D5C-85AD-4FA3-9032-40E52A725BE5}"/>
                    </a:ext>
                  </a:extLst>
                </p:cNvPr>
                <p:cNvSpPr/>
                <p:nvPr/>
              </p:nvSpPr>
              <p:spPr>
                <a:xfrm>
                  <a:off x="4537285" y="1583033"/>
                  <a:ext cx="572650" cy="572650"/>
                </a:xfrm>
                <a:prstGeom prst="ellipse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34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175" name="Freeform 50">
                <a:extLst>
                  <a:ext uri="{FF2B5EF4-FFF2-40B4-BE49-F238E27FC236}">
                    <a16:creationId xmlns:a16="http://schemas.microsoft.com/office/drawing/2014/main" id="{F8DFE174-B11D-4DDD-ADCD-FAC6A888D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8491" y="2289623"/>
                <a:ext cx="184710" cy="184711"/>
              </a:xfrm>
              <a:custGeom>
                <a:avLst/>
                <a:gdLst>
                  <a:gd name="T0" fmla="*/ 268 w 539"/>
                  <a:gd name="T1" fmla="*/ 502 h 537"/>
                  <a:gd name="T2" fmla="*/ 268 w 539"/>
                  <a:gd name="T3" fmla="*/ 502 h 537"/>
                  <a:gd name="T4" fmla="*/ 268 w 539"/>
                  <a:gd name="T5" fmla="*/ 502 h 537"/>
                  <a:gd name="T6" fmla="*/ 268 w 539"/>
                  <a:gd name="T7" fmla="*/ 502 h 537"/>
                  <a:gd name="T8" fmla="*/ 36 w 539"/>
                  <a:gd name="T9" fmla="*/ 474 h 537"/>
                  <a:gd name="T10" fmla="*/ 107 w 539"/>
                  <a:gd name="T11" fmla="*/ 413 h 537"/>
                  <a:gd name="T12" fmla="*/ 184 w 539"/>
                  <a:gd name="T13" fmla="*/ 389 h 537"/>
                  <a:gd name="T14" fmla="*/ 184 w 539"/>
                  <a:gd name="T15" fmla="*/ 389 h 537"/>
                  <a:gd name="T16" fmla="*/ 201 w 539"/>
                  <a:gd name="T17" fmla="*/ 380 h 537"/>
                  <a:gd name="T18" fmla="*/ 201 w 539"/>
                  <a:gd name="T19" fmla="*/ 380 h 537"/>
                  <a:gd name="T20" fmla="*/ 202 w 539"/>
                  <a:gd name="T21" fmla="*/ 346 h 537"/>
                  <a:gd name="T22" fmla="*/ 268 w 539"/>
                  <a:gd name="T23" fmla="*/ 368 h 537"/>
                  <a:gd name="T24" fmla="*/ 335 w 539"/>
                  <a:gd name="T25" fmla="*/ 346 h 537"/>
                  <a:gd name="T26" fmla="*/ 336 w 539"/>
                  <a:gd name="T27" fmla="*/ 380 h 537"/>
                  <a:gd name="T28" fmla="*/ 336 w 539"/>
                  <a:gd name="T29" fmla="*/ 380 h 537"/>
                  <a:gd name="T30" fmla="*/ 352 w 539"/>
                  <a:gd name="T31" fmla="*/ 389 h 537"/>
                  <a:gd name="T32" fmla="*/ 352 w 539"/>
                  <a:gd name="T33" fmla="*/ 389 h 537"/>
                  <a:gd name="T34" fmla="*/ 430 w 539"/>
                  <a:gd name="T35" fmla="*/ 413 h 537"/>
                  <a:gd name="T36" fmla="*/ 501 w 539"/>
                  <a:gd name="T37" fmla="*/ 474 h 537"/>
                  <a:gd name="T38" fmla="*/ 268 w 539"/>
                  <a:gd name="T39" fmla="*/ 502 h 537"/>
                  <a:gd name="T40" fmla="*/ 151 w 539"/>
                  <a:gd name="T41" fmla="*/ 184 h 537"/>
                  <a:gd name="T42" fmla="*/ 151 w 539"/>
                  <a:gd name="T43" fmla="*/ 184 h 537"/>
                  <a:gd name="T44" fmla="*/ 151 w 539"/>
                  <a:gd name="T45" fmla="*/ 184 h 537"/>
                  <a:gd name="T46" fmla="*/ 151 w 539"/>
                  <a:gd name="T47" fmla="*/ 184 h 537"/>
                  <a:gd name="T48" fmla="*/ 268 w 539"/>
                  <a:gd name="T49" fmla="*/ 33 h 537"/>
                  <a:gd name="T50" fmla="*/ 386 w 539"/>
                  <a:gd name="T51" fmla="*/ 184 h 537"/>
                  <a:gd name="T52" fmla="*/ 268 w 539"/>
                  <a:gd name="T53" fmla="*/ 335 h 537"/>
                  <a:gd name="T54" fmla="*/ 151 w 539"/>
                  <a:gd name="T55" fmla="*/ 184 h 537"/>
                  <a:gd name="T56" fmla="*/ 534 w 539"/>
                  <a:gd name="T57" fmla="*/ 463 h 537"/>
                  <a:gd name="T58" fmla="*/ 534 w 539"/>
                  <a:gd name="T59" fmla="*/ 463 h 537"/>
                  <a:gd name="T60" fmla="*/ 534 w 539"/>
                  <a:gd name="T61" fmla="*/ 463 h 537"/>
                  <a:gd name="T62" fmla="*/ 534 w 539"/>
                  <a:gd name="T63" fmla="*/ 463 h 537"/>
                  <a:gd name="T64" fmla="*/ 435 w 539"/>
                  <a:gd name="T65" fmla="*/ 380 h 537"/>
                  <a:gd name="T66" fmla="*/ 369 w 539"/>
                  <a:gd name="T67" fmla="*/ 359 h 537"/>
                  <a:gd name="T68" fmla="*/ 368 w 539"/>
                  <a:gd name="T69" fmla="*/ 315 h 537"/>
                  <a:gd name="T70" fmla="*/ 419 w 539"/>
                  <a:gd name="T71" fmla="*/ 184 h 537"/>
                  <a:gd name="T72" fmla="*/ 268 w 539"/>
                  <a:gd name="T73" fmla="*/ 0 h 537"/>
                  <a:gd name="T74" fmla="*/ 118 w 539"/>
                  <a:gd name="T75" fmla="*/ 184 h 537"/>
                  <a:gd name="T76" fmla="*/ 168 w 539"/>
                  <a:gd name="T77" fmla="*/ 315 h 537"/>
                  <a:gd name="T78" fmla="*/ 168 w 539"/>
                  <a:gd name="T79" fmla="*/ 359 h 537"/>
                  <a:gd name="T80" fmla="*/ 101 w 539"/>
                  <a:gd name="T81" fmla="*/ 380 h 537"/>
                  <a:gd name="T82" fmla="*/ 3 w 539"/>
                  <a:gd name="T83" fmla="*/ 463 h 537"/>
                  <a:gd name="T84" fmla="*/ 7 w 539"/>
                  <a:gd name="T85" fmla="*/ 493 h 537"/>
                  <a:gd name="T86" fmla="*/ 268 w 539"/>
                  <a:gd name="T87" fmla="*/ 536 h 537"/>
                  <a:gd name="T88" fmla="*/ 530 w 539"/>
                  <a:gd name="T89" fmla="*/ 493 h 537"/>
                  <a:gd name="T90" fmla="*/ 534 w 539"/>
                  <a:gd name="T91" fmla="*/ 463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39" h="537">
                    <a:moveTo>
                      <a:pt x="268" y="502"/>
                    </a:moveTo>
                    <a:lnTo>
                      <a:pt x="268" y="502"/>
                    </a:lnTo>
                    <a:lnTo>
                      <a:pt x="268" y="502"/>
                    </a:lnTo>
                    <a:lnTo>
                      <a:pt x="268" y="502"/>
                    </a:lnTo>
                    <a:cubicBezTo>
                      <a:pt x="64" y="502"/>
                      <a:pt x="36" y="475"/>
                      <a:pt x="36" y="474"/>
                    </a:cubicBezTo>
                    <a:cubicBezTo>
                      <a:pt x="54" y="426"/>
                      <a:pt x="82" y="418"/>
                      <a:pt x="107" y="413"/>
                    </a:cubicBezTo>
                    <a:cubicBezTo>
                      <a:pt x="137" y="408"/>
                      <a:pt x="168" y="397"/>
                      <a:pt x="184" y="389"/>
                    </a:cubicBezTo>
                    <a:lnTo>
                      <a:pt x="184" y="389"/>
                    </a:lnTo>
                    <a:lnTo>
                      <a:pt x="201" y="380"/>
                    </a:lnTo>
                    <a:lnTo>
                      <a:pt x="201" y="380"/>
                    </a:lnTo>
                    <a:cubicBezTo>
                      <a:pt x="201" y="380"/>
                      <a:pt x="201" y="359"/>
                      <a:pt x="202" y="346"/>
                    </a:cubicBezTo>
                    <a:cubicBezTo>
                      <a:pt x="221" y="360"/>
                      <a:pt x="244" y="368"/>
                      <a:pt x="268" y="368"/>
                    </a:cubicBezTo>
                    <a:cubicBezTo>
                      <a:pt x="292" y="368"/>
                      <a:pt x="315" y="360"/>
                      <a:pt x="335" y="346"/>
                    </a:cubicBezTo>
                    <a:cubicBezTo>
                      <a:pt x="335" y="359"/>
                      <a:pt x="336" y="380"/>
                      <a:pt x="336" y="380"/>
                    </a:cubicBezTo>
                    <a:lnTo>
                      <a:pt x="336" y="380"/>
                    </a:lnTo>
                    <a:lnTo>
                      <a:pt x="352" y="389"/>
                    </a:lnTo>
                    <a:lnTo>
                      <a:pt x="352" y="389"/>
                    </a:lnTo>
                    <a:cubicBezTo>
                      <a:pt x="368" y="397"/>
                      <a:pt x="400" y="408"/>
                      <a:pt x="430" y="413"/>
                    </a:cubicBezTo>
                    <a:cubicBezTo>
                      <a:pt x="454" y="418"/>
                      <a:pt x="483" y="426"/>
                      <a:pt x="501" y="474"/>
                    </a:cubicBezTo>
                    <a:cubicBezTo>
                      <a:pt x="501" y="475"/>
                      <a:pt x="473" y="502"/>
                      <a:pt x="268" y="502"/>
                    </a:cubicBezTo>
                    <a:close/>
                    <a:moveTo>
                      <a:pt x="151" y="184"/>
                    </a:moveTo>
                    <a:lnTo>
                      <a:pt x="151" y="184"/>
                    </a:lnTo>
                    <a:lnTo>
                      <a:pt x="151" y="184"/>
                    </a:lnTo>
                    <a:lnTo>
                      <a:pt x="151" y="184"/>
                    </a:lnTo>
                    <a:cubicBezTo>
                      <a:pt x="151" y="101"/>
                      <a:pt x="190" y="33"/>
                      <a:pt x="268" y="33"/>
                    </a:cubicBezTo>
                    <a:cubicBezTo>
                      <a:pt x="347" y="33"/>
                      <a:pt x="386" y="101"/>
                      <a:pt x="386" y="184"/>
                    </a:cubicBezTo>
                    <a:cubicBezTo>
                      <a:pt x="386" y="252"/>
                      <a:pt x="333" y="335"/>
                      <a:pt x="268" y="335"/>
                    </a:cubicBezTo>
                    <a:cubicBezTo>
                      <a:pt x="204" y="335"/>
                      <a:pt x="151" y="253"/>
                      <a:pt x="151" y="184"/>
                    </a:cubicBezTo>
                    <a:close/>
                    <a:moveTo>
                      <a:pt x="534" y="463"/>
                    </a:moveTo>
                    <a:lnTo>
                      <a:pt x="534" y="463"/>
                    </a:lnTo>
                    <a:lnTo>
                      <a:pt x="534" y="463"/>
                    </a:lnTo>
                    <a:lnTo>
                      <a:pt x="534" y="463"/>
                    </a:lnTo>
                    <a:cubicBezTo>
                      <a:pt x="510" y="401"/>
                      <a:pt x="468" y="386"/>
                      <a:pt x="435" y="380"/>
                    </a:cubicBezTo>
                    <a:cubicBezTo>
                      <a:pt x="408" y="376"/>
                      <a:pt x="381" y="365"/>
                      <a:pt x="369" y="359"/>
                    </a:cubicBezTo>
                    <a:cubicBezTo>
                      <a:pt x="369" y="331"/>
                      <a:pt x="368" y="322"/>
                      <a:pt x="368" y="315"/>
                    </a:cubicBezTo>
                    <a:cubicBezTo>
                      <a:pt x="400" y="279"/>
                      <a:pt x="419" y="229"/>
                      <a:pt x="419" y="184"/>
                    </a:cubicBezTo>
                    <a:cubicBezTo>
                      <a:pt x="419" y="82"/>
                      <a:pt x="369" y="0"/>
                      <a:pt x="268" y="0"/>
                    </a:cubicBezTo>
                    <a:cubicBezTo>
                      <a:pt x="169" y="0"/>
                      <a:pt x="118" y="82"/>
                      <a:pt x="118" y="184"/>
                    </a:cubicBezTo>
                    <a:cubicBezTo>
                      <a:pt x="118" y="229"/>
                      <a:pt x="137" y="278"/>
                      <a:pt x="168" y="315"/>
                    </a:cubicBezTo>
                    <a:cubicBezTo>
                      <a:pt x="168" y="331"/>
                      <a:pt x="168" y="356"/>
                      <a:pt x="168" y="359"/>
                    </a:cubicBezTo>
                    <a:cubicBezTo>
                      <a:pt x="155" y="365"/>
                      <a:pt x="128" y="376"/>
                      <a:pt x="101" y="380"/>
                    </a:cubicBezTo>
                    <a:cubicBezTo>
                      <a:pt x="68" y="386"/>
                      <a:pt x="27" y="401"/>
                      <a:pt x="3" y="463"/>
                    </a:cubicBezTo>
                    <a:cubicBezTo>
                      <a:pt x="0" y="473"/>
                      <a:pt x="1" y="484"/>
                      <a:pt x="7" y="493"/>
                    </a:cubicBezTo>
                    <a:cubicBezTo>
                      <a:pt x="32" y="528"/>
                      <a:pt x="163" y="536"/>
                      <a:pt x="268" y="536"/>
                    </a:cubicBezTo>
                    <a:cubicBezTo>
                      <a:pt x="374" y="536"/>
                      <a:pt x="505" y="528"/>
                      <a:pt x="530" y="493"/>
                    </a:cubicBezTo>
                    <a:cubicBezTo>
                      <a:pt x="537" y="484"/>
                      <a:pt x="538" y="473"/>
                      <a:pt x="534" y="4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6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56" name="Группа 155">
              <a:extLst>
                <a:ext uri="{FF2B5EF4-FFF2-40B4-BE49-F238E27FC236}">
                  <a16:creationId xmlns:a16="http://schemas.microsoft.com/office/drawing/2014/main" id="{2FD8AB04-D079-4658-8006-A649DD0404CA}"/>
                </a:ext>
              </a:extLst>
            </p:cNvPr>
            <p:cNvGrpSpPr/>
            <p:nvPr/>
          </p:nvGrpSpPr>
          <p:grpSpPr>
            <a:xfrm>
              <a:off x="3385315" y="1352413"/>
              <a:ext cx="301968" cy="301968"/>
              <a:chOff x="3849287" y="1598750"/>
              <a:chExt cx="390282" cy="390282"/>
            </a:xfrm>
          </p:grpSpPr>
          <p:grpSp>
            <p:nvGrpSpPr>
              <p:cNvPr id="170" name="Группа 28">
                <a:extLst>
                  <a:ext uri="{FF2B5EF4-FFF2-40B4-BE49-F238E27FC236}">
                    <a16:creationId xmlns:a16="http://schemas.microsoft.com/office/drawing/2014/main" id="{410C17C0-75BA-41E8-9E7E-DC7974EAC206}"/>
                  </a:ext>
                </a:extLst>
              </p:cNvPr>
              <p:cNvGrpSpPr/>
              <p:nvPr/>
            </p:nvGrpSpPr>
            <p:grpSpPr>
              <a:xfrm>
                <a:off x="3849287" y="1598750"/>
                <a:ext cx="390282" cy="390282"/>
                <a:chOff x="4490272" y="1537997"/>
                <a:chExt cx="666675" cy="666675"/>
              </a:xfrm>
            </p:grpSpPr>
            <p:sp>
              <p:nvSpPr>
                <p:cNvPr id="172" name="Овал 27">
                  <a:extLst>
                    <a:ext uri="{FF2B5EF4-FFF2-40B4-BE49-F238E27FC236}">
                      <a16:creationId xmlns:a16="http://schemas.microsoft.com/office/drawing/2014/main" id="{325C45CA-BE1A-464C-8FB6-6B607BE23D3F}"/>
                    </a:ext>
                  </a:extLst>
                </p:cNvPr>
                <p:cNvSpPr/>
                <p:nvPr/>
              </p:nvSpPr>
              <p:spPr>
                <a:xfrm>
                  <a:off x="4490272" y="1537997"/>
                  <a:ext cx="666675" cy="666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34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3" name="Овал 26">
                  <a:extLst>
                    <a:ext uri="{FF2B5EF4-FFF2-40B4-BE49-F238E27FC236}">
                      <a16:creationId xmlns:a16="http://schemas.microsoft.com/office/drawing/2014/main" id="{E35DD3D9-6EDD-4EBD-96FA-52F591181302}"/>
                    </a:ext>
                  </a:extLst>
                </p:cNvPr>
                <p:cNvSpPr/>
                <p:nvPr/>
              </p:nvSpPr>
              <p:spPr>
                <a:xfrm>
                  <a:off x="4537284" y="1583034"/>
                  <a:ext cx="572649" cy="572649"/>
                </a:xfrm>
                <a:prstGeom prst="ellipse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34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171" name="Freeform 50">
                <a:extLst>
                  <a:ext uri="{FF2B5EF4-FFF2-40B4-BE49-F238E27FC236}">
                    <a16:creationId xmlns:a16="http://schemas.microsoft.com/office/drawing/2014/main" id="{4B4901CA-67FA-497F-A21A-ED5309B5B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3546" y="1693894"/>
                <a:ext cx="184710" cy="184711"/>
              </a:xfrm>
              <a:custGeom>
                <a:avLst/>
                <a:gdLst>
                  <a:gd name="T0" fmla="*/ 268 w 539"/>
                  <a:gd name="T1" fmla="*/ 502 h 537"/>
                  <a:gd name="T2" fmla="*/ 268 w 539"/>
                  <a:gd name="T3" fmla="*/ 502 h 537"/>
                  <a:gd name="T4" fmla="*/ 268 w 539"/>
                  <a:gd name="T5" fmla="*/ 502 h 537"/>
                  <a:gd name="T6" fmla="*/ 268 w 539"/>
                  <a:gd name="T7" fmla="*/ 502 h 537"/>
                  <a:gd name="T8" fmla="*/ 36 w 539"/>
                  <a:gd name="T9" fmla="*/ 474 h 537"/>
                  <a:gd name="T10" fmla="*/ 107 w 539"/>
                  <a:gd name="T11" fmla="*/ 413 h 537"/>
                  <a:gd name="T12" fmla="*/ 184 w 539"/>
                  <a:gd name="T13" fmla="*/ 389 h 537"/>
                  <a:gd name="T14" fmla="*/ 184 w 539"/>
                  <a:gd name="T15" fmla="*/ 389 h 537"/>
                  <a:gd name="T16" fmla="*/ 201 w 539"/>
                  <a:gd name="T17" fmla="*/ 380 h 537"/>
                  <a:gd name="T18" fmla="*/ 201 w 539"/>
                  <a:gd name="T19" fmla="*/ 380 h 537"/>
                  <a:gd name="T20" fmla="*/ 202 w 539"/>
                  <a:gd name="T21" fmla="*/ 346 h 537"/>
                  <a:gd name="T22" fmla="*/ 268 w 539"/>
                  <a:gd name="T23" fmla="*/ 368 h 537"/>
                  <a:gd name="T24" fmla="*/ 335 w 539"/>
                  <a:gd name="T25" fmla="*/ 346 h 537"/>
                  <a:gd name="T26" fmla="*/ 336 w 539"/>
                  <a:gd name="T27" fmla="*/ 380 h 537"/>
                  <a:gd name="T28" fmla="*/ 336 w 539"/>
                  <a:gd name="T29" fmla="*/ 380 h 537"/>
                  <a:gd name="T30" fmla="*/ 352 w 539"/>
                  <a:gd name="T31" fmla="*/ 389 h 537"/>
                  <a:gd name="T32" fmla="*/ 352 w 539"/>
                  <a:gd name="T33" fmla="*/ 389 h 537"/>
                  <a:gd name="T34" fmla="*/ 430 w 539"/>
                  <a:gd name="T35" fmla="*/ 413 h 537"/>
                  <a:gd name="T36" fmla="*/ 501 w 539"/>
                  <a:gd name="T37" fmla="*/ 474 h 537"/>
                  <a:gd name="T38" fmla="*/ 268 w 539"/>
                  <a:gd name="T39" fmla="*/ 502 h 537"/>
                  <a:gd name="T40" fmla="*/ 151 w 539"/>
                  <a:gd name="T41" fmla="*/ 184 h 537"/>
                  <a:gd name="T42" fmla="*/ 151 w 539"/>
                  <a:gd name="T43" fmla="*/ 184 h 537"/>
                  <a:gd name="T44" fmla="*/ 151 w 539"/>
                  <a:gd name="T45" fmla="*/ 184 h 537"/>
                  <a:gd name="T46" fmla="*/ 151 w 539"/>
                  <a:gd name="T47" fmla="*/ 184 h 537"/>
                  <a:gd name="T48" fmla="*/ 268 w 539"/>
                  <a:gd name="T49" fmla="*/ 33 h 537"/>
                  <a:gd name="T50" fmla="*/ 386 w 539"/>
                  <a:gd name="T51" fmla="*/ 184 h 537"/>
                  <a:gd name="T52" fmla="*/ 268 w 539"/>
                  <a:gd name="T53" fmla="*/ 335 h 537"/>
                  <a:gd name="T54" fmla="*/ 151 w 539"/>
                  <a:gd name="T55" fmla="*/ 184 h 537"/>
                  <a:gd name="T56" fmla="*/ 534 w 539"/>
                  <a:gd name="T57" fmla="*/ 463 h 537"/>
                  <a:gd name="T58" fmla="*/ 534 w 539"/>
                  <a:gd name="T59" fmla="*/ 463 h 537"/>
                  <a:gd name="T60" fmla="*/ 534 w 539"/>
                  <a:gd name="T61" fmla="*/ 463 h 537"/>
                  <a:gd name="T62" fmla="*/ 534 w 539"/>
                  <a:gd name="T63" fmla="*/ 463 h 537"/>
                  <a:gd name="T64" fmla="*/ 435 w 539"/>
                  <a:gd name="T65" fmla="*/ 380 h 537"/>
                  <a:gd name="T66" fmla="*/ 369 w 539"/>
                  <a:gd name="T67" fmla="*/ 359 h 537"/>
                  <a:gd name="T68" fmla="*/ 368 w 539"/>
                  <a:gd name="T69" fmla="*/ 315 h 537"/>
                  <a:gd name="T70" fmla="*/ 419 w 539"/>
                  <a:gd name="T71" fmla="*/ 184 h 537"/>
                  <a:gd name="T72" fmla="*/ 268 w 539"/>
                  <a:gd name="T73" fmla="*/ 0 h 537"/>
                  <a:gd name="T74" fmla="*/ 118 w 539"/>
                  <a:gd name="T75" fmla="*/ 184 h 537"/>
                  <a:gd name="T76" fmla="*/ 168 w 539"/>
                  <a:gd name="T77" fmla="*/ 315 h 537"/>
                  <a:gd name="T78" fmla="*/ 168 w 539"/>
                  <a:gd name="T79" fmla="*/ 359 h 537"/>
                  <a:gd name="T80" fmla="*/ 101 w 539"/>
                  <a:gd name="T81" fmla="*/ 380 h 537"/>
                  <a:gd name="T82" fmla="*/ 3 w 539"/>
                  <a:gd name="T83" fmla="*/ 463 h 537"/>
                  <a:gd name="T84" fmla="*/ 7 w 539"/>
                  <a:gd name="T85" fmla="*/ 493 h 537"/>
                  <a:gd name="T86" fmla="*/ 268 w 539"/>
                  <a:gd name="T87" fmla="*/ 536 h 537"/>
                  <a:gd name="T88" fmla="*/ 530 w 539"/>
                  <a:gd name="T89" fmla="*/ 493 h 537"/>
                  <a:gd name="T90" fmla="*/ 534 w 539"/>
                  <a:gd name="T91" fmla="*/ 463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39" h="537">
                    <a:moveTo>
                      <a:pt x="268" y="502"/>
                    </a:moveTo>
                    <a:lnTo>
                      <a:pt x="268" y="502"/>
                    </a:lnTo>
                    <a:lnTo>
                      <a:pt x="268" y="502"/>
                    </a:lnTo>
                    <a:lnTo>
                      <a:pt x="268" y="502"/>
                    </a:lnTo>
                    <a:cubicBezTo>
                      <a:pt x="64" y="502"/>
                      <a:pt x="36" y="475"/>
                      <a:pt x="36" y="474"/>
                    </a:cubicBezTo>
                    <a:cubicBezTo>
                      <a:pt x="54" y="426"/>
                      <a:pt x="82" y="418"/>
                      <a:pt x="107" y="413"/>
                    </a:cubicBezTo>
                    <a:cubicBezTo>
                      <a:pt x="137" y="408"/>
                      <a:pt x="168" y="397"/>
                      <a:pt x="184" y="389"/>
                    </a:cubicBezTo>
                    <a:lnTo>
                      <a:pt x="184" y="389"/>
                    </a:lnTo>
                    <a:lnTo>
                      <a:pt x="201" y="380"/>
                    </a:lnTo>
                    <a:lnTo>
                      <a:pt x="201" y="380"/>
                    </a:lnTo>
                    <a:cubicBezTo>
                      <a:pt x="201" y="380"/>
                      <a:pt x="201" y="359"/>
                      <a:pt x="202" y="346"/>
                    </a:cubicBezTo>
                    <a:cubicBezTo>
                      <a:pt x="221" y="360"/>
                      <a:pt x="244" y="368"/>
                      <a:pt x="268" y="368"/>
                    </a:cubicBezTo>
                    <a:cubicBezTo>
                      <a:pt x="292" y="368"/>
                      <a:pt x="315" y="360"/>
                      <a:pt x="335" y="346"/>
                    </a:cubicBezTo>
                    <a:cubicBezTo>
                      <a:pt x="335" y="359"/>
                      <a:pt x="336" y="380"/>
                      <a:pt x="336" y="380"/>
                    </a:cubicBezTo>
                    <a:lnTo>
                      <a:pt x="336" y="380"/>
                    </a:lnTo>
                    <a:lnTo>
                      <a:pt x="352" y="389"/>
                    </a:lnTo>
                    <a:lnTo>
                      <a:pt x="352" y="389"/>
                    </a:lnTo>
                    <a:cubicBezTo>
                      <a:pt x="368" y="397"/>
                      <a:pt x="400" y="408"/>
                      <a:pt x="430" y="413"/>
                    </a:cubicBezTo>
                    <a:cubicBezTo>
                      <a:pt x="454" y="418"/>
                      <a:pt x="483" y="426"/>
                      <a:pt x="501" y="474"/>
                    </a:cubicBezTo>
                    <a:cubicBezTo>
                      <a:pt x="501" y="475"/>
                      <a:pt x="473" y="502"/>
                      <a:pt x="268" y="502"/>
                    </a:cubicBezTo>
                    <a:close/>
                    <a:moveTo>
                      <a:pt x="151" y="184"/>
                    </a:moveTo>
                    <a:lnTo>
                      <a:pt x="151" y="184"/>
                    </a:lnTo>
                    <a:lnTo>
                      <a:pt x="151" y="184"/>
                    </a:lnTo>
                    <a:lnTo>
                      <a:pt x="151" y="184"/>
                    </a:lnTo>
                    <a:cubicBezTo>
                      <a:pt x="151" y="101"/>
                      <a:pt x="190" y="33"/>
                      <a:pt x="268" y="33"/>
                    </a:cubicBezTo>
                    <a:cubicBezTo>
                      <a:pt x="347" y="33"/>
                      <a:pt x="386" y="101"/>
                      <a:pt x="386" y="184"/>
                    </a:cubicBezTo>
                    <a:cubicBezTo>
                      <a:pt x="386" y="252"/>
                      <a:pt x="333" y="335"/>
                      <a:pt x="268" y="335"/>
                    </a:cubicBezTo>
                    <a:cubicBezTo>
                      <a:pt x="204" y="335"/>
                      <a:pt x="151" y="253"/>
                      <a:pt x="151" y="184"/>
                    </a:cubicBezTo>
                    <a:close/>
                    <a:moveTo>
                      <a:pt x="534" y="463"/>
                    </a:moveTo>
                    <a:lnTo>
                      <a:pt x="534" y="463"/>
                    </a:lnTo>
                    <a:lnTo>
                      <a:pt x="534" y="463"/>
                    </a:lnTo>
                    <a:lnTo>
                      <a:pt x="534" y="463"/>
                    </a:lnTo>
                    <a:cubicBezTo>
                      <a:pt x="510" y="401"/>
                      <a:pt x="468" y="386"/>
                      <a:pt x="435" y="380"/>
                    </a:cubicBezTo>
                    <a:cubicBezTo>
                      <a:pt x="408" y="376"/>
                      <a:pt x="381" y="365"/>
                      <a:pt x="369" y="359"/>
                    </a:cubicBezTo>
                    <a:cubicBezTo>
                      <a:pt x="369" y="331"/>
                      <a:pt x="368" y="322"/>
                      <a:pt x="368" y="315"/>
                    </a:cubicBezTo>
                    <a:cubicBezTo>
                      <a:pt x="400" y="279"/>
                      <a:pt x="419" y="229"/>
                      <a:pt x="419" y="184"/>
                    </a:cubicBezTo>
                    <a:cubicBezTo>
                      <a:pt x="419" y="82"/>
                      <a:pt x="369" y="0"/>
                      <a:pt x="268" y="0"/>
                    </a:cubicBezTo>
                    <a:cubicBezTo>
                      <a:pt x="169" y="0"/>
                      <a:pt x="118" y="82"/>
                      <a:pt x="118" y="184"/>
                    </a:cubicBezTo>
                    <a:cubicBezTo>
                      <a:pt x="118" y="229"/>
                      <a:pt x="137" y="278"/>
                      <a:pt x="168" y="315"/>
                    </a:cubicBezTo>
                    <a:cubicBezTo>
                      <a:pt x="168" y="331"/>
                      <a:pt x="168" y="356"/>
                      <a:pt x="168" y="359"/>
                    </a:cubicBezTo>
                    <a:cubicBezTo>
                      <a:pt x="155" y="365"/>
                      <a:pt x="128" y="376"/>
                      <a:pt x="101" y="380"/>
                    </a:cubicBezTo>
                    <a:cubicBezTo>
                      <a:pt x="68" y="386"/>
                      <a:pt x="27" y="401"/>
                      <a:pt x="3" y="463"/>
                    </a:cubicBezTo>
                    <a:cubicBezTo>
                      <a:pt x="0" y="473"/>
                      <a:pt x="1" y="484"/>
                      <a:pt x="7" y="493"/>
                    </a:cubicBezTo>
                    <a:cubicBezTo>
                      <a:pt x="32" y="528"/>
                      <a:pt x="163" y="536"/>
                      <a:pt x="268" y="536"/>
                    </a:cubicBezTo>
                    <a:cubicBezTo>
                      <a:pt x="374" y="536"/>
                      <a:pt x="505" y="528"/>
                      <a:pt x="530" y="493"/>
                    </a:cubicBezTo>
                    <a:cubicBezTo>
                      <a:pt x="537" y="484"/>
                      <a:pt x="538" y="473"/>
                      <a:pt x="534" y="4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6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endParaRPr>
              </a:p>
            </p:txBody>
          </p:sp>
        </p:grpSp>
        <p:sp>
          <p:nvSpPr>
            <p:cNvPr id="157" name="Freeform 50">
              <a:extLst>
                <a:ext uri="{FF2B5EF4-FFF2-40B4-BE49-F238E27FC236}">
                  <a16:creationId xmlns:a16="http://schemas.microsoft.com/office/drawing/2014/main" id="{FB86EBFC-11A2-402E-9D23-76E41284F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507" y="1454693"/>
              <a:ext cx="79632" cy="79633"/>
            </a:xfrm>
            <a:custGeom>
              <a:avLst/>
              <a:gdLst>
                <a:gd name="T0" fmla="*/ 268 w 539"/>
                <a:gd name="T1" fmla="*/ 502 h 537"/>
                <a:gd name="T2" fmla="*/ 268 w 539"/>
                <a:gd name="T3" fmla="*/ 502 h 537"/>
                <a:gd name="T4" fmla="*/ 268 w 539"/>
                <a:gd name="T5" fmla="*/ 502 h 537"/>
                <a:gd name="T6" fmla="*/ 268 w 539"/>
                <a:gd name="T7" fmla="*/ 502 h 537"/>
                <a:gd name="T8" fmla="*/ 36 w 539"/>
                <a:gd name="T9" fmla="*/ 474 h 537"/>
                <a:gd name="T10" fmla="*/ 107 w 539"/>
                <a:gd name="T11" fmla="*/ 413 h 537"/>
                <a:gd name="T12" fmla="*/ 184 w 539"/>
                <a:gd name="T13" fmla="*/ 389 h 537"/>
                <a:gd name="T14" fmla="*/ 184 w 539"/>
                <a:gd name="T15" fmla="*/ 389 h 537"/>
                <a:gd name="T16" fmla="*/ 201 w 539"/>
                <a:gd name="T17" fmla="*/ 380 h 537"/>
                <a:gd name="T18" fmla="*/ 201 w 539"/>
                <a:gd name="T19" fmla="*/ 380 h 537"/>
                <a:gd name="T20" fmla="*/ 202 w 539"/>
                <a:gd name="T21" fmla="*/ 346 h 537"/>
                <a:gd name="T22" fmla="*/ 268 w 539"/>
                <a:gd name="T23" fmla="*/ 368 h 537"/>
                <a:gd name="T24" fmla="*/ 335 w 539"/>
                <a:gd name="T25" fmla="*/ 346 h 537"/>
                <a:gd name="T26" fmla="*/ 336 w 539"/>
                <a:gd name="T27" fmla="*/ 380 h 537"/>
                <a:gd name="T28" fmla="*/ 336 w 539"/>
                <a:gd name="T29" fmla="*/ 380 h 537"/>
                <a:gd name="T30" fmla="*/ 352 w 539"/>
                <a:gd name="T31" fmla="*/ 389 h 537"/>
                <a:gd name="T32" fmla="*/ 352 w 539"/>
                <a:gd name="T33" fmla="*/ 389 h 537"/>
                <a:gd name="T34" fmla="*/ 430 w 539"/>
                <a:gd name="T35" fmla="*/ 413 h 537"/>
                <a:gd name="T36" fmla="*/ 501 w 539"/>
                <a:gd name="T37" fmla="*/ 474 h 537"/>
                <a:gd name="T38" fmla="*/ 268 w 539"/>
                <a:gd name="T39" fmla="*/ 502 h 537"/>
                <a:gd name="T40" fmla="*/ 151 w 539"/>
                <a:gd name="T41" fmla="*/ 184 h 537"/>
                <a:gd name="T42" fmla="*/ 151 w 539"/>
                <a:gd name="T43" fmla="*/ 184 h 537"/>
                <a:gd name="T44" fmla="*/ 151 w 539"/>
                <a:gd name="T45" fmla="*/ 184 h 537"/>
                <a:gd name="T46" fmla="*/ 151 w 539"/>
                <a:gd name="T47" fmla="*/ 184 h 537"/>
                <a:gd name="T48" fmla="*/ 268 w 539"/>
                <a:gd name="T49" fmla="*/ 33 h 537"/>
                <a:gd name="T50" fmla="*/ 386 w 539"/>
                <a:gd name="T51" fmla="*/ 184 h 537"/>
                <a:gd name="T52" fmla="*/ 268 w 539"/>
                <a:gd name="T53" fmla="*/ 335 h 537"/>
                <a:gd name="T54" fmla="*/ 151 w 539"/>
                <a:gd name="T55" fmla="*/ 184 h 537"/>
                <a:gd name="T56" fmla="*/ 534 w 539"/>
                <a:gd name="T57" fmla="*/ 463 h 537"/>
                <a:gd name="T58" fmla="*/ 534 w 539"/>
                <a:gd name="T59" fmla="*/ 463 h 537"/>
                <a:gd name="T60" fmla="*/ 534 w 539"/>
                <a:gd name="T61" fmla="*/ 463 h 537"/>
                <a:gd name="T62" fmla="*/ 534 w 539"/>
                <a:gd name="T63" fmla="*/ 463 h 537"/>
                <a:gd name="T64" fmla="*/ 435 w 539"/>
                <a:gd name="T65" fmla="*/ 380 h 537"/>
                <a:gd name="T66" fmla="*/ 369 w 539"/>
                <a:gd name="T67" fmla="*/ 359 h 537"/>
                <a:gd name="T68" fmla="*/ 368 w 539"/>
                <a:gd name="T69" fmla="*/ 315 h 537"/>
                <a:gd name="T70" fmla="*/ 419 w 539"/>
                <a:gd name="T71" fmla="*/ 184 h 537"/>
                <a:gd name="T72" fmla="*/ 268 w 539"/>
                <a:gd name="T73" fmla="*/ 0 h 537"/>
                <a:gd name="T74" fmla="*/ 118 w 539"/>
                <a:gd name="T75" fmla="*/ 184 h 537"/>
                <a:gd name="T76" fmla="*/ 168 w 539"/>
                <a:gd name="T77" fmla="*/ 315 h 537"/>
                <a:gd name="T78" fmla="*/ 168 w 539"/>
                <a:gd name="T79" fmla="*/ 359 h 537"/>
                <a:gd name="T80" fmla="*/ 101 w 539"/>
                <a:gd name="T81" fmla="*/ 380 h 537"/>
                <a:gd name="T82" fmla="*/ 3 w 539"/>
                <a:gd name="T83" fmla="*/ 463 h 537"/>
                <a:gd name="T84" fmla="*/ 7 w 539"/>
                <a:gd name="T85" fmla="*/ 493 h 537"/>
                <a:gd name="T86" fmla="*/ 268 w 539"/>
                <a:gd name="T87" fmla="*/ 536 h 537"/>
                <a:gd name="T88" fmla="*/ 530 w 539"/>
                <a:gd name="T89" fmla="*/ 493 h 537"/>
                <a:gd name="T90" fmla="*/ 534 w 539"/>
                <a:gd name="T91" fmla="*/ 46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9" h="537">
                  <a:moveTo>
                    <a:pt x="268" y="502"/>
                  </a:moveTo>
                  <a:lnTo>
                    <a:pt x="268" y="502"/>
                  </a:lnTo>
                  <a:lnTo>
                    <a:pt x="268" y="502"/>
                  </a:lnTo>
                  <a:lnTo>
                    <a:pt x="268" y="502"/>
                  </a:lnTo>
                  <a:cubicBezTo>
                    <a:pt x="64" y="502"/>
                    <a:pt x="36" y="475"/>
                    <a:pt x="36" y="474"/>
                  </a:cubicBezTo>
                  <a:cubicBezTo>
                    <a:pt x="54" y="426"/>
                    <a:pt x="82" y="418"/>
                    <a:pt x="107" y="413"/>
                  </a:cubicBezTo>
                  <a:cubicBezTo>
                    <a:pt x="137" y="408"/>
                    <a:pt x="168" y="397"/>
                    <a:pt x="184" y="389"/>
                  </a:cubicBezTo>
                  <a:lnTo>
                    <a:pt x="184" y="389"/>
                  </a:lnTo>
                  <a:lnTo>
                    <a:pt x="201" y="380"/>
                  </a:lnTo>
                  <a:lnTo>
                    <a:pt x="201" y="380"/>
                  </a:lnTo>
                  <a:cubicBezTo>
                    <a:pt x="201" y="380"/>
                    <a:pt x="201" y="359"/>
                    <a:pt x="202" y="346"/>
                  </a:cubicBezTo>
                  <a:cubicBezTo>
                    <a:pt x="221" y="360"/>
                    <a:pt x="244" y="368"/>
                    <a:pt x="268" y="368"/>
                  </a:cubicBezTo>
                  <a:cubicBezTo>
                    <a:pt x="292" y="368"/>
                    <a:pt x="315" y="360"/>
                    <a:pt x="335" y="346"/>
                  </a:cubicBezTo>
                  <a:cubicBezTo>
                    <a:pt x="335" y="359"/>
                    <a:pt x="336" y="380"/>
                    <a:pt x="336" y="380"/>
                  </a:cubicBezTo>
                  <a:lnTo>
                    <a:pt x="336" y="380"/>
                  </a:lnTo>
                  <a:lnTo>
                    <a:pt x="352" y="389"/>
                  </a:lnTo>
                  <a:lnTo>
                    <a:pt x="352" y="389"/>
                  </a:lnTo>
                  <a:cubicBezTo>
                    <a:pt x="368" y="397"/>
                    <a:pt x="400" y="408"/>
                    <a:pt x="430" y="413"/>
                  </a:cubicBezTo>
                  <a:cubicBezTo>
                    <a:pt x="454" y="418"/>
                    <a:pt x="483" y="426"/>
                    <a:pt x="501" y="474"/>
                  </a:cubicBezTo>
                  <a:cubicBezTo>
                    <a:pt x="501" y="475"/>
                    <a:pt x="473" y="502"/>
                    <a:pt x="268" y="502"/>
                  </a:cubicBezTo>
                  <a:close/>
                  <a:moveTo>
                    <a:pt x="151" y="184"/>
                  </a:moveTo>
                  <a:lnTo>
                    <a:pt x="151" y="184"/>
                  </a:lnTo>
                  <a:lnTo>
                    <a:pt x="151" y="184"/>
                  </a:lnTo>
                  <a:lnTo>
                    <a:pt x="151" y="184"/>
                  </a:lnTo>
                  <a:cubicBezTo>
                    <a:pt x="151" y="101"/>
                    <a:pt x="190" y="33"/>
                    <a:pt x="268" y="33"/>
                  </a:cubicBezTo>
                  <a:cubicBezTo>
                    <a:pt x="347" y="33"/>
                    <a:pt x="386" y="101"/>
                    <a:pt x="386" y="184"/>
                  </a:cubicBezTo>
                  <a:cubicBezTo>
                    <a:pt x="386" y="252"/>
                    <a:pt x="333" y="335"/>
                    <a:pt x="268" y="335"/>
                  </a:cubicBezTo>
                  <a:cubicBezTo>
                    <a:pt x="204" y="335"/>
                    <a:pt x="151" y="253"/>
                    <a:pt x="151" y="184"/>
                  </a:cubicBezTo>
                  <a:close/>
                  <a:moveTo>
                    <a:pt x="534" y="463"/>
                  </a:moveTo>
                  <a:lnTo>
                    <a:pt x="534" y="463"/>
                  </a:lnTo>
                  <a:lnTo>
                    <a:pt x="534" y="463"/>
                  </a:lnTo>
                  <a:lnTo>
                    <a:pt x="534" y="463"/>
                  </a:lnTo>
                  <a:cubicBezTo>
                    <a:pt x="510" y="401"/>
                    <a:pt x="468" y="386"/>
                    <a:pt x="435" y="380"/>
                  </a:cubicBezTo>
                  <a:cubicBezTo>
                    <a:pt x="408" y="376"/>
                    <a:pt x="381" y="365"/>
                    <a:pt x="369" y="359"/>
                  </a:cubicBezTo>
                  <a:cubicBezTo>
                    <a:pt x="369" y="331"/>
                    <a:pt x="368" y="322"/>
                    <a:pt x="368" y="315"/>
                  </a:cubicBezTo>
                  <a:cubicBezTo>
                    <a:pt x="400" y="279"/>
                    <a:pt x="419" y="229"/>
                    <a:pt x="419" y="184"/>
                  </a:cubicBezTo>
                  <a:cubicBezTo>
                    <a:pt x="419" y="82"/>
                    <a:pt x="369" y="0"/>
                    <a:pt x="268" y="0"/>
                  </a:cubicBezTo>
                  <a:cubicBezTo>
                    <a:pt x="169" y="0"/>
                    <a:pt x="118" y="82"/>
                    <a:pt x="118" y="184"/>
                  </a:cubicBezTo>
                  <a:cubicBezTo>
                    <a:pt x="118" y="229"/>
                    <a:pt x="137" y="278"/>
                    <a:pt x="168" y="315"/>
                  </a:cubicBezTo>
                  <a:cubicBezTo>
                    <a:pt x="168" y="331"/>
                    <a:pt x="168" y="356"/>
                    <a:pt x="168" y="359"/>
                  </a:cubicBezTo>
                  <a:cubicBezTo>
                    <a:pt x="155" y="365"/>
                    <a:pt x="128" y="376"/>
                    <a:pt x="101" y="380"/>
                  </a:cubicBezTo>
                  <a:cubicBezTo>
                    <a:pt x="68" y="386"/>
                    <a:pt x="27" y="401"/>
                    <a:pt x="3" y="463"/>
                  </a:cubicBezTo>
                  <a:cubicBezTo>
                    <a:pt x="0" y="473"/>
                    <a:pt x="1" y="484"/>
                    <a:pt x="7" y="493"/>
                  </a:cubicBezTo>
                  <a:cubicBezTo>
                    <a:pt x="32" y="528"/>
                    <a:pt x="163" y="536"/>
                    <a:pt x="268" y="536"/>
                  </a:cubicBezTo>
                  <a:cubicBezTo>
                    <a:pt x="374" y="536"/>
                    <a:pt x="505" y="528"/>
                    <a:pt x="530" y="493"/>
                  </a:cubicBezTo>
                  <a:cubicBezTo>
                    <a:pt x="537" y="484"/>
                    <a:pt x="538" y="473"/>
                    <a:pt x="534" y="4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6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158" name="Freeform 50">
              <a:extLst>
                <a:ext uri="{FF2B5EF4-FFF2-40B4-BE49-F238E27FC236}">
                  <a16:creationId xmlns:a16="http://schemas.microsoft.com/office/drawing/2014/main" id="{31F5712D-6F1A-4573-8F92-F4CF94255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176" y="1454693"/>
              <a:ext cx="79632" cy="79633"/>
            </a:xfrm>
            <a:custGeom>
              <a:avLst/>
              <a:gdLst>
                <a:gd name="T0" fmla="*/ 268 w 539"/>
                <a:gd name="T1" fmla="*/ 502 h 537"/>
                <a:gd name="T2" fmla="*/ 268 w 539"/>
                <a:gd name="T3" fmla="*/ 502 h 537"/>
                <a:gd name="T4" fmla="*/ 268 w 539"/>
                <a:gd name="T5" fmla="*/ 502 h 537"/>
                <a:gd name="T6" fmla="*/ 268 w 539"/>
                <a:gd name="T7" fmla="*/ 502 h 537"/>
                <a:gd name="T8" fmla="*/ 36 w 539"/>
                <a:gd name="T9" fmla="*/ 474 h 537"/>
                <a:gd name="T10" fmla="*/ 107 w 539"/>
                <a:gd name="T11" fmla="*/ 413 h 537"/>
                <a:gd name="T12" fmla="*/ 184 w 539"/>
                <a:gd name="T13" fmla="*/ 389 h 537"/>
                <a:gd name="T14" fmla="*/ 184 w 539"/>
                <a:gd name="T15" fmla="*/ 389 h 537"/>
                <a:gd name="T16" fmla="*/ 201 w 539"/>
                <a:gd name="T17" fmla="*/ 380 h 537"/>
                <a:gd name="T18" fmla="*/ 201 w 539"/>
                <a:gd name="T19" fmla="*/ 380 h 537"/>
                <a:gd name="T20" fmla="*/ 202 w 539"/>
                <a:gd name="T21" fmla="*/ 346 h 537"/>
                <a:gd name="T22" fmla="*/ 268 w 539"/>
                <a:gd name="T23" fmla="*/ 368 h 537"/>
                <a:gd name="T24" fmla="*/ 335 w 539"/>
                <a:gd name="T25" fmla="*/ 346 h 537"/>
                <a:gd name="T26" fmla="*/ 336 w 539"/>
                <a:gd name="T27" fmla="*/ 380 h 537"/>
                <a:gd name="T28" fmla="*/ 336 w 539"/>
                <a:gd name="T29" fmla="*/ 380 h 537"/>
                <a:gd name="T30" fmla="*/ 352 w 539"/>
                <a:gd name="T31" fmla="*/ 389 h 537"/>
                <a:gd name="T32" fmla="*/ 352 w 539"/>
                <a:gd name="T33" fmla="*/ 389 h 537"/>
                <a:gd name="T34" fmla="*/ 430 w 539"/>
                <a:gd name="T35" fmla="*/ 413 h 537"/>
                <a:gd name="T36" fmla="*/ 501 w 539"/>
                <a:gd name="T37" fmla="*/ 474 h 537"/>
                <a:gd name="T38" fmla="*/ 268 w 539"/>
                <a:gd name="T39" fmla="*/ 502 h 537"/>
                <a:gd name="T40" fmla="*/ 151 w 539"/>
                <a:gd name="T41" fmla="*/ 184 h 537"/>
                <a:gd name="T42" fmla="*/ 151 w 539"/>
                <a:gd name="T43" fmla="*/ 184 h 537"/>
                <a:gd name="T44" fmla="*/ 151 w 539"/>
                <a:gd name="T45" fmla="*/ 184 h 537"/>
                <a:gd name="T46" fmla="*/ 151 w 539"/>
                <a:gd name="T47" fmla="*/ 184 h 537"/>
                <a:gd name="T48" fmla="*/ 268 w 539"/>
                <a:gd name="T49" fmla="*/ 33 h 537"/>
                <a:gd name="T50" fmla="*/ 386 w 539"/>
                <a:gd name="T51" fmla="*/ 184 h 537"/>
                <a:gd name="T52" fmla="*/ 268 w 539"/>
                <a:gd name="T53" fmla="*/ 335 h 537"/>
                <a:gd name="T54" fmla="*/ 151 w 539"/>
                <a:gd name="T55" fmla="*/ 184 h 537"/>
                <a:gd name="T56" fmla="*/ 534 w 539"/>
                <a:gd name="T57" fmla="*/ 463 h 537"/>
                <a:gd name="T58" fmla="*/ 534 w 539"/>
                <a:gd name="T59" fmla="*/ 463 h 537"/>
                <a:gd name="T60" fmla="*/ 534 w 539"/>
                <a:gd name="T61" fmla="*/ 463 h 537"/>
                <a:gd name="T62" fmla="*/ 534 w 539"/>
                <a:gd name="T63" fmla="*/ 463 h 537"/>
                <a:gd name="T64" fmla="*/ 435 w 539"/>
                <a:gd name="T65" fmla="*/ 380 h 537"/>
                <a:gd name="T66" fmla="*/ 369 w 539"/>
                <a:gd name="T67" fmla="*/ 359 h 537"/>
                <a:gd name="T68" fmla="*/ 368 w 539"/>
                <a:gd name="T69" fmla="*/ 315 h 537"/>
                <a:gd name="T70" fmla="*/ 419 w 539"/>
                <a:gd name="T71" fmla="*/ 184 h 537"/>
                <a:gd name="T72" fmla="*/ 268 w 539"/>
                <a:gd name="T73" fmla="*/ 0 h 537"/>
                <a:gd name="T74" fmla="*/ 118 w 539"/>
                <a:gd name="T75" fmla="*/ 184 h 537"/>
                <a:gd name="T76" fmla="*/ 168 w 539"/>
                <a:gd name="T77" fmla="*/ 315 h 537"/>
                <a:gd name="T78" fmla="*/ 168 w 539"/>
                <a:gd name="T79" fmla="*/ 359 h 537"/>
                <a:gd name="T80" fmla="*/ 101 w 539"/>
                <a:gd name="T81" fmla="*/ 380 h 537"/>
                <a:gd name="T82" fmla="*/ 3 w 539"/>
                <a:gd name="T83" fmla="*/ 463 h 537"/>
                <a:gd name="T84" fmla="*/ 7 w 539"/>
                <a:gd name="T85" fmla="*/ 493 h 537"/>
                <a:gd name="T86" fmla="*/ 268 w 539"/>
                <a:gd name="T87" fmla="*/ 536 h 537"/>
                <a:gd name="T88" fmla="*/ 530 w 539"/>
                <a:gd name="T89" fmla="*/ 493 h 537"/>
                <a:gd name="T90" fmla="*/ 534 w 539"/>
                <a:gd name="T91" fmla="*/ 46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9" h="537">
                  <a:moveTo>
                    <a:pt x="268" y="502"/>
                  </a:moveTo>
                  <a:lnTo>
                    <a:pt x="268" y="502"/>
                  </a:lnTo>
                  <a:lnTo>
                    <a:pt x="268" y="502"/>
                  </a:lnTo>
                  <a:lnTo>
                    <a:pt x="268" y="502"/>
                  </a:lnTo>
                  <a:cubicBezTo>
                    <a:pt x="64" y="502"/>
                    <a:pt x="36" y="475"/>
                    <a:pt x="36" y="474"/>
                  </a:cubicBezTo>
                  <a:cubicBezTo>
                    <a:pt x="54" y="426"/>
                    <a:pt x="82" y="418"/>
                    <a:pt x="107" y="413"/>
                  </a:cubicBezTo>
                  <a:cubicBezTo>
                    <a:pt x="137" y="408"/>
                    <a:pt x="168" y="397"/>
                    <a:pt x="184" y="389"/>
                  </a:cubicBezTo>
                  <a:lnTo>
                    <a:pt x="184" y="389"/>
                  </a:lnTo>
                  <a:lnTo>
                    <a:pt x="201" y="380"/>
                  </a:lnTo>
                  <a:lnTo>
                    <a:pt x="201" y="380"/>
                  </a:lnTo>
                  <a:cubicBezTo>
                    <a:pt x="201" y="380"/>
                    <a:pt x="201" y="359"/>
                    <a:pt x="202" y="346"/>
                  </a:cubicBezTo>
                  <a:cubicBezTo>
                    <a:pt x="221" y="360"/>
                    <a:pt x="244" y="368"/>
                    <a:pt x="268" y="368"/>
                  </a:cubicBezTo>
                  <a:cubicBezTo>
                    <a:pt x="292" y="368"/>
                    <a:pt x="315" y="360"/>
                    <a:pt x="335" y="346"/>
                  </a:cubicBezTo>
                  <a:cubicBezTo>
                    <a:pt x="335" y="359"/>
                    <a:pt x="336" y="380"/>
                    <a:pt x="336" y="380"/>
                  </a:cubicBezTo>
                  <a:lnTo>
                    <a:pt x="336" y="380"/>
                  </a:lnTo>
                  <a:lnTo>
                    <a:pt x="352" y="389"/>
                  </a:lnTo>
                  <a:lnTo>
                    <a:pt x="352" y="389"/>
                  </a:lnTo>
                  <a:cubicBezTo>
                    <a:pt x="368" y="397"/>
                    <a:pt x="400" y="408"/>
                    <a:pt x="430" y="413"/>
                  </a:cubicBezTo>
                  <a:cubicBezTo>
                    <a:pt x="454" y="418"/>
                    <a:pt x="483" y="426"/>
                    <a:pt x="501" y="474"/>
                  </a:cubicBezTo>
                  <a:cubicBezTo>
                    <a:pt x="501" y="475"/>
                    <a:pt x="473" y="502"/>
                    <a:pt x="268" y="502"/>
                  </a:cubicBezTo>
                  <a:close/>
                  <a:moveTo>
                    <a:pt x="151" y="184"/>
                  </a:moveTo>
                  <a:lnTo>
                    <a:pt x="151" y="184"/>
                  </a:lnTo>
                  <a:lnTo>
                    <a:pt x="151" y="184"/>
                  </a:lnTo>
                  <a:lnTo>
                    <a:pt x="151" y="184"/>
                  </a:lnTo>
                  <a:cubicBezTo>
                    <a:pt x="151" y="101"/>
                    <a:pt x="190" y="33"/>
                    <a:pt x="268" y="33"/>
                  </a:cubicBezTo>
                  <a:cubicBezTo>
                    <a:pt x="347" y="33"/>
                    <a:pt x="386" y="101"/>
                    <a:pt x="386" y="184"/>
                  </a:cubicBezTo>
                  <a:cubicBezTo>
                    <a:pt x="386" y="252"/>
                    <a:pt x="333" y="335"/>
                    <a:pt x="268" y="335"/>
                  </a:cubicBezTo>
                  <a:cubicBezTo>
                    <a:pt x="204" y="335"/>
                    <a:pt x="151" y="253"/>
                    <a:pt x="151" y="184"/>
                  </a:cubicBezTo>
                  <a:close/>
                  <a:moveTo>
                    <a:pt x="534" y="463"/>
                  </a:moveTo>
                  <a:lnTo>
                    <a:pt x="534" y="463"/>
                  </a:lnTo>
                  <a:lnTo>
                    <a:pt x="534" y="463"/>
                  </a:lnTo>
                  <a:lnTo>
                    <a:pt x="534" y="463"/>
                  </a:lnTo>
                  <a:cubicBezTo>
                    <a:pt x="510" y="401"/>
                    <a:pt x="468" y="386"/>
                    <a:pt x="435" y="380"/>
                  </a:cubicBezTo>
                  <a:cubicBezTo>
                    <a:pt x="408" y="376"/>
                    <a:pt x="381" y="365"/>
                    <a:pt x="369" y="359"/>
                  </a:cubicBezTo>
                  <a:cubicBezTo>
                    <a:pt x="369" y="331"/>
                    <a:pt x="368" y="322"/>
                    <a:pt x="368" y="315"/>
                  </a:cubicBezTo>
                  <a:cubicBezTo>
                    <a:pt x="400" y="279"/>
                    <a:pt x="419" y="229"/>
                    <a:pt x="419" y="184"/>
                  </a:cubicBezTo>
                  <a:cubicBezTo>
                    <a:pt x="419" y="82"/>
                    <a:pt x="369" y="0"/>
                    <a:pt x="268" y="0"/>
                  </a:cubicBezTo>
                  <a:cubicBezTo>
                    <a:pt x="169" y="0"/>
                    <a:pt x="118" y="82"/>
                    <a:pt x="118" y="184"/>
                  </a:cubicBezTo>
                  <a:cubicBezTo>
                    <a:pt x="118" y="229"/>
                    <a:pt x="137" y="278"/>
                    <a:pt x="168" y="315"/>
                  </a:cubicBezTo>
                  <a:cubicBezTo>
                    <a:pt x="168" y="331"/>
                    <a:pt x="168" y="356"/>
                    <a:pt x="168" y="359"/>
                  </a:cubicBezTo>
                  <a:cubicBezTo>
                    <a:pt x="155" y="365"/>
                    <a:pt x="128" y="376"/>
                    <a:pt x="101" y="380"/>
                  </a:cubicBezTo>
                  <a:cubicBezTo>
                    <a:pt x="68" y="386"/>
                    <a:pt x="27" y="401"/>
                    <a:pt x="3" y="463"/>
                  </a:cubicBezTo>
                  <a:cubicBezTo>
                    <a:pt x="0" y="473"/>
                    <a:pt x="1" y="484"/>
                    <a:pt x="7" y="493"/>
                  </a:cubicBezTo>
                  <a:cubicBezTo>
                    <a:pt x="32" y="528"/>
                    <a:pt x="163" y="536"/>
                    <a:pt x="268" y="536"/>
                  </a:cubicBezTo>
                  <a:cubicBezTo>
                    <a:pt x="374" y="536"/>
                    <a:pt x="505" y="528"/>
                    <a:pt x="530" y="493"/>
                  </a:cubicBezTo>
                  <a:cubicBezTo>
                    <a:pt x="537" y="484"/>
                    <a:pt x="538" y="473"/>
                    <a:pt x="534" y="4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6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FA794BDC-1741-4841-8A61-1DE528B235C4}"/>
                </a:ext>
              </a:extLst>
            </p:cNvPr>
            <p:cNvSpPr txBox="1"/>
            <p:nvPr/>
          </p:nvSpPr>
          <p:spPr>
            <a:xfrm>
              <a:off x="1574352" y="1917355"/>
              <a:ext cx="1329783" cy="430887"/>
            </a:xfrm>
            <a:prstGeom prst="rect">
              <a:avLst/>
            </a:prstGeom>
            <a:noFill/>
          </p:spPr>
          <p:txBody>
            <a:bodyPr wrap="square" lIns="58060" tIns="0" rIns="58060" bIns="0" rtlCol="0">
              <a:noAutofit/>
            </a:bodyPr>
            <a:lstStyle/>
            <a:p>
              <a:pPr marL="174182" marR="0" lvl="0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Топ-руководители</a:t>
              </a:r>
            </a:p>
            <a:p>
              <a:pPr marL="174182" marR="0" lvl="0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Линейные руководители</a:t>
              </a:r>
            </a:p>
            <a:p>
              <a:pPr marL="174182" marR="0" lvl="0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Рабочие</a:t>
              </a:r>
            </a:p>
            <a:p>
              <a:pPr marL="174182" marR="0" lvl="0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работники службы ОТПБ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0B24813D-ACA2-4E96-9D16-B50644B94192}"/>
                </a:ext>
              </a:extLst>
            </p:cNvPr>
            <p:cNvSpPr txBox="1"/>
            <p:nvPr/>
          </p:nvSpPr>
          <p:spPr>
            <a:xfrm>
              <a:off x="4785292" y="2899853"/>
              <a:ext cx="1511894" cy="754053"/>
            </a:xfrm>
            <a:prstGeom prst="rect">
              <a:avLst/>
            </a:prstGeom>
            <a:noFill/>
          </p:spPr>
          <p:txBody>
            <a:bodyPr wrap="square" lIns="58060" tIns="0" rIns="5806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itchFamily="34" charset="0"/>
                </a:rPr>
                <a:t>Предоставленные документы и источники информации</a:t>
              </a:r>
            </a:p>
            <a:p>
              <a:pPr marL="174182" marR="0" lvl="0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itchFamily="34" charset="0"/>
                </a:rPr>
                <a:t>Статистика происшествий</a:t>
              </a:r>
            </a:p>
            <a:p>
              <a:pPr marL="174182" marR="0" lvl="0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itchFamily="34" charset="0"/>
                </a:rPr>
                <a:t>Результаты расследований</a:t>
              </a:r>
            </a:p>
            <a:p>
              <a:pPr marL="174182" marR="0" lvl="0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itchFamily="34" charset="0"/>
                </a:rPr>
                <a:t>Политики, регламенты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EB50CA33-B344-4BE1-B735-52A27EC4FFED}"/>
                </a:ext>
              </a:extLst>
            </p:cNvPr>
            <p:cNvSpPr txBox="1"/>
            <p:nvPr/>
          </p:nvSpPr>
          <p:spPr>
            <a:xfrm>
              <a:off x="1574352" y="2899853"/>
              <a:ext cx="1528449" cy="861774"/>
            </a:xfrm>
            <a:prstGeom prst="rect">
              <a:avLst/>
            </a:prstGeom>
            <a:noFill/>
          </p:spPr>
          <p:txBody>
            <a:bodyPr wrap="square" lIns="58060" tIns="0" rIns="58060" bIns="0" rtlCol="0">
              <a:noAutofit/>
            </a:bodyPr>
            <a:lstStyle/>
            <a:p>
              <a:pPr marL="174182" marR="0" lvl="1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itchFamily="34" charset="0"/>
                </a:rPr>
                <a:t>Электронный формат, простые вопросы, быстрое заполнение</a:t>
              </a:r>
            </a:p>
            <a:p>
              <a:pPr marL="174182" marR="0" lvl="1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itchFamily="34" charset="0"/>
                </a:rPr>
                <a:t>Учет мнений всех категорий персонала</a:t>
              </a:r>
            </a:p>
            <a:p>
              <a:pPr marL="174182" marR="0" lvl="1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itchFamily="34" charset="0"/>
                </a:rPr>
                <a:t>Различные вопросы для руководителей, рабочих </a:t>
              </a:r>
            </a:p>
            <a:p>
              <a:pPr marL="174182" marR="0" lvl="1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itchFamily="34" charset="0"/>
                </a:rPr>
                <a:t>Определение склонности к риску</a:t>
              </a:r>
              <a:endParaRPr kumimoji="0" lang="en-US" sz="1129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Roboto Condensed Light"/>
                <a:ea typeface="+mn-ea"/>
                <a:cs typeface="Arial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50A5158-2628-4B35-8F7E-2599DE71EFF4}"/>
                </a:ext>
              </a:extLst>
            </p:cNvPr>
            <p:cNvSpPr txBox="1"/>
            <p:nvPr/>
          </p:nvSpPr>
          <p:spPr>
            <a:xfrm>
              <a:off x="4739117" y="1033016"/>
              <a:ext cx="1558068" cy="1508105"/>
            </a:xfrm>
            <a:prstGeom prst="rect">
              <a:avLst/>
            </a:prstGeom>
            <a:noFill/>
          </p:spPr>
          <p:txBody>
            <a:bodyPr wrap="square" lIns="58060" tIns="0" rIns="5806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Полевые наблюдения за основными рабочими процессами и организационными принципами, формирующими отношение людей к безопасности:</a:t>
              </a:r>
            </a:p>
            <a:p>
              <a:pPr marL="174182" marR="0" lvl="0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Требования к работникам и их выполнение</a:t>
              </a:r>
            </a:p>
            <a:p>
              <a:pPr marL="174182" marR="0" lvl="0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Рабочее поведение</a:t>
              </a:r>
            </a:p>
            <a:p>
              <a:pPr marL="174182" marR="0" lvl="0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Ход выполнения работ</a:t>
              </a:r>
            </a:p>
            <a:p>
              <a:pPr marL="174182" marR="0" lvl="0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Условия труда</a:t>
              </a:r>
            </a:p>
            <a:p>
              <a:pPr marL="174182" marR="0" lvl="0" indent="-17418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29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Подходы к коммуникации, информированию об опасностях</a:t>
              </a:r>
            </a:p>
          </p:txBody>
        </p:sp>
        <p:sp>
          <p:nvSpPr>
            <p:cNvPr id="163" name="Скругленный прямоугольник 18">
              <a:extLst>
                <a:ext uri="{FF2B5EF4-FFF2-40B4-BE49-F238E27FC236}">
                  <a16:creationId xmlns:a16="http://schemas.microsoft.com/office/drawing/2014/main" id="{3A444996-0792-4344-8FBB-E7EDFC0415CD}"/>
                </a:ext>
              </a:extLst>
            </p:cNvPr>
            <p:cNvSpPr/>
            <p:nvPr/>
          </p:nvSpPr>
          <p:spPr>
            <a:xfrm>
              <a:off x="1456234" y="775983"/>
              <a:ext cx="1643224" cy="3038871"/>
            </a:xfrm>
            <a:prstGeom prst="roundRect">
              <a:avLst>
                <a:gd name="adj" fmla="val 8002"/>
              </a:avLst>
            </a:prstGeom>
            <a:noFill/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52467F7E-308D-462B-8CD3-7B158890289E}"/>
                </a:ext>
              </a:extLst>
            </p:cNvPr>
            <p:cNvSpPr txBox="1"/>
            <p:nvPr/>
          </p:nvSpPr>
          <p:spPr>
            <a:xfrm rot="16200000">
              <a:off x="259450" y="1027485"/>
              <a:ext cx="1325490" cy="1079354"/>
            </a:xfrm>
            <a:prstGeom prst="round2SameRect">
              <a:avLst>
                <a:gd name="adj1" fmla="val 9652"/>
                <a:gd name="adj2" fmla="val 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vert" wrap="square" lIns="67717" tIns="67717" rIns="67717" bIns="67717" numCol="1" spcCol="38100" rtlCol="0" anchor="ctr">
              <a:noAutofit/>
            </a:bodyPr>
            <a:lstStyle/>
            <a:p>
              <a:pPr marL="0" marR="0" lvl="0" indent="0" algn="l" defTabSz="11003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34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ЗАДАЧА 1</a:t>
              </a:r>
              <a:endPara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11003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3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</a:br>
              <a:r>
                <a:rPr kumimoji="0" lang="ru-RU" sz="13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Узнать мнение и выявить ключевые установки  персонала различного уровня – от ТОПов до рядовых рабочих </a:t>
              </a:r>
              <a:endParaRPr kumimoji="0" lang="ru-RU" sz="1334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0B757D7-AF45-4540-A55B-C3C40B3EAAA2}"/>
                </a:ext>
              </a:extLst>
            </p:cNvPr>
            <p:cNvSpPr txBox="1"/>
            <p:nvPr/>
          </p:nvSpPr>
          <p:spPr>
            <a:xfrm rot="16200000">
              <a:off x="361721" y="2751762"/>
              <a:ext cx="1004467" cy="962877"/>
            </a:xfrm>
            <a:prstGeom prst="round2SameRect">
              <a:avLst>
                <a:gd name="adj1" fmla="val 9669"/>
                <a:gd name="adj2" fmla="val 0"/>
              </a:avLst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vert" wrap="square" lIns="67717" tIns="67717" rIns="67717" bIns="67717" numCol="1" spcCol="38100" rtlCol="0" anchor="ctr">
              <a:noAutofit/>
            </a:bodyPr>
            <a:lstStyle>
              <a:defPPr marL="0" marR="0" indent="0" algn="l" defTabSz="342774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defTabSz="825500">
                <a:defRPr sz="10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825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34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ЗАДАЧА 2</a:t>
              </a:r>
              <a:endPara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825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3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</a:br>
              <a:r>
                <a:rPr kumimoji="0" lang="ru-RU" sz="13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Получить количествен</a:t>
              </a:r>
              <a:r>
                <a:rPr kumimoji="0" lang="en-US" sz="13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-</a:t>
              </a:r>
              <a:r>
                <a:rPr kumimoji="0" lang="ru-RU" sz="13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ные данные о проблематике </a:t>
              </a:r>
            </a:p>
          </p:txBody>
        </p:sp>
        <p:sp>
          <p:nvSpPr>
            <p:cNvPr id="166" name="Скругленный прямоугольник 81">
              <a:extLst>
                <a:ext uri="{FF2B5EF4-FFF2-40B4-BE49-F238E27FC236}">
                  <a16:creationId xmlns:a16="http://schemas.microsoft.com/office/drawing/2014/main" id="{E0CF1CC7-D012-4AA0-A8EC-72C4209BB075}"/>
                </a:ext>
              </a:extLst>
            </p:cNvPr>
            <p:cNvSpPr/>
            <p:nvPr/>
          </p:nvSpPr>
          <p:spPr>
            <a:xfrm>
              <a:off x="1345391" y="2631651"/>
              <a:ext cx="1870466" cy="1242153"/>
            </a:xfrm>
            <a:prstGeom prst="roundRect">
              <a:avLst>
                <a:gd name="adj" fmla="val 8002"/>
              </a:avLst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4CD2EC2-0130-4CD4-AB87-78573FB5F670}"/>
                </a:ext>
              </a:extLst>
            </p:cNvPr>
            <p:cNvSpPr txBox="1"/>
            <p:nvPr/>
          </p:nvSpPr>
          <p:spPr>
            <a:xfrm rot="5400000">
              <a:off x="5746477" y="1446049"/>
              <a:ext cx="2017601" cy="966720"/>
            </a:xfrm>
            <a:prstGeom prst="round2SameRect">
              <a:avLst>
                <a:gd name="adj1" fmla="val 11067"/>
                <a:gd name="adj2" fmla="val 0"/>
              </a:avLst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vert270" wrap="square" lIns="0" tIns="67717" rIns="0" bIns="67717" numCol="1" spcCol="38100" rtlCol="0" anchor="ctr">
              <a:noAutofit/>
            </a:bodyPr>
            <a:lstStyle>
              <a:defPPr marL="0" marR="0" indent="0" algn="l" defTabSz="342774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defTabSz="825500">
                <a:defRPr sz="10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825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34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ЗАДАЧА 3</a:t>
              </a:r>
              <a:endPara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825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3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</a:br>
              <a:r>
                <a:rPr kumimoji="0" lang="ru-RU" sz="13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Оценить полноту  </a:t>
              </a:r>
              <a:br>
                <a:rPr kumimoji="0" lang="ru-RU" sz="13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</a:br>
              <a:r>
                <a:rPr kumimoji="0" lang="ru-RU" sz="13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 Light"/>
                  <a:ea typeface="+mn-ea"/>
                  <a:cs typeface="Arial" panose="020B0604020202020204" pitchFamily="34" charset="0"/>
                </a:rPr>
                <a:t>и характер внедряемых систем и процессов и пронаблюдать основные процессы и подходы в реальной обстановке</a:t>
              </a:r>
            </a:p>
          </p:txBody>
        </p:sp>
        <p:sp>
          <p:nvSpPr>
            <p:cNvPr id="169" name="Скругленный прямоугольник 87">
              <a:extLst>
                <a:ext uri="{FF2B5EF4-FFF2-40B4-BE49-F238E27FC236}">
                  <a16:creationId xmlns:a16="http://schemas.microsoft.com/office/drawing/2014/main" id="{C64F176E-4E67-44AC-AB25-FB228ADA4FE8}"/>
                </a:ext>
              </a:extLst>
            </p:cNvPr>
            <p:cNvSpPr/>
            <p:nvPr/>
          </p:nvSpPr>
          <p:spPr>
            <a:xfrm flipV="1">
              <a:off x="4605178" y="775982"/>
              <a:ext cx="1657611" cy="3038871"/>
            </a:xfrm>
            <a:prstGeom prst="roundRect">
              <a:avLst>
                <a:gd name="adj" fmla="val 8002"/>
              </a:avLst>
            </a:prstGeom>
            <a:noFill/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cxnSp>
          <p:nvCxnSpPr>
            <p:cNvPr id="76" name="Прямая соединительная линия 63">
              <a:extLst>
                <a:ext uri="{FF2B5EF4-FFF2-40B4-BE49-F238E27FC236}">
                  <a16:creationId xmlns:a16="http://schemas.microsoft.com/office/drawing/2014/main" id="{4E9AAC0B-FA33-4ACB-A179-A3C6A389BDCB}"/>
                </a:ext>
              </a:extLst>
            </p:cNvPr>
            <p:cNvCxnSpPr>
              <a:cxnSpLocks/>
              <a:stCxn id="176" idx="2"/>
            </p:cNvCxnSpPr>
            <p:nvPr/>
          </p:nvCxnSpPr>
          <p:spPr>
            <a:xfrm flipH="1" flipV="1">
              <a:off x="2994355" y="1869626"/>
              <a:ext cx="200208" cy="71124"/>
            </a:xfrm>
            <a:prstGeom prst="line">
              <a:avLst/>
            </a:prstGeom>
            <a:ln w="12700">
              <a:solidFill>
                <a:schemeClr val="bg2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Текст 1">
            <a:extLst>
              <a:ext uri="{FF2B5EF4-FFF2-40B4-BE49-F238E27FC236}">
                <a16:creationId xmlns:a16="http://schemas.microsoft.com/office/drawing/2014/main" id="{61706F7F-652B-4048-A952-9E968D938F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2358" y="470783"/>
            <a:ext cx="10960767" cy="525036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ДЛЯ ДИАГНОСТИКИ ИСПОЛЬЗОВАЛСЯ ШИРОКИЙ НАБОР ИНСТРУМЕНТОВ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69" name="Ссылка на слайд 68">
                <a:extLst>
                  <a:ext uri="{FF2B5EF4-FFF2-40B4-BE49-F238E27FC236}">
                    <a16:creationId xmlns:a16="http://schemas.microsoft.com/office/drawing/2014/main" id="{E76590AC-31D4-4E7F-9E64-AF38B15C55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6734393"/>
                  </p:ext>
                </p:extLst>
              </p:nvPr>
            </p:nvGraphicFramePr>
            <p:xfrm>
              <a:off x="11809322" y="103613"/>
              <a:ext cx="216055" cy="216055"/>
            </p:xfrm>
            <a:graphic>
              <a:graphicData uri="http://schemas.microsoft.com/office/powerpoint/2016/slidezoom">
                <pslz:sldZm>
                  <pslz:sldZmObj sldId="2378" cId="1235843529">
                    <pslz:zmPr id="{ED097675-3E4C-4192-8EEC-ABEC080A65F4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55" cy="2160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9" name="Ссылка на слайд 68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76590AC-31D4-4E7F-9E64-AF38B15C55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xmlns:pslz="http://schemas.microsoft.com/office/powerpoint/2016/slide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11809322" y="103613"/>
                <a:ext cx="216055" cy="21605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02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Прямая соединительная линия 167">
            <a:extLst>
              <a:ext uri="{FF2B5EF4-FFF2-40B4-BE49-F238E27FC236}">
                <a16:creationId xmlns:a16="http://schemas.microsoft.com/office/drawing/2014/main" id="{AAE9736C-EEDF-4083-83E4-9B33B074E7B8}"/>
              </a:ext>
            </a:extLst>
          </p:cNvPr>
          <p:cNvCxnSpPr>
            <a:cxnSpLocks/>
          </p:cNvCxnSpPr>
          <p:nvPr/>
        </p:nvCxnSpPr>
        <p:spPr>
          <a:xfrm>
            <a:off x="6107325" y="1158414"/>
            <a:ext cx="0" cy="523028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4C688E40-D63F-4008-8CE0-3AD205436E89}"/>
              </a:ext>
            </a:extLst>
          </p:cNvPr>
          <p:cNvSpPr/>
          <p:nvPr/>
        </p:nvSpPr>
        <p:spPr>
          <a:xfrm rot="10800000">
            <a:off x="6423164" y="1366503"/>
            <a:ext cx="108000" cy="190916"/>
          </a:xfrm>
          <a:prstGeom prst="triangle">
            <a:avLst/>
          </a:prstGeom>
          <a:solidFill>
            <a:srgbClr val="CB1C4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/>
          </p:nvPr>
        </p:nvGraphicFramePr>
        <p:xfrm>
          <a:off x="464163" y="1466714"/>
          <a:ext cx="8408379" cy="4610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588">
                  <a:extLst>
                    <a:ext uri="{9D8B030D-6E8A-4147-A177-3AD203B41FA5}">
                      <a16:colId xmlns:a16="http://schemas.microsoft.com/office/drawing/2014/main" val="3697993011"/>
                    </a:ext>
                  </a:extLst>
                </a:gridCol>
                <a:gridCol w="816601">
                  <a:extLst>
                    <a:ext uri="{9D8B030D-6E8A-4147-A177-3AD203B41FA5}">
                      <a16:colId xmlns:a16="http://schemas.microsoft.com/office/drawing/2014/main" val="2846130182"/>
                    </a:ext>
                  </a:extLst>
                </a:gridCol>
                <a:gridCol w="1718595">
                  <a:extLst>
                    <a:ext uri="{9D8B030D-6E8A-4147-A177-3AD203B41FA5}">
                      <a16:colId xmlns:a16="http://schemas.microsoft.com/office/drawing/2014/main" val="602604460"/>
                    </a:ext>
                  </a:extLst>
                </a:gridCol>
                <a:gridCol w="1718595">
                  <a:extLst>
                    <a:ext uri="{9D8B030D-6E8A-4147-A177-3AD203B41FA5}">
                      <a16:colId xmlns:a16="http://schemas.microsoft.com/office/drawing/2014/main" val="118677456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22588337"/>
                    </a:ext>
                  </a:extLst>
                </a:gridCol>
              </a:tblGrid>
              <a:tr h="261169">
                <a:tc>
                  <a:txBody>
                    <a:bodyPr/>
                    <a:lstStyle/>
                    <a:p>
                      <a:pPr marL="0" marR="0" lvl="0" indent="0" algn="l" defTabSz="1135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55" marR="335689" marT="45678" marB="456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РЕАКТИВНЫЙ</a:t>
                      </a:r>
                    </a:p>
                  </a:txBody>
                  <a:tcPr marL="91355" marR="91355" marT="45678" marB="45678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ЗАВИСИМЫЙ</a:t>
                      </a:r>
                    </a:p>
                  </a:txBody>
                  <a:tcPr marL="91355" marR="91355" marT="45678" marB="45678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НЕЗАВИСИМЫЙ</a:t>
                      </a:r>
                    </a:p>
                  </a:txBody>
                  <a:tcPr marL="91355" marR="91355" marT="45678" marB="45678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ВЗАИМОЗАВИСИМЫЙ</a:t>
                      </a:r>
                    </a:p>
                  </a:txBody>
                  <a:tcPr marL="91355" marR="91355" marT="45678" marB="45678" anchor="ctr">
                    <a:lnL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736218"/>
                  </a:ext>
                </a:extLst>
              </a:tr>
              <a:tr h="3685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ЦЕННОСТЬ БЕЗОПАСНОСТИ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453417"/>
                  </a:ext>
                </a:extLst>
              </a:tr>
              <a:tr h="3685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ВОВЛЕЧЕННОСТЬ И МОТИВАЦИЯ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140909"/>
                  </a:ext>
                </a:extLst>
              </a:tr>
              <a:tr h="4422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ПРОФИЛИ И КОМПЕТЕНЦИИ ПЕРСОНАЛА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517350"/>
                  </a:ext>
                </a:extLst>
              </a:tr>
              <a:tr h="3685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УПРАВЛЕНИЕ РИСКАМИ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315264"/>
                  </a:ext>
                </a:extLst>
              </a:tr>
              <a:tr h="3685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БЕЗОПАСНОЕ ВЫПОЛНЕНИЕ РАБОТ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597916"/>
                  </a:ext>
                </a:extLst>
              </a:tr>
              <a:tr h="4422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РАССЛЕДОВАНИЕ И ЛИКВИДАЦИЯ ПРОИСШЕСТВИЙ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724545"/>
                  </a:ext>
                </a:extLst>
              </a:tr>
              <a:tr h="4422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ИНФОРМИРОВАНИЕ ОБ ОПАСНОСТИ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 ПРОИЗВОДСТВЕ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379253"/>
                  </a:ext>
                </a:extLst>
              </a:tr>
              <a:tr h="3685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ТЕХНИЧЕСКИЕ СРЕДСТВА ЗАЩИТЫ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8073"/>
                  </a:ext>
                </a:extLst>
              </a:tr>
              <a:tr h="3685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 СООРУЖЕНИЯ И ОБЪЕКТЫ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396975"/>
                  </a:ext>
                </a:extLst>
              </a:tr>
              <a:tr h="3685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УПРАВЛЕНИЕ ПОДРЯДЧИКАМИ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543908"/>
                  </a:ext>
                </a:extLst>
              </a:tr>
              <a:tr h="3685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 СЛУЖБА ОТ, ПБ и ООС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355" marR="91355" marT="45678" marB="45678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025058"/>
                  </a:ext>
                </a:extLst>
              </a:tr>
            </a:tbl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9034EEE-87DF-4900-8498-DC4A96EFD458}"/>
              </a:ext>
            </a:extLst>
          </p:cNvPr>
          <p:cNvGrpSpPr/>
          <p:nvPr/>
        </p:nvGrpSpPr>
        <p:grpSpPr>
          <a:xfrm>
            <a:off x="5517506" y="1814957"/>
            <a:ext cx="2831968" cy="4166590"/>
            <a:chOff x="6393964" y="1384602"/>
            <a:chExt cx="3376162" cy="4166590"/>
          </a:xfrm>
        </p:grpSpPr>
        <p:sp>
          <p:nvSpPr>
            <p:cNvPr id="201" name="Скругленный прямоугольник 74">
              <a:extLst>
                <a:ext uri="{FF2B5EF4-FFF2-40B4-BE49-F238E27FC236}">
                  <a16:creationId xmlns:a16="http://schemas.microsoft.com/office/drawing/2014/main" id="{C3680156-90EE-4162-B5C1-98361D731DEF}"/>
                </a:ext>
              </a:extLst>
            </p:cNvPr>
            <p:cNvSpPr/>
            <p:nvPr/>
          </p:nvSpPr>
          <p:spPr>
            <a:xfrm>
              <a:off x="6634168" y="4923906"/>
              <a:ext cx="1528742" cy="280346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rgbClr val="E5E5E5"/>
              </a:fgClr>
              <a:bgClr>
                <a:schemeClr val="bg1"/>
              </a:bgClr>
            </a:pattFill>
            <a:ln w="63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6393964" y="2161494"/>
              <a:ext cx="1528741" cy="280346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rgbClr val="E5E5E5"/>
              </a:fgClr>
              <a:bgClr>
                <a:schemeClr val="bg1"/>
              </a:bgClr>
            </a:pattFill>
            <a:ln w="63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204" name="Скругленный прямоугольник 74">
              <a:extLst>
                <a:ext uri="{FF2B5EF4-FFF2-40B4-BE49-F238E27FC236}">
                  <a16:creationId xmlns:a16="http://schemas.microsoft.com/office/drawing/2014/main" id="{F6268DD1-8A08-4FF8-8D06-AE80B7825F81}"/>
                </a:ext>
              </a:extLst>
            </p:cNvPr>
            <p:cNvSpPr/>
            <p:nvPr/>
          </p:nvSpPr>
          <p:spPr>
            <a:xfrm>
              <a:off x="6981598" y="2933960"/>
              <a:ext cx="1528741" cy="280346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rgbClr val="E5E5E5"/>
              </a:fgClr>
              <a:bgClr>
                <a:schemeClr val="bg1"/>
              </a:bgClr>
            </a:pattFill>
            <a:ln w="63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6450844" y="1384602"/>
              <a:ext cx="1528741" cy="280346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rgbClr val="E5E5E5"/>
              </a:fgClr>
              <a:bgClr>
                <a:schemeClr val="bg1"/>
              </a:bgClr>
            </a:pattFill>
            <a:ln w="63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7002998" y="1744952"/>
              <a:ext cx="1555237" cy="280346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rgbClr val="E5E5E5"/>
              </a:fgClr>
              <a:bgClr>
                <a:schemeClr val="bg1"/>
              </a:bgClr>
            </a:pattFill>
            <a:ln w="63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7002998" y="2550349"/>
              <a:ext cx="1528741" cy="280346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rgbClr val="E5E5E5"/>
              </a:fgClr>
              <a:bgClr>
                <a:schemeClr val="bg1"/>
              </a:bgClr>
            </a:pattFill>
            <a:ln w="63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6782707" y="5270846"/>
              <a:ext cx="1269494" cy="280346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rgbClr val="E5E5E5"/>
              </a:fgClr>
              <a:bgClr>
                <a:schemeClr val="bg1"/>
              </a:bgClr>
            </a:pattFill>
            <a:ln w="63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002999" y="4169049"/>
              <a:ext cx="1528742" cy="280346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rgbClr val="E5E5E5"/>
              </a:fgClr>
              <a:bgClr>
                <a:schemeClr val="bg1"/>
              </a:bgClr>
            </a:pattFill>
            <a:ln w="63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203" name="Скругленный прямоугольник 74">
              <a:extLst>
                <a:ext uri="{FF2B5EF4-FFF2-40B4-BE49-F238E27FC236}">
                  <a16:creationId xmlns:a16="http://schemas.microsoft.com/office/drawing/2014/main" id="{09E0CC60-32C9-4FBE-9C16-D04853CB696D}"/>
                </a:ext>
              </a:extLst>
            </p:cNvPr>
            <p:cNvSpPr/>
            <p:nvPr/>
          </p:nvSpPr>
          <p:spPr>
            <a:xfrm>
              <a:off x="7768965" y="3764229"/>
              <a:ext cx="2001161" cy="280346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rgbClr val="E5E5E5"/>
              </a:fgClr>
              <a:bgClr>
                <a:schemeClr val="bg1"/>
              </a:bgClr>
            </a:pattFill>
            <a:ln w="63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202" name="Скругленный прямоугольник 74">
              <a:extLst>
                <a:ext uri="{FF2B5EF4-FFF2-40B4-BE49-F238E27FC236}">
                  <a16:creationId xmlns:a16="http://schemas.microsoft.com/office/drawing/2014/main" id="{0AB15989-209D-4290-A3EA-F56D564BE87F}"/>
                </a:ext>
              </a:extLst>
            </p:cNvPr>
            <p:cNvSpPr/>
            <p:nvPr/>
          </p:nvSpPr>
          <p:spPr>
            <a:xfrm>
              <a:off x="7176497" y="4521143"/>
              <a:ext cx="1528742" cy="280346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rgbClr val="E5E5E5"/>
              </a:fgClr>
              <a:bgClr>
                <a:schemeClr val="bg1"/>
              </a:bgClr>
            </a:pattFill>
            <a:ln w="63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6615780" y="3343195"/>
              <a:ext cx="1528742" cy="280346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rgbClr val="E5E5E5"/>
              </a:fgClr>
              <a:bgClr>
                <a:schemeClr val="bg1"/>
              </a:bgClr>
            </a:pattFill>
            <a:ln w="63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0122DE7-5CCF-430D-8659-5F52D4456DF1}"/>
              </a:ext>
            </a:extLst>
          </p:cNvPr>
          <p:cNvGrpSpPr/>
          <p:nvPr/>
        </p:nvGrpSpPr>
        <p:grpSpPr>
          <a:xfrm>
            <a:off x="5065403" y="1856351"/>
            <a:ext cx="1812243" cy="4076095"/>
            <a:chOff x="5126687" y="1343267"/>
            <a:chExt cx="1812243" cy="4076095"/>
          </a:xfrm>
          <a:solidFill>
            <a:schemeClr val="bg1"/>
          </a:solidFill>
        </p:grpSpPr>
        <p:sp>
          <p:nvSpPr>
            <p:cNvPr id="81" name="Овал 80"/>
            <p:cNvSpPr>
              <a:spLocks noChangeAspect="1"/>
            </p:cNvSpPr>
            <p:nvPr/>
          </p:nvSpPr>
          <p:spPr>
            <a:xfrm>
              <a:off x="6758930" y="3723994"/>
              <a:ext cx="180000" cy="180000"/>
            </a:xfrm>
            <a:prstGeom prst="ellipse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49" name="Овал 48"/>
            <p:cNvSpPr>
              <a:spLocks noChangeAspect="1"/>
            </p:cNvSpPr>
            <p:nvPr/>
          </p:nvSpPr>
          <p:spPr>
            <a:xfrm>
              <a:off x="5126687" y="1718358"/>
              <a:ext cx="180000" cy="180000"/>
            </a:xfrm>
            <a:prstGeom prst="ellipse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59" name="Овал 58"/>
            <p:cNvSpPr>
              <a:spLocks noChangeAspect="1"/>
            </p:cNvSpPr>
            <p:nvPr/>
          </p:nvSpPr>
          <p:spPr>
            <a:xfrm>
              <a:off x="6758930" y="2129989"/>
              <a:ext cx="180000" cy="180000"/>
            </a:xfrm>
            <a:prstGeom prst="ellipse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67" name="Овал 66"/>
            <p:cNvSpPr>
              <a:spLocks noChangeAspect="1"/>
            </p:cNvSpPr>
            <p:nvPr/>
          </p:nvSpPr>
          <p:spPr>
            <a:xfrm>
              <a:off x="6008291" y="2524519"/>
              <a:ext cx="180000" cy="180000"/>
            </a:xfrm>
            <a:prstGeom prst="ellipse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73" name="Овал 72"/>
            <p:cNvSpPr>
              <a:spLocks noChangeAspect="1"/>
            </p:cNvSpPr>
            <p:nvPr/>
          </p:nvSpPr>
          <p:spPr>
            <a:xfrm>
              <a:off x="6758930" y="2884315"/>
              <a:ext cx="180000" cy="180000"/>
            </a:xfrm>
            <a:prstGeom prst="ellipse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cxnSp>
          <p:nvCxnSpPr>
            <p:cNvPr id="94" name="Прямая соединительная линия 93"/>
            <p:cNvCxnSpPr>
              <a:stCxn id="44" idx="4"/>
              <a:endCxn id="49" idx="0"/>
            </p:cNvCxnSpPr>
            <p:nvPr/>
          </p:nvCxnSpPr>
          <p:spPr>
            <a:xfrm flipH="1">
              <a:off x="5216687" y="1523267"/>
              <a:ext cx="881604" cy="195091"/>
            </a:xfrm>
            <a:prstGeom prst="line">
              <a:avLst/>
            </a:prstGeom>
            <a:grp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>
              <a:cxnSpLocks/>
              <a:stCxn id="49" idx="4"/>
              <a:endCxn id="59" idx="0"/>
            </p:cNvCxnSpPr>
            <p:nvPr/>
          </p:nvCxnSpPr>
          <p:spPr>
            <a:xfrm>
              <a:off x="5216687" y="1898358"/>
              <a:ext cx="1632243" cy="231631"/>
            </a:xfrm>
            <a:prstGeom prst="line">
              <a:avLst/>
            </a:prstGeom>
            <a:grp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>
              <a:cxnSpLocks/>
              <a:stCxn id="73" idx="4"/>
              <a:endCxn id="116" idx="0"/>
            </p:cNvCxnSpPr>
            <p:nvPr/>
          </p:nvCxnSpPr>
          <p:spPr>
            <a:xfrm flipH="1">
              <a:off x="5224585" y="3064315"/>
              <a:ext cx="1624345" cy="255463"/>
            </a:xfrm>
            <a:prstGeom prst="line">
              <a:avLst/>
            </a:prstGeom>
            <a:grp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>
              <a:cxnSpLocks/>
              <a:stCxn id="67" idx="4"/>
              <a:endCxn id="73" idx="0"/>
            </p:cNvCxnSpPr>
            <p:nvPr/>
          </p:nvCxnSpPr>
          <p:spPr>
            <a:xfrm>
              <a:off x="6098291" y="2704519"/>
              <a:ext cx="750639" cy="179796"/>
            </a:xfrm>
            <a:prstGeom prst="line">
              <a:avLst/>
            </a:prstGeom>
            <a:grp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>
              <a:cxnSpLocks/>
              <a:stCxn id="59" idx="4"/>
              <a:endCxn id="67" idx="0"/>
            </p:cNvCxnSpPr>
            <p:nvPr/>
          </p:nvCxnSpPr>
          <p:spPr>
            <a:xfrm flipH="1">
              <a:off x="6098291" y="2309989"/>
              <a:ext cx="750639" cy="214530"/>
            </a:xfrm>
            <a:prstGeom prst="line">
              <a:avLst/>
            </a:prstGeom>
            <a:grp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0EA05FA-EF48-48FD-8BE1-508A54A2A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6016" y="4159409"/>
              <a:ext cx="180000" cy="180000"/>
            </a:xfrm>
            <a:prstGeom prst="ellipse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cxnSp>
          <p:nvCxnSpPr>
            <p:cNvPr id="133" name="Прямая соединительная линия 132">
              <a:extLst>
                <a:ext uri="{FF2B5EF4-FFF2-40B4-BE49-F238E27FC236}">
                  <a16:creationId xmlns:a16="http://schemas.microsoft.com/office/drawing/2014/main" id="{C0CFC24C-3A37-4EB3-9AE4-4104FFD26FCC}"/>
                </a:ext>
              </a:extLst>
            </p:cNvPr>
            <p:cNvCxnSpPr>
              <a:cxnSpLocks/>
              <a:stCxn id="81" idx="3"/>
              <a:endCxn id="129" idx="7"/>
            </p:cNvCxnSpPr>
            <p:nvPr/>
          </p:nvCxnSpPr>
          <p:spPr>
            <a:xfrm flipH="1">
              <a:off x="6559656" y="3877634"/>
              <a:ext cx="225634" cy="308135"/>
            </a:xfrm>
            <a:prstGeom prst="line">
              <a:avLst/>
            </a:prstGeom>
            <a:grp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Овал 134">
              <a:extLst>
                <a:ext uri="{FF2B5EF4-FFF2-40B4-BE49-F238E27FC236}">
                  <a16:creationId xmlns:a16="http://schemas.microsoft.com/office/drawing/2014/main" id="{0BC5B0AB-7510-4D38-B154-E7206AE59D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1703" y="4488587"/>
              <a:ext cx="180000" cy="180000"/>
            </a:xfrm>
            <a:prstGeom prst="ellipse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cxnSp>
          <p:nvCxnSpPr>
            <p:cNvPr id="139" name="Прямая соединительная линия 138">
              <a:extLst>
                <a:ext uri="{FF2B5EF4-FFF2-40B4-BE49-F238E27FC236}">
                  <a16:creationId xmlns:a16="http://schemas.microsoft.com/office/drawing/2014/main" id="{B9B90188-EAC3-4BE6-BDFA-B7DD9C016A00}"/>
                </a:ext>
              </a:extLst>
            </p:cNvPr>
            <p:cNvCxnSpPr>
              <a:cxnSpLocks/>
              <a:stCxn id="129" idx="5"/>
              <a:endCxn id="135" idx="1"/>
            </p:cNvCxnSpPr>
            <p:nvPr/>
          </p:nvCxnSpPr>
          <p:spPr>
            <a:xfrm>
              <a:off x="6559656" y="4313049"/>
              <a:ext cx="48407" cy="201898"/>
            </a:xfrm>
            <a:prstGeom prst="line">
              <a:avLst/>
            </a:prstGeom>
            <a:grp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>
              <a:extLst>
                <a:ext uri="{FF2B5EF4-FFF2-40B4-BE49-F238E27FC236}">
                  <a16:creationId xmlns:a16="http://schemas.microsoft.com/office/drawing/2014/main" id="{D862B7AB-E4D7-4207-81A0-6CDC8AB00AA9}"/>
                </a:ext>
              </a:extLst>
            </p:cNvPr>
            <p:cNvCxnSpPr>
              <a:cxnSpLocks/>
              <a:stCxn id="135" idx="3"/>
              <a:endCxn id="125" idx="0"/>
            </p:cNvCxnSpPr>
            <p:nvPr/>
          </p:nvCxnSpPr>
          <p:spPr>
            <a:xfrm flipH="1">
              <a:off x="6098291" y="4642227"/>
              <a:ext cx="509772" cy="260351"/>
            </a:xfrm>
            <a:prstGeom prst="line">
              <a:avLst/>
            </a:prstGeom>
            <a:grp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id="{6C24A586-D317-4DA1-9C62-449C5E6A21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8291" y="5239362"/>
              <a:ext cx="180000" cy="180000"/>
            </a:xfrm>
            <a:prstGeom prst="ellipse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cxnSp>
          <p:nvCxnSpPr>
            <p:cNvPr id="100" name="Прямая соединительная линия 99"/>
            <p:cNvCxnSpPr>
              <a:cxnSpLocks/>
              <a:stCxn id="116" idx="4"/>
              <a:endCxn id="81" idx="0"/>
            </p:cNvCxnSpPr>
            <p:nvPr/>
          </p:nvCxnSpPr>
          <p:spPr>
            <a:xfrm>
              <a:off x="5224585" y="3499778"/>
              <a:ext cx="1624345" cy="224216"/>
            </a:xfrm>
            <a:prstGeom prst="line">
              <a:avLst/>
            </a:prstGeom>
            <a:grp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>
              <a:extLst>
                <a:ext uri="{FF2B5EF4-FFF2-40B4-BE49-F238E27FC236}">
                  <a16:creationId xmlns:a16="http://schemas.microsoft.com/office/drawing/2014/main" id="{481E4C0A-A8EE-4698-B703-C0EDD05CB9FF}"/>
                </a:ext>
              </a:extLst>
            </p:cNvPr>
            <p:cNvCxnSpPr>
              <a:cxnSpLocks/>
            </p:cNvCxnSpPr>
            <p:nvPr/>
          </p:nvCxnSpPr>
          <p:spPr>
            <a:xfrm>
              <a:off x="6098291" y="5082578"/>
              <a:ext cx="7549" cy="156784"/>
            </a:xfrm>
            <a:prstGeom prst="line">
              <a:avLst/>
            </a:prstGeom>
            <a:grp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6C24A586-D317-4DA1-9C62-449C5E6A21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8291" y="4902578"/>
              <a:ext cx="180000" cy="180000"/>
            </a:xfrm>
            <a:prstGeom prst="ellipse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116" name="Овал 115"/>
            <p:cNvSpPr>
              <a:spLocks noChangeAspect="1"/>
            </p:cNvSpPr>
            <p:nvPr/>
          </p:nvSpPr>
          <p:spPr>
            <a:xfrm>
              <a:off x="5134585" y="3319778"/>
              <a:ext cx="180000" cy="180000"/>
            </a:xfrm>
            <a:prstGeom prst="ellipse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44" name="Овал 43"/>
            <p:cNvSpPr>
              <a:spLocks noChangeAspect="1"/>
            </p:cNvSpPr>
            <p:nvPr/>
          </p:nvSpPr>
          <p:spPr>
            <a:xfrm>
              <a:off x="6008291" y="1343267"/>
              <a:ext cx="180000" cy="180000"/>
            </a:xfrm>
            <a:prstGeom prst="ellipse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</p:grpSp>
      <p:sp>
        <p:nvSpPr>
          <p:cNvPr id="84" name="Овал 83"/>
          <p:cNvSpPr/>
          <p:nvPr/>
        </p:nvSpPr>
        <p:spPr>
          <a:xfrm>
            <a:off x="2933700" y="6630869"/>
            <a:ext cx="144000" cy="144000"/>
          </a:xfrm>
          <a:prstGeom prst="ellipse">
            <a:avLst/>
          </a:prstGeom>
          <a:solidFill>
            <a:schemeClr val="bg1"/>
          </a:solidFill>
          <a:ln w="317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sp>
        <p:nvSpPr>
          <p:cNvPr id="170" name="Текст 169">
            <a:extLst>
              <a:ext uri="{FF2B5EF4-FFF2-40B4-BE49-F238E27FC236}">
                <a16:creationId xmlns:a16="http://schemas.microsoft.com/office/drawing/2014/main" id="{5642B006-D68E-4CBD-9AFA-A464165109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2358" y="470783"/>
            <a:ext cx="10960767" cy="525036"/>
          </a:xfrm>
        </p:spPr>
        <p:txBody>
          <a:bodyPr/>
          <a:lstStyle/>
          <a:p>
            <a:r>
              <a:rPr lang="ru-RU" dirty="0"/>
              <a:t>Имеется  прогресс по западающим ранее факторам, сокращаются зоны, требовавшие первоочередного внимания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80" name="Ссылка на слайд 79">
                <a:extLst>
                  <a:ext uri="{FF2B5EF4-FFF2-40B4-BE49-F238E27FC236}">
                    <a16:creationId xmlns:a16="http://schemas.microsoft.com/office/drawing/2014/main" id="{21CE9522-6B96-4F35-A42D-71B8D989B0B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6734393"/>
                  </p:ext>
                </p:extLst>
              </p:nvPr>
            </p:nvGraphicFramePr>
            <p:xfrm>
              <a:off x="11809322" y="103613"/>
              <a:ext cx="216055" cy="216055"/>
            </p:xfrm>
            <a:graphic>
              <a:graphicData uri="http://schemas.microsoft.com/office/powerpoint/2016/slidezoom">
                <pslz:sldZm>
                  <pslz:sldZmObj sldId="2378" cId="1235843529">
                    <pslz:zmPr id="{ED097675-3E4C-4192-8EEC-ABEC080A65F4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55" cy="2160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0" name="Ссылка на слайд 79">
                <a:hlinkClick r:id="" action="ppaction://noaction"/>
                <a:extLst>
                  <a:ext uri="{FF2B5EF4-FFF2-40B4-BE49-F238E27FC236}">
                    <a16:creationId xmlns:a16="http://schemas.microsoft.com/office/drawing/2014/main" id="{21CE9522-6B96-4F35-A42D-71B8D989B0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xmlns:pslz="http://schemas.microsoft.com/office/powerpoint/2016/slidezoom" r:embed="rId7"/>
                  </a:ext>
                </a:extLst>
              </a:blip>
              <a:stretch>
                <a:fillRect/>
              </a:stretch>
            </p:blipFill>
            <p:spPr>
              <a:xfrm>
                <a:off x="11809322" y="103613"/>
                <a:ext cx="216055" cy="21605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26C56F3B-3521-4022-A1EA-1AF0170E61DC}"/>
              </a:ext>
            </a:extLst>
          </p:cNvPr>
          <p:cNvGrpSpPr/>
          <p:nvPr/>
        </p:nvGrpSpPr>
        <p:grpSpPr>
          <a:xfrm>
            <a:off x="6461160" y="1010312"/>
            <a:ext cx="335920" cy="451280"/>
            <a:chOff x="5722684" y="1528483"/>
            <a:chExt cx="841602" cy="1341308"/>
          </a:xfrm>
        </p:grpSpPr>
        <p:grpSp>
          <p:nvGrpSpPr>
            <p:cNvPr id="174" name="Группа 173">
              <a:extLst>
                <a:ext uri="{FF2B5EF4-FFF2-40B4-BE49-F238E27FC236}">
                  <a16:creationId xmlns:a16="http://schemas.microsoft.com/office/drawing/2014/main" id="{2938DD76-9CC9-4C7D-AF90-CD1CAE3957A2}"/>
                </a:ext>
              </a:extLst>
            </p:cNvPr>
            <p:cNvGrpSpPr/>
            <p:nvPr/>
          </p:nvGrpSpPr>
          <p:grpSpPr>
            <a:xfrm>
              <a:off x="5722684" y="1528483"/>
              <a:ext cx="841602" cy="1341308"/>
              <a:chOff x="5722684" y="1528483"/>
              <a:chExt cx="841602" cy="1341308"/>
            </a:xfrm>
          </p:grpSpPr>
          <p:sp>
            <p:nvSpPr>
              <p:cNvPr id="176" name="Рисунок 7" descr="Флаг со сплошной заливкой">
                <a:extLst>
                  <a:ext uri="{FF2B5EF4-FFF2-40B4-BE49-F238E27FC236}">
                    <a16:creationId xmlns:a16="http://schemas.microsoft.com/office/drawing/2014/main" id="{84F63335-8E02-43BF-AD2C-54D21B463122}"/>
                  </a:ext>
                </a:extLst>
              </p:cNvPr>
              <p:cNvSpPr/>
              <p:nvPr/>
            </p:nvSpPr>
            <p:spPr>
              <a:xfrm>
                <a:off x="5722684" y="1531827"/>
                <a:ext cx="45719" cy="1337964"/>
              </a:xfrm>
              <a:custGeom>
                <a:avLst/>
                <a:gdLst>
                  <a:gd name="connsiteX0" fmla="*/ 50174 w 100347"/>
                  <a:gd name="connsiteY0" fmla="*/ 0 h 1337964"/>
                  <a:gd name="connsiteX1" fmla="*/ 0 w 100347"/>
                  <a:gd name="connsiteY1" fmla="*/ 50174 h 1337964"/>
                  <a:gd name="connsiteX2" fmla="*/ 0 w 100347"/>
                  <a:gd name="connsiteY2" fmla="*/ 1337965 h 1337964"/>
                  <a:gd name="connsiteX3" fmla="*/ 100347 w 100347"/>
                  <a:gd name="connsiteY3" fmla="*/ 1337965 h 1337964"/>
                  <a:gd name="connsiteX4" fmla="*/ 100347 w 100347"/>
                  <a:gd name="connsiteY4" fmla="*/ 50174 h 1337964"/>
                  <a:gd name="connsiteX5" fmla="*/ 50174 w 100347"/>
                  <a:gd name="connsiteY5" fmla="*/ 0 h 1337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47" h="1337964">
                    <a:moveTo>
                      <a:pt x="50174" y="0"/>
                    </a:moveTo>
                    <a:cubicBezTo>
                      <a:pt x="21742" y="0"/>
                      <a:pt x="0" y="21742"/>
                      <a:pt x="0" y="50174"/>
                    </a:cubicBezTo>
                    <a:lnTo>
                      <a:pt x="0" y="1337965"/>
                    </a:lnTo>
                    <a:lnTo>
                      <a:pt x="100347" y="1337965"/>
                    </a:lnTo>
                    <a:lnTo>
                      <a:pt x="100347" y="50174"/>
                    </a:lnTo>
                    <a:cubicBezTo>
                      <a:pt x="100347" y="21742"/>
                      <a:pt x="78605" y="0"/>
                      <a:pt x="5017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endParaRPr>
              </a:p>
            </p:txBody>
          </p:sp>
          <p:sp>
            <p:nvSpPr>
              <p:cNvPr id="177" name="Рисунок 7" descr="Флаг со сплошной заливкой">
                <a:extLst>
                  <a:ext uri="{FF2B5EF4-FFF2-40B4-BE49-F238E27FC236}">
                    <a16:creationId xmlns:a16="http://schemas.microsoft.com/office/drawing/2014/main" id="{186EAB02-8037-4D3E-BD90-93E52471B424}"/>
                  </a:ext>
                </a:extLst>
              </p:cNvPr>
              <p:cNvSpPr/>
              <p:nvPr/>
            </p:nvSpPr>
            <p:spPr>
              <a:xfrm>
                <a:off x="5794957" y="1528483"/>
                <a:ext cx="769329" cy="602084"/>
              </a:xfrm>
              <a:custGeom>
                <a:avLst/>
                <a:gdLst>
                  <a:gd name="connsiteX0" fmla="*/ 212402 w 769329"/>
                  <a:gd name="connsiteY0" fmla="*/ 0 h 602084"/>
                  <a:gd name="connsiteX1" fmla="*/ 0 w 769329"/>
                  <a:gd name="connsiteY1" fmla="*/ 48501 h 602084"/>
                  <a:gd name="connsiteX2" fmla="*/ 0 w 769329"/>
                  <a:gd name="connsiteY2" fmla="*/ 602084 h 602084"/>
                  <a:gd name="connsiteX3" fmla="*/ 212402 w 769329"/>
                  <a:gd name="connsiteY3" fmla="*/ 553583 h 602084"/>
                  <a:gd name="connsiteX4" fmla="*/ 769330 w 769329"/>
                  <a:gd name="connsiteY4" fmla="*/ 556928 h 602084"/>
                  <a:gd name="connsiteX5" fmla="*/ 769330 w 769329"/>
                  <a:gd name="connsiteY5" fmla="*/ 3345 h 602084"/>
                  <a:gd name="connsiteX6" fmla="*/ 212402 w 769329"/>
                  <a:gd name="connsiteY6" fmla="*/ 0 h 602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9329" h="602084">
                    <a:moveTo>
                      <a:pt x="212402" y="0"/>
                    </a:moveTo>
                    <a:cubicBezTo>
                      <a:pt x="65226" y="0"/>
                      <a:pt x="0" y="48501"/>
                      <a:pt x="0" y="48501"/>
                    </a:cubicBezTo>
                    <a:lnTo>
                      <a:pt x="0" y="602084"/>
                    </a:lnTo>
                    <a:cubicBezTo>
                      <a:pt x="0" y="602084"/>
                      <a:pt x="63553" y="553583"/>
                      <a:pt x="212402" y="553583"/>
                    </a:cubicBezTo>
                    <a:cubicBezTo>
                      <a:pt x="389682" y="553583"/>
                      <a:pt x="563618" y="650585"/>
                      <a:pt x="769330" y="556928"/>
                    </a:cubicBezTo>
                    <a:lnTo>
                      <a:pt x="769330" y="3345"/>
                    </a:lnTo>
                    <a:cubicBezTo>
                      <a:pt x="510099" y="80278"/>
                      <a:pt x="389682" y="0"/>
                      <a:pt x="21240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endParaRPr>
              </a:p>
            </p:txBody>
          </p:sp>
        </p:grpSp>
        <p:pic>
          <p:nvPicPr>
            <p:cNvPr id="175" name="Рисунок 174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44DD8ACF-52FE-487D-B5EE-F0983500A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248"/>
            <a:stretch/>
          </p:blipFill>
          <p:spPr>
            <a:xfrm>
              <a:off x="5911015" y="1653773"/>
              <a:ext cx="541108" cy="387828"/>
            </a:xfrm>
            <a:prstGeom prst="rect">
              <a:avLst/>
            </a:prstGeom>
            <a:ln w="6350">
              <a:noFill/>
            </a:ln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36BB7952-7BB9-4AFA-A6DF-AE86F965E735}"/>
              </a:ext>
            </a:extLst>
          </p:cNvPr>
          <p:cNvGrpSpPr/>
          <p:nvPr/>
        </p:nvGrpSpPr>
        <p:grpSpPr>
          <a:xfrm>
            <a:off x="9190557" y="4879750"/>
            <a:ext cx="2820417" cy="1205570"/>
            <a:chOff x="9204961" y="1433267"/>
            <a:chExt cx="2820417" cy="1205570"/>
          </a:xfrm>
        </p:grpSpPr>
        <p:grpSp>
          <p:nvGrpSpPr>
            <p:cNvPr id="160" name="Группа 159">
              <a:extLst>
                <a:ext uri="{FF2B5EF4-FFF2-40B4-BE49-F238E27FC236}">
                  <a16:creationId xmlns:a16="http://schemas.microsoft.com/office/drawing/2014/main" id="{938E29B9-4EC1-434A-A437-AD391816DFF3}"/>
                </a:ext>
              </a:extLst>
            </p:cNvPr>
            <p:cNvGrpSpPr/>
            <p:nvPr/>
          </p:nvGrpSpPr>
          <p:grpSpPr>
            <a:xfrm>
              <a:off x="9204961" y="2297188"/>
              <a:ext cx="2820417" cy="341649"/>
              <a:chOff x="8162316" y="5898857"/>
              <a:chExt cx="2820417" cy="34164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8807363" y="5898857"/>
                <a:ext cx="2175370" cy="341649"/>
              </a:xfrm>
              <a:prstGeom prst="rect">
                <a:avLst/>
              </a:prstGeom>
              <a:noFill/>
            </p:spPr>
            <p:txBody>
              <a:bodyPr wrap="square" lIns="95911" tIns="0" rIns="95911" bIns="0" rtlCol="0" anchor="t" anchorCtr="0">
                <a:noAutofit/>
              </a:bodyPr>
              <a:lstStyle/>
              <a:p>
                <a:pPr marL="0" marR="0" lvl="0" indent="0" algn="l" defTabSz="1218072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+mn-cs"/>
                  </a:rPr>
                  <a:t>Уровень </a:t>
                </a:r>
                <a:r>
                  <a:rPr kumimoji="0" lang="ru-RU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+mn-cs"/>
                  </a:rPr>
                  <a:t>Культуры БП </a:t>
                </a: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+mn-cs"/>
                  </a:rPr>
                  <a:t>передовых российских производственных компаний</a:t>
                </a: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8162316" y="5911658"/>
                <a:ext cx="510500" cy="213552"/>
              </a:xfrm>
              <a:prstGeom prst="roundRect">
                <a:avLst>
                  <a:gd name="adj" fmla="val 50000"/>
                </a:avLst>
              </a:prstGeom>
              <a:pattFill prst="ltUpDiag">
                <a:fgClr>
                  <a:srgbClr val="E5E5E5"/>
                </a:fgClr>
                <a:bgClr>
                  <a:schemeClr val="bg1"/>
                </a:bgClr>
              </a:pattFill>
              <a:ln w="63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A8C618-C618-45CF-AF9F-B2C17610118C}"/>
                </a:ext>
              </a:extLst>
            </p:cNvPr>
            <p:cNvSpPr txBox="1"/>
            <p:nvPr/>
          </p:nvSpPr>
          <p:spPr>
            <a:xfrm>
              <a:off x="9836606" y="1863496"/>
              <a:ext cx="2086110" cy="301675"/>
            </a:xfrm>
            <a:prstGeom prst="rect">
              <a:avLst/>
            </a:prstGeom>
            <a:noFill/>
          </p:spPr>
          <p:txBody>
            <a:bodyPr wrap="square" lIns="95911" tIns="0" rIns="95911" bIns="0" rtlCol="0" anchor="t" anchorCtr="0">
              <a:noAutofit/>
            </a:bodyPr>
            <a:lstStyle/>
            <a:p>
              <a:pPr marL="0" marR="0" lvl="0" indent="0" algn="l" defTabSz="121807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rPr>
                <a:t>Результаты независимой оценки Экопси 2022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A8C618-C618-45CF-AF9F-B2C17610118C}"/>
                </a:ext>
              </a:extLst>
            </p:cNvPr>
            <p:cNvSpPr txBox="1"/>
            <p:nvPr/>
          </p:nvSpPr>
          <p:spPr>
            <a:xfrm>
              <a:off x="9836606" y="1433267"/>
              <a:ext cx="1914097" cy="301675"/>
            </a:xfrm>
            <a:prstGeom prst="rect">
              <a:avLst/>
            </a:prstGeom>
            <a:noFill/>
          </p:spPr>
          <p:txBody>
            <a:bodyPr wrap="square" lIns="95911" tIns="0" rIns="95911" bIns="0" rtlCol="0" anchor="t" anchorCtr="0">
              <a:noAutofit/>
            </a:bodyPr>
            <a:lstStyle/>
            <a:p>
              <a:pPr marL="0" marR="0" lvl="0" indent="0" algn="l" defTabSz="121807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rPr>
                <a:t>Результаты независимой оценки Экопси 2021</a:t>
              </a:r>
            </a:p>
          </p:txBody>
        </p:sp>
        <p:sp>
          <p:nvSpPr>
            <p:cNvPr id="85" name="Овал 84"/>
            <p:cNvSpPr/>
            <p:nvPr/>
          </p:nvSpPr>
          <p:spPr>
            <a:xfrm>
              <a:off x="9403437" y="1433267"/>
              <a:ext cx="180000" cy="18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</p:grp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4F2ACE26-694C-465C-974E-351031A7D535}"/>
              </a:ext>
            </a:extLst>
          </p:cNvPr>
          <p:cNvCxnSpPr>
            <a:cxnSpLocks/>
          </p:cNvCxnSpPr>
          <p:nvPr/>
        </p:nvCxnSpPr>
        <p:spPr>
          <a:xfrm>
            <a:off x="6468538" y="1410777"/>
            <a:ext cx="0" cy="4950657"/>
          </a:xfrm>
          <a:prstGeom prst="line">
            <a:avLst/>
          </a:prstGeom>
          <a:ln w="19050">
            <a:solidFill>
              <a:srgbClr val="CB1C4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11C6D2E-CD2B-6A39-9CCB-863F4EA45ABC}"/>
              </a:ext>
            </a:extLst>
          </p:cNvPr>
          <p:cNvGrpSpPr/>
          <p:nvPr/>
        </p:nvGrpSpPr>
        <p:grpSpPr>
          <a:xfrm>
            <a:off x="5927325" y="1847692"/>
            <a:ext cx="1879565" cy="4084100"/>
            <a:chOff x="5971262" y="1335262"/>
            <a:chExt cx="1879565" cy="408410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12C03960-AB51-2E60-F9A1-9F9FF96C51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0827" y="3723994"/>
              <a:ext cx="180000" cy="18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543B846-9588-0DD2-C210-23343FC81F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3755" y="1335262"/>
              <a:ext cx="180000" cy="18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50D94AF-0F26-AC27-5996-3AD0B801ED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71262" y="1733505"/>
              <a:ext cx="180000" cy="18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775E8511-09FD-8EE0-62ED-77A909C1D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3755" y="2129989"/>
              <a:ext cx="180000" cy="18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FDC8C80D-2613-AF66-FBF9-64729FA96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3755" y="2508976"/>
              <a:ext cx="180000" cy="18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62BA103B-C569-D655-52ED-B542FC128F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3755" y="2884315"/>
              <a:ext cx="180000" cy="18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BDC0AF49-FF98-F0A4-61EB-CA167245D069}"/>
                </a:ext>
              </a:extLst>
            </p:cNvPr>
            <p:cNvCxnSpPr>
              <a:cxnSpLocks/>
              <a:stCxn id="5" idx="4"/>
              <a:endCxn id="7" idx="0"/>
            </p:cNvCxnSpPr>
            <p:nvPr/>
          </p:nvCxnSpPr>
          <p:spPr>
            <a:xfrm flipH="1">
              <a:off x="6061262" y="1515262"/>
              <a:ext cx="772493" cy="2182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F1EBDDC7-1F85-F564-2077-9E5E0B99E175}"/>
                </a:ext>
              </a:extLst>
            </p:cNvPr>
            <p:cNvCxnSpPr>
              <a:cxnSpLocks/>
              <a:stCxn id="7" idx="4"/>
              <a:endCxn id="8" idx="0"/>
            </p:cNvCxnSpPr>
            <p:nvPr/>
          </p:nvCxnSpPr>
          <p:spPr>
            <a:xfrm>
              <a:off x="6061262" y="1913505"/>
              <a:ext cx="772493" cy="2164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9BA4C516-6A64-2EC1-13DF-C4906A0B29DC}"/>
                </a:ext>
              </a:extLst>
            </p:cNvPr>
            <p:cNvCxnSpPr>
              <a:cxnSpLocks/>
              <a:stCxn id="10" idx="4"/>
              <a:endCxn id="32" idx="0"/>
            </p:cNvCxnSpPr>
            <p:nvPr/>
          </p:nvCxnSpPr>
          <p:spPr>
            <a:xfrm flipH="1">
              <a:off x="6061262" y="3064315"/>
              <a:ext cx="772493" cy="25645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3E06AA75-6835-0D42-82A9-ED9AD0C97EFE}"/>
                </a:ext>
              </a:extLst>
            </p:cNvPr>
            <p:cNvCxnSpPr>
              <a:cxnSpLocks/>
              <a:stCxn id="9" idx="4"/>
              <a:endCxn id="10" idx="0"/>
            </p:cNvCxnSpPr>
            <p:nvPr/>
          </p:nvCxnSpPr>
          <p:spPr>
            <a:xfrm>
              <a:off x="6833755" y="2688976"/>
              <a:ext cx="0" cy="19533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613AA21D-EB58-76A6-FFFE-6EF752DDE7F0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>
              <a:off x="6833755" y="2309989"/>
              <a:ext cx="0" cy="19898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87D4301-5264-4CCA-3219-755A51587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2029" y="4161434"/>
              <a:ext cx="180000" cy="18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FF1D012F-B8A4-245B-507B-15B2974607BE}"/>
                </a:ext>
              </a:extLst>
            </p:cNvPr>
            <p:cNvCxnSpPr>
              <a:cxnSpLocks/>
              <a:stCxn id="4" idx="3"/>
              <a:endCxn id="17" idx="7"/>
            </p:cNvCxnSpPr>
            <p:nvPr/>
          </p:nvCxnSpPr>
          <p:spPr>
            <a:xfrm flipH="1">
              <a:off x="7025669" y="3877634"/>
              <a:ext cx="671518" cy="31016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7834732-1017-D3A3-4022-9F3DD64AC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6261" y="4498674"/>
              <a:ext cx="180000" cy="18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9AE47A88-81C8-0939-27B4-DB6202B654A9}"/>
                </a:ext>
              </a:extLst>
            </p:cNvPr>
            <p:cNvCxnSpPr>
              <a:cxnSpLocks/>
              <a:stCxn id="17" idx="5"/>
              <a:endCxn id="20" idx="1"/>
            </p:cNvCxnSpPr>
            <p:nvPr/>
          </p:nvCxnSpPr>
          <p:spPr>
            <a:xfrm>
              <a:off x="7025669" y="4315074"/>
              <a:ext cx="86952" cy="20996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943B631E-3ED4-625E-561C-CA0015CD7B57}"/>
                </a:ext>
              </a:extLst>
            </p:cNvPr>
            <p:cNvCxnSpPr>
              <a:cxnSpLocks/>
              <a:stCxn id="20" idx="3"/>
              <a:endCxn id="29" idx="0"/>
            </p:cNvCxnSpPr>
            <p:nvPr/>
          </p:nvCxnSpPr>
          <p:spPr>
            <a:xfrm flipH="1">
              <a:off x="6584254" y="4652314"/>
              <a:ext cx="528367" cy="23057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3528887F-EBA4-3497-2B23-F2BCA0D4D6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6175" y="5239362"/>
              <a:ext cx="180000" cy="18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0F7B3FA1-C978-1B06-97DE-7AA4BAF31766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6023162" y="3500768"/>
              <a:ext cx="1737665" cy="223226"/>
            </a:xfrm>
            <a:prstGeom prst="line">
              <a:avLst/>
            </a:prstGeom>
            <a:ln w="285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A716BF2-F37A-74DA-1558-3C15DCF7F9EE}"/>
                </a:ext>
              </a:extLst>
            </p:cNvPr>
            <p:cNvCxnSpPr>
              <a:cxnSpLocks/>
              <a:stCxn id="29" idx="3"/>
              <a:endCxn id="23" idx="7"/>
            </p:cNvCxnSpPr>
            <p:nvPr/>
          </p:nvCxnSpPr>
          <p:spPr>
            <a:xfrm flipH="1">
              <a:off x="6409815" y="5036531"/>
              <a:ext cx="110799" cy="22919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858B6790-9996-9ECE-D49D-EC9760ADB0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94254" y="4882891"/>
              <a:ext cx="180000" cy="18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1F143389-1D1E-B232-AC53-19FC0E4B99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71262" y="3320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</p:grpSp>
      <p:sp>
        <p:nvSpPr>
          <p:cNvPr id="33" name="Овал 32">
            <a:extLst>
              <a:ext uri="{FF2B5EF4-FFF2-40B4-BE49-F238E27FC236}">
                <a16:creationId xmlns:a16="http://schemas.microsoft.com/office/drawing/2014/main" id="{B856A3D4-C3FD-DC28-FB6B-8F8845B8CAAF}"/>
              </a:ext>
            </a:extLst>
          </p:cNvPr>
          <p:cNvSpPr>
            <a:spLocks noChangeAspect="1"/>
          </p:cNvSpPr>
          <p:nvPr/>
        </p:nvSpPr>
        <p:spPr>
          <a:xfrm>
            <a:off x="9384362" y="5317425"/>
            <a:ext cx="180000" cy="180000"/>
          </a:xfrm>
          <a:prstGeom prst="ellipse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grpSp>
        <p:nvGrpSpPr>
          <p:cNvPr id="102" name="Группа 173">
            <a:extLst>
              <a:ext uri="{FF2B5EF4-FFF2-40B4-BE49-F238E27FC236}">
                <a16:creationId xmlns:a16="http://schemas.microsoft.com/office/drawing/2014/main" id="{2938DD76-9CC9-4C7D-AF90-CD1CAE3957A2}"/>
              </a:ext>
            </a:extLst>
          </p:cNvPr>
          <p:cNvGrpSpPr/>
          <p:nvPr/>
        </p:nvGrpSpPr>
        <p:grpSpPr>
          <a:xfrm flipH="1">
            <a:off x="5800666" y="1289906"/>
            <a:ext cx="316927" cy="451280"/>
            <a:chOff x="5722684" y="1528483"/>
            <a:chExt cx="841602" cy="1341308"/>
          </a:xfrm>
        </p:grpSpPr>
        <p:sp>
          <p:nvSpPr>
            <p:cNvPr id="104" name="Рисунок 7" descr="Флаг со сплошной заливкой">
              <a:extLst>
                <a:ext uri="{FF2B5EF4-FFF2-40B4-BE49-F238E27FC236}">
                  <a16:creationId xmlns:a16="http://schemas.microsoft.com/office/drawing/2014/main" id="{84F63335-8E02-43BF-AD2C-54D21B463122}"/>
                </a:ext>
              </a:extLst>
            </p:cNvPr>
            <p:cNvSpPr/>
            <p:nvPr/>
          </p:nvSpPr>
          <p:spPr>
            <a:xfrm>
              <a:off x="5722684" y="1531827"/>
              <a:ext cx="45719" cy="1337964"/>
            </a:xfrm>
            <a:custGeom>
              <a:avLst/>
              <a:gdLst>
                <a:gd name="connsiteX0" fmla="*/ 50174 w 100347"/>
                <a:gd name="connsiteY0" fmla="*/ 0 h 1337964"/>
                <a:gd name="connsiteX1" fmla="*/ 0 w 100347"/>
                <a:gd name="connsiteY1" fmla="*/ 50174 h 1337964"/>
                <a:gd name="connsiteX2" fmla="*/ 0 w 100347"/>
                <a:gd name="connsiteY2" fmla="*/ 1337965 h 1337964"/>
                <a:gd name="connsiteX3" fmla="*/ 100347 w 100347"/>
                <a:gd name="connsiteY3" fmla="*/ 1337965 h 1337964"/>
                <a:gd name="connsiteX4" fmla="*/ 100347 w 100347"/>
                <a:gd name="connsiteY4" fmla="*/ 50174 h 1337964"/>
                <a:gd name="connsiteX5" fmla="*/ 50174 w 100347"/>
                <a:gd name="connsiteY5" fmla="*/ 0 h 133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47" h="1337964">
                  <a:moveTo>
                    <a:pt x="50174" y="0"/>
                  </a:moveTo>
                  <a:cubicBezTo>
                    <a:pt x="21742" y="0"/>
                    <a:pt x="0" y="21742"/>
                    <a:pt x="0" y="50174"/>
                  </a:cubicBezTo>
                  <a:lnTo>
                    <a:pt x="0" y="1337965"/>
                  </a:lnTo>
                  <a:lnTo>
                    <a:pt x="100347" y="1337965"/>
                  </a:lnTo>
                  <a:lnTo>
                    <a:pt x="100347" y="50174"/>
                  </a:lnTo>
                  <a:cubicBezTo>
                    <a:pt x="100347" y="21742"/>
                    <a:pt x="78605" y="0"/>
                    <a:pt x="50174" y="0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105" name="Рисунок 7" descr="Флаг со сплошной заливкой">
              <a:extLst>
                <a:ext uri="{FF2B5EF4-FFF2-40B4-BE49-F238E27FC236}">
                  <a16:creationId xmlns:a16="http://schemas.microsoft.com/office/drawing/2014/main" id="{186EAB02-8037-4D3E-BD90-93E52471B424}"/>
                </a:ext>
              </a:extLst>
            </p:cNvPr>
            <p:cNvSpPr/>
            <p:nvPr/>
          </p:nvSpPr>
          <p:spPr>
            <a:xfrm>
              <a:off x="5794957" y="1528483"/>
              <a:ext cx="769329" cy="602084"/>
            </a:xfrm>
            <a:custGeom>
              <a:avLst/>
              <a:gdLst>
                <a:gd name="connsiteX0" fmla="*/ 212402 w 769329"/>
                <a:gd name="connsiteY0" fmla="*/ 0 h 602084"/>
                <a:gd name="connsiteX1" fmla="*/ 0 w 769329"/>
                <a:gd name="connsiteY1" fmla="*/ 48501 h 602084"/>
                <a:gd name="connsiteX2" fmla="*/ 0 w 769329"/>
                <a:gd name="connsiteY2" fmla="*/ 602084 h 602084"/>
                <a:gd name="connsiteX3" fmla="*/ 212402 w 769329"/>
                <a:gd name="connsiteY3" fmla="*/ 553583 h 602084"/>
                <a:gd name="connsiteX4" fmla="*/ 769330 w 769329"/>
                <a:gd name="connsiteY4" fmla="*/ 556928 h 602084"/>
                <a:gd name="connsiteX5" fmla="*/ 769330 w 769329"/>
                <a:gd name="connsiteY5" fmla="*/ 3345 h 602084"/>
                <a:gd name="connsiteX6" fmla="*/ 212402 w 769329"/>
                <a:gd name="connsiteY6" fmla="*/ 0 h 6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9329" h="602084">
                  <a:moveTo>
                    <a:pt x="212402" y="0"/>
                  </a:moveTo>
                  <a:cubicBezTo>
                    <a:pt x="65226" y="0"/>
                    <a:pt x="0" y="48501"/>
                    <a:pt x="0" y="48501"/>
                  </a:cubicBezTo>
                  <a:lnTo>
                    <a:pt x="0" y="602084"/>
                  </a:lnTo>
                  <a:cubicBezTo>
                    <a:pt x="0" y="602084"/>
                    <a:pt x="63553" y="553583"/>
                    <a:pt x="212402" y="553583"/>
                  </a:cubicBezTo>
                  <a:cubicBezTo>
                    <a:pt x="389682" y="553583"/>
                    <a:pt x="563618" y="650585"/>
                    <a:pt x="769330" y="556928"/>
                  </a:cubicBezTo>
                  <a:lnTo>
                    <a:pt x="769330" y="3345"/>
                  </a:lnTo>
                  <a:cubicBezTo>
                    <a:pt x="510099" y="80278"/>
                    <a:pt x="389682" y="0"/>
                    <a:pt x="212402" y="0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732759" y="1273385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2021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9616" y="1653831"/>
            <a:ext cx="16801758" cy="3998029"/>
            <a:chOff x="329616" y="1653831"/>
            <a:chExt cx="16801758" cy="3998029"/>
          </a:xfrm>
        </p:grpSpPr>
        <p:sp>
          <p:nvSpPr>
            <p:cNvPr id="31" name="Rounded Rectangle 30"/>
            <p:cNvSpPr/>
            <p:nvPr/>
          </p:nvSpPr>
          <p:spPr>
            <a:xfrm>
              <a:off x="13294533" y="1653831"/>
              <a:ext cx="3114136" cy="4050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50000"/>
                  </a:schemeClr>
                </a:gs>
                <a:gs pos="52000">
                  <a:schemeClr val="accent3">
                    <a:lumMod val="45000"/>
                    <a:lumOff val="55000"/>
                    <a:alpha val="50000"/>
                  </a:schemeClr>
                </a:gs>
                <a:gs pos="100000">
                  <a:srgbClr val="0070C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29616" y="5296618"/>
              <a:ext cx="3114136" cy="355242"/>
            </a:xfrm>
            <a:prstGeom prst="roundRect">
              <a:avLst>
                <a:gd name="adj" fmla="val 50000"/>
              </a:avLst>
            </a:prstGeom>
            <a:solidFill>
              <a:srgbClr val="E1EFF9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372073" y="2944944"/>
              <a:ext cx="3114136" cy="357023"/>
            </a:xfrm>
            <a:prstGeom prst="roundRect">
              <a:avLst>
                <a:gd name="adj" fmla="val 50000"/>
              </a:avLst>
            </a:prstGeom>
            <a:solidFill>
              <a:srgbClr val="E1EFF9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14017238" y="3225398"/>
              <a:ext cx="3114136" cy="34269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lumMod val="40000"/>
                    <a:lumOff val="60000"/>
                    <a:alpha val="31000"/>
                  </a:schemeClr>
                </a:gs>
                <a:gs pos="100000">
                  <a:srgbClr val="E1EFF9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44781" y="1739847"/>
              <a:ext cx="3114136" cy="357023"/>
            </a:xfrm>
            <a:prstGeom prst="roundRect">
              <a:avLst>
                <a:gd name="adj" fmla="val 50000"/>
              </a:avLst>
            </a:prstGeom>
            <a:solidFill>
              <a:srgbClr val="E1EFF9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70687" y="3307501"/>
              <a:ext cx="3114136" cy="357023"/>
            </a:xfrm>
            <a:prstGeom prst="roundRect">
              <a:avLst>
                <a:gd name="adj" fmla="val 50000"/>
              </a:avLst>
            </a:prstGeom>
            <a:solidFill>
              <a:srgbClr val="E1EFF9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148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800" dirty="0" smtClean="0"/>
              <a:t>Культура безопасного производства </a:t>
            </a:r>
            <a:r>
              <a:rPr lang="ru-RU" sz="1800" dirty="0" err="1" smtClean="0"/>
              <a:t>ктк</a:t>
            </a:r>
            <a:r>
              <a:rPr lang="ru-RU" sz="1800" dirty="0" smtClean="0"/>
              <a:t>:</a:t>
            </a:r>
            <a:endParaRPr lang="ru-RU" sz="1800" dirty="0"/>
          </a:p>
        </p:txBody>
      </p:sp>
      <p:sp>
        <p:nvSpPr>
          <p:cNvPr id="33" name="Текст 1"/>
          <p:cNvSpPr txBox="1">
            <a:spLocks/>
          </p:cNvSpPr>
          <p:nvPr/>
        </p:nvSpPr>
        <p:spPr>
          <a:xfrm>
            <a:off x="1544886" y="867816"/>
            <a:ext cx="2853860" cy="525036"/>
          </a:xfrm>
          <a:prstGeom prst="rect">
            <a:avLst/>
          </a:prstGeom>
        </p:spPr>
        <p:txBody>
          <a:bodyPr lIns="0" tIns="45703" rIns="91410" bIns="45703" anchor="t">
            <a:noAutofit/>
          </a:bodyPr>
          <a:lstStyle>
            <a:lvl1pPr marL="0" marR="0" indent="0" algn="l" defTabSz="498444" rtl="0" eaLnBrk="1" fontAlgn="auto" latinLnBrk="0" hangingPunct="1">
              <a:lnSpc>
                <a:spcPct val="100000"/>
              </a:lnSpc>
              <a:spcBef>
                <a:spcPts val="3565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932" kern="1200" cap="all" baseline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defRPr>
            </a:lvl1pPr>
            <a:lvl2pPr marL="913554" indent="-304518" algn="l" defTabSz="1218072" rtl="0" eaLnBrk="1" latinLnBrk="0" hangingPunct="1">
              <a:lnSpc>
                <a:spcPct val="90000"/>
              </a:lnSpc>
              <a:spcBef>
                <a:spcPts val="666"/>
              </a:spcBef>
              <a:buFont typeface="Arial"/>
              <a:buChar char="•"/>
              <a:defRPr sz="3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590" indent="-304518" algn="l" defTabSz="1218072" rtl="0" eaLnBrk="1" latinLnBrk="0" hangingPunct="1">
              <a:lnSpc>
                <a:spcPct val="90000"/>
              </a:lnSpc>
              <a:spcBef>
                <a:spcPts val="666"/>
              </a:spcBef>
              <a:buFont typeface="Arial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1626" indent="-304518" algn="l" defTabSz="1218072" rtl="0" eaLnBrk="1" latinLnBrk="0" hangingPunct="1">
              <a:lnSpc>
                <a:spcPct val="90000"/>
              </a:lnSpc>
              <a:spcBef>
                <a:spcPts val="666"/>
              </a:spcBef>
              <a:buFont typeface="Arial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0663" indent="-304518" algn="l" defTabSz="1218072" rtl="0" eaLnBrk="1" latinLnBrk="0" hangingPunct="1">
              <a:lnSpc>
                <a:spcPct val="90000"/>
              </a:lnSpc>
              <a:spcBef>
                <a:spcPts val="666"/>
              </a:spcBef>
              <a:buFont typeface="Arial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49699" indent="-304518" algn="l" defTabSz="1218072" rtl="0" eaLnBrk="1" latinLnBrk="0" hangingPunct="1">
              <a:lnSpc>
                <a:spcPct val="90000"/>
              </a:lnSpc>
              <a:spcBef>
                <a:spcPts val="666"/>
              </a:spcBef>
              <a:buFont typeface="Arial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8735" indent="-304518" algn="l" defTabSz="1218072" rtl="0" eaLnBrk="1" latinLnBrk="0" hangingPunct="1">
              <a:lnSpc>
                <a:spcPct val="90000"/>
              </a:lnSpc>
              <a:spcBef>
                <a:spcPts val="666"/>
              </a:spcBef>
              <a:buFont typeface="Arial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7771" indent="-304518" algn="l" defTabSz="1218072" rtl="0" eaLnBrk="1" latinLnBrk="0" hangingPunct="1">
              <a:lnSpc>
                <a:spcPct val="90000"/>
              </a:lnSpc>
              <a:spcBef>
                <a:spcPts val="666"/>
              </a:spcBef>
              <a:buFont typeface="Arial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6807" indent="-304518" algn="l" defTabSz="1218072" rtl="0" eaLnBrk="1" latinLnBrk="0" hangingPunct="1">
              <a:lnSpc>
                <a:spcPct val="90000"/>
              </a:lnSpc>
              <a:spcBef>
                <a:spcPts val="666"/>
              </a:spcBef>
              <a:buFont typeface="Arial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98444" rtl="0" eaLnBrk="1" fontAlgn="auto" latinLnBrk="0" hangingPunct="1">
              <a:lnSpc>
                <a:spcPct val="100000"/>
              </a:lnSpc>
              <a:spcBef>
                <a:spcPts val="3565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3D69B"/>
                </a:highlight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 Топ-3 сильных сторон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rgbClr val="456EA9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4" name="Текст 1"/>
          <p:cNvSpPr txBox="1">
            <a:spLocks/>
          </p:cNvSpPr>
          <p:nvPr/>
        </p:nvSpPr>
        <p:spPr>
          <a:xfrm>
            <a:off x="7801306" y="867816"/>
            <a:ext cx="3324964" cy="525036"/>
          </a:xfrm>
          <a:prstGeom prst="rect">
            <a:avLst/>
          </a:prstGeom>
        </p:spPr>
        <p:txBody>
          <a:bodyPr lIns="0" tIns="45703" rIns="91410" bIns="45703" anchor="t">
            <a:noAutofit/>
          </a:bodyPr>
          <a:lstStyle>
            <a:lvl1pPr marL="0" marR="0" indent="0" algn="l" defTabSz="498444" rtl="0" eaLnBrk="1" fontAlgn="auto" latinLnBrk="0" hangingPunct="1">
              <a:lnSpc>
                <a:spcPct val="100000"/>
              </a:lnSpc>
              <a:spcBef>
                <a:spcPts val="3565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932" kern="1200" cap="all" baseline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defRPr>
            </a:lvl1pPr>
            <a:lvl2pPr marL="913554" indent="-304518" algn="l" defTabSz="1218072" rtl="0" eaLnBrk="1" latinLnBrk="0" hangingPunct="1">
              <a:lnSpc>
                <a:spcPct val="90000"/>
              </a:lnSpc>
              <a:spcBef>
                <a:spcPts val="666"/>
              </a:spcBef>
              <a:buFont typeface="Arial"/>
              <a:buChar char="•"/>
              <a:defRPr sz="3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590" indent="-304518" algn="l" defTabSz="1218072" rtl="0" eaLnBrk="1" latinLnBrk="0" hangingPunct="1">
              <a:lnSpc>
                <a:spcPct val="90000"/>
              </a:lnSpc>
              <a:spcBef>
                <a:spcPts val="666"/>
              </a:spcBef>
              <a:buFont typeface="Arial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1626" indent="-304518" algn="l" defTabSz="1218072" rtl="0" eaLnBrk="1" latinLnBrk="0" hangingPunct="1">
              <a:lnSpc>
                <a:spcPct val="90000"/>
              </a:lnSpc>
              <a:spcBef>
                <a:spcPts val="666"/>
              </a:spcBef>
              <a:buFont typeface="Arial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0663" indent="-304518" algn="l" defTabSz="1218072" rtl="0" eaLnBrk="1" latinLnBrk="0" hangingPunct="1">
              <a:lnSpc>
                <a:spcPct val="90000"/>
              </a:lnSpc>
              <a:spcBef>
                <a:spcPts val="666"/>
              </a:spcBef>
              <a:buFont typeface="Arial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49699" indent="-304518" algn="l" defTabSz="1218072" rtl="0" eaLnBrk="1" latinLnBrk="0" hangingPunct="1">
              <a:lnSpc>
                <a:spcPct val="90000"/>
              </a:lnSpc>
              <a:spcBef>
                <a:spcPts val="666"/>
              </a:spcBef>
              <a:buFont typeface="Arial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8735" indent="-304518" algn="l" defTabSz="1218072" rtl="0" eaLnBrk="1" latinLnBrk="0" hangingPunct="1">
              <a:lnSpc>
                <a:spcPct val="90000"/>
              </a:lnSpc>
              <a:spcBef>
                <a:spcPts val="666"/>
              </a:spcBef>
              <a:buFont typeface="Arial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7771" indent="-304518" algn="l" defTabSz="1218072" rtl="0" eaLnBrk="1" latinLnBrk="0" hangingPunct="1">
              <a:lnSpc>
                <a:spcPct val="90000"/>
              </a:lnSpc>
              <a:spcBef>
                <a:spcPts val="666"/>
              </a:spcBef>
              <a:buFont typeface="Arial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6807" indent="-304518" algn="l" defTabSz="1218072" rtl="0" eaLnBrk="1" latinLnBrk="0" hangingPunct="1">
              <a:lnSpc>
                <a:spcPct val="90000"/>
              </a:lnSpc>
              <a:spcBef>
                <a:spcPts val="666"/>
              </a:spcBef>
              <a:buFont typeface="Arial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98444" rtl="0" eaLnBrk="1" fontAlgn="auto" latinLnBrk="0" hangingPunct="1">
              <a:lnSpc>
                <a:spcPct val="100000"/>
              </a:lnSpc>
              <a:spcBef>
                <a:spcPts val="3565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rgbClr val="456EA9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 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AC090"/>
                </a:highlight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 топ-3 барьеров развития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rgbClr val="456EA9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360189" y="1274182"/>
            <a:ext cx="11508622" cy="1718358"/>
            <a:chOff x="360189" y="1274182"/>
            <a:chExt cx="11508622" cy="171835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90372" y="1348531"/>
              <a:ext cx="5040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rPr>
                <a:t>В производственной культуре предприятия 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rPr>
                <a:t>заложен 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подход,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основанный на приоритете 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безопасности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0189" y="1948695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ACC44D"/>
                  </a:solidFill>
                  <a:effectLst/>
                  <a:uLnTx/>
                  <a:uFillTx/>
                  <a:latin typeface="Lucida Console" panose="020B0609040504020204" pitchFamily="49" charset="0"/>
                  <a:ea typeface="Verdana" panose="020B0604030504040204" pitchFamily="34" charset="0"/>
                  <a:cs typeface="Times New Roman" panose="02020603050405020304" pitchFamily="18" charset="0"/>
                </a:rPr>
                <a:t>01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992033" y="1274182"/>
              <a:ext cx="0" cy="1718358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5" name="Прямоугольник 34"/>
            <p:cNvSpPr/>
            <p:nvPr/>
          </p:nvSpPr>
          <p:spPr>
            <a:xfrm>
              <a:off x="6828811" y="1533197"/>
              <a:ext cx="5040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rPr>
                <a:t>Среди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rPr>
                <a:t>персонала КТК разного 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rPr>
                <a:t>уровня преобладают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настроения «у нас все хорошо», « нам нечего менять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»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96967" y="1948695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7781C"/>
                  </a:solidFill>
                  <a:effectLst/>
                  <a:uLnTx/>
                  <a:uFillTx/>
                  <a:latin typeface="Lucida Console" panose="020B0609040504020204" pitchFamily="49" charset="0"/>
                  <a:ea typeface="Verdana" panose="020B0604030504040204" pitchFamily="34" charset="0"/>
                  <a:cs typeface="Times New Roman" panose="02020603050405020304" pitchFamily="18" charset="0"/>
                </a:rPr>
                <a:t>01</a:t>
              </a: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828811" y="1274182"/>
              <a:ext cx="0" cy="1718358"/>
            </a:xfrm>
            <a:prstGeom prst="line">
              <a:avLst/>
            </a:prstGeom>
            <a:ln>
              <a:solidFill>
                <a:srgbClr val="F79D53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360189" y="3023351"/>
            <a:ext cx="11508622" cy="1575586"/>
            <a:chOff x="360189" y="3038921"/>
            <a:chExt cx="11508622" cy="157558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992033" y="3038921"/>
              <a:ext cx="5040000" cy="13857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Calibri" panose="020F0502020204030204" pitchFamily="34" charset="0"/>
                  <a:cs typeface="Times New Roman" panose="02020603050405020304" pitchFamily="18" charset="0"/>
                </a:rPr>
                <a:t>Сформировалась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"/>
                  <a:ea typeface="Calibri" panose="020F0502020204030204" pitchFamily="34" charset="0"/>
                  <a:cs typeface="Times New Roman" panose="02020603050405020304" pitchFamily="18" charset="0"/>
                </a:rPr>
                <a:t>к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"/>
                  <a:ea typeface="Calibri" panose="020F0502020204030204" pitchFamily="34" charset="0"/>
                  <a:cs typeface="Times New Roman" panose="02020603050405020304" pitchFamily="18" charset="0"/>
                </a:rPr>
                <a:t>оманда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"/>
                  <a:ea typeface="Calibri" panose="020F0502020204030204" pitchFamily="34" charset="0"/>
                  <a:cs typeface="Times New Roman" panose="02020603050405020304" pitchFamily="18" charset="0"/>
                </a:rPr>
                <a:t>Л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"/>
                  <a:ea typeface="Calibri" panose="020F0502020204030204" pitchFamily="34" charset="0"/>
                  <a:cs typeface="Times New Roman" panose="02020603050405020304" pitchFamily="18" charset="0"/>
                </a:rPr>
                <a:t>идеров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Calibri" panose="020F0502020204030204" pitchFamily="34" charset="0"/>
                  <a:cs typeface="Times New Roman" panose="02020603050405020304" pitchFamily="18" charset="0"/>
                </a:rPr>
                <a:t>, демонстрирующих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Calibri" panose="020F0502020204030204" pitchFamily="34" charset="0"/>
                  <a:cs typeface="Times New Roman" panose="02020603050405020304" pitchFamily="18" charset="0"/>
                </a:rPr>
                <a:t>глубокую заинтересованность в результате и 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Calibri" panose="020F0502020204030204" pitchFamily="34" charset="0"/>
                  <a:cs typeface="Times New Roman" panose="02020603050405020304" pitchFamily="18" charset="0"/>
                </a:rPr>
                <a:t>яркую инициативу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Roboto Condensed Ligh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992033" y="3136357"/>
              <a:ext cx="0" cy="147815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0189" y="3690766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ACC44D"/>
                  </a:solidFill>
                  <a:effectLst/>
                  <a:uLnTx/>
                  <a:uFillTx/>
                  <a:latin typeface="Lucida Console" panose="020B0609040504020204" pitchFamily="49" charset="0"/>
                  <a:ea typeface="Verdana" panose="020B0604030504040204" pitchFamily="34" charset="0"/>
                  <a:cs typeface="Times New Roman" panose="02020603050405020304" pitchFamily="18" charset="0"/>
                </a:rPr>
                <a:t>02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828811" y="3171208"/>
              <a:ext cx="5040000" cy="1409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"/>
                  <a:ea typeface="Calibri" panose="020F0502020204030204" pitchFamily="34" charset="0"/>
                  <a:cs typeface="Times New Roman" panose="02020603050405020304" pitchFamily="18" charset="0"/>
                </a:rPr>
                <a:t>Обязательное, 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"/>
                  <a:ea typeface="Calibri" panose="020F0502020204030204" pitchFamily="34" charset="0"/>
                  <a:cs typeface="Times New Roman" panose="02020603050405020304" pitchFamily="18" charset="0"/>
                </a:rPr>
                <a:t>но часто формальное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"/>
                  <a:ea typeface="Calibri" panose="020F0502020204030204" pitchFamily="34" charset="0"/>
                  <a:cs typeface="Times New Roman" panose="02020603050405020304" pitchFamily="18" charset="0"/>
                </a:rPr>
                <a:t>отношение 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Calibri" panose="020F0502020204030204" pitchFamily="34" charset="0"/>
                  <a:cs typeface="Times New Roman" panose="02020603050405020304" pitchFamily="18" charset="0"/>
                </a:rPr>
                <a:t>к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Calibri" panose="020F0502020204030204" pitchFamily="34" charset="0"/>
                  <a:cs typeface="Times New Roman" panose="02020603050405020304" pitchFamily="18" charset="0"/>
                </a:rPr>
                <a:t>действующим 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Calibri" panose="020F0502020204030204" pitchFamily="34" charset="0"/>
                  <a:cs typeface="Times New Roman" panose="02020603050405020304" pitchFamily="18" charset="0"/>
                </a:rPr>
                <a:t>инструментам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Calibri" panose="020F0502020204030204" pitchFamily="34" charset="0"/>
                  <a:cs typeface="Times New Roman" panose="02020603050405020304" pitchFamily="18" charset="0"/>
                </a:rPr>
                <a:t>и внедряемым 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Calibri" panose="020F0502020204030204" pitchFamily="34" charset="0"/>
                  <a:cs typeface="Times New Roman" panose="02020603050405020304" pitchFamily="18" charset="0"/>
                </a:rPr>
                <a:t>изменениям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Roboto Condensed Ligh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828811" y="3136357"/>
              <a:ext cx="0" cy="1478150"/>
            </a:xfrm>
            <a:prstGeom prst="line">
              <a:avLst/>
            </a:prstGeom>
            <a:ln>
              <a:solidFill>
                <a:srgbClr val="F79D53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196967" y="3690766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7781C"/>
                  </a:solidFill>
                  <a:effectLst/>
                  <a:uLnTx/>
                  <a:uFillTx/>
                  <a:latin typeface="Lucida Console" panose="020B0609040504020204" pitchFamily="49" charset="0"/>
                  <a:ea typeface="Verdana" panose="020B0604030504040204" pitchFamily="34" charset="0"/>
                  <a:cs typeface="Times New Roman" panose="02020603050405020304" pitchFamily="18" charset="0"/>
                </a:rPr>
                <a:t>02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60189" y="4768460"/>
            <a:ext cx="11508622" cy="1534310"/>
            <a:chOff x="360189" y="4768460"/>
            <a:chExt cx="11508622" cy="153431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992033" y="4824620"/>
              <a:ext cx="0" cy="147815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60189" y="5379029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ACC44D"/>
                  </a:solidFill>
                  <a:effectLst/>
                  <a:uLnTx/>
                  <a:uFillTx/>
                  <a:latin typeface="Lucida Console" panose="020B0609040504020204" pitchFamily="49" charset="0"/>
                  <a:ea typeface="Verdana" panose="020B0604030504040204" pitchFamily="34" charset="0"/>
                  <a:cs typeface="Times New Roman" panose="02020603050405020304" pitchFamily="18" charset="0"/>
                </a:rPr>
                <a:t>03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90372" y="4924770"/>
              <a:ext cx="5040000" cy="10802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 Light"/>
                  <a:ea typeface="Calibri" panose="020F0502020204030204" pitchFamily="34" charset="0"/>
                  <a:cs typeface="Times New Roman" panose="02020603050405020304" pitchFamily="18" charset="0"/>
                </a:rPr>
                <a:t>Формируется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"/>
                  <a:ea typeface="Calibri" panose="020F0502020204030204" pitchFamily="34" charset="0"/>
                  <a:cs typeface="Times New Roman" panose="02020603050405020304" pitchFamily="18" charset="0"/>
                </a:rPr>
                <a:t> единая система обеспечения безопасности работы 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"/>
                  <a:ea typeface="Calibri" panose="020F0502020204030204" pitchFamily="34" charset="0"/>
                  <a:cs typeface="Times New Roman" panose="02020603050405020304" pitchFamily="18" charset="0"/>
                </a:rPr>
                <a:t>подрядчиков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Roboto Condensed Ligh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828811" y="4824620"/>
              <a:ext cx="0" cy="1478150"/>
            </a:xfrm>
            <a:prstGeom prst="line">
              <a:avLst/>
            </a:prstGeom>
            <a:ln>
              <a:solidFill>
                <a:srgbClr val="F79D53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196967" y="5379029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7781C"/>
                  </a:solidFill>
                  <a:effectLst/>
                  <a:uLnTx/>
                  <a:uFillTx/>
                  <a:latin typeface="Lucida Console" panose="020B0609040504020204" pitchFamily="49" charset="0"/>
                  <a:ea typeface="Verdana" panose="020B0604030504040204" pitchFamily="34" charset="0"/>
                  <a:cs typeface="Times New Roman" panose="02020603050405020304" pitchFamily="18" charset="0"/>
                </a:rPr>
                <a:t>03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828811" y="4768460"/>
              <a:ext cx="5040000" cy="1409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"/>
                  <a:ea typeface="Calibri" panose="020F0502020204030204" pitchFamily="34" charset="0"/>
                  <a:cs typeface="Times New Roman" panose="02020603050405020304" pitchFamily="18" charset="0"/>
                </a:rPr>
                <a:t>Успешная трансформация Культуры также 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Roboto Condensed"/>
                  <a:ea typeface="Calibri" panose="020F0502020204030204" pitchFamily="34" charset="0"/>
                  <a:cs typeface="Times New Roman" panose="02020603050405020304" pitchFamily="18" charset="0"/>
                </a:rPr>
                <a:t>требует развития у руководителей «гибких» непрофессиональных компетенций </a:t>
              </a:r>
              <a:endPara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08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8"/>
          </p:nvPr>
        </p:nvSpPr>
        <p:spPr>
          <a:xfrm>
            <a:off x="5093758" y="2103230"/>
            <a:ext cx="6298142" cy="4037461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Уважаемые коллеги!</a:t>
            </a:r>
          </a:p>
          <a:p>
            <a:pPr algn="just"/>
            <a:r>
              <a:rPr lang="ru-RU" sz="1400" kern="0" dirty="0">
                <a:solidFill>
                  <a:schemeClr val="tx1"/>
                </a:solidFill>
              </a:rPr>
              <a:t>С момента основания и по сегодняшний день Каспийский трубопроводный консорциум неизменно ставит безопасность людей на первое место в списке своих приоритетов. </a:t>
            </a:r>
          </a:p>
          <a:p>
            <a:pPr algn="just"/>
            <a:r>
              <a:rPr lang="ru-RU" sz="1400" kern="0" dirty="0">
                <a:solidFill>
                  <a:schemeClr val="tx1"/>
                </a:solidFill>
              </a:rPr>
              <a:t>Уже многое сделано на пути к основной цели – нулевому травматизму, но еще больше предстоит достичь. </a:t>
            </a:r>
            <a:r>
              <a:rPr lang="ru-RU" sz="1400" dirty="0">
                <a:solidFill>
                  <a:schemeClr val="tx1"/>
                </a:solidFill>
              </a:rPr>
              <a:t>Чтобы соответствовать высоким требованиям и взятым на себя обязательствам, компании и её подрядным организациям необходимо выработать единый подход, предпринимать согласованные системные действия и обеспечить вовлеченность всех работников в решение вопросов развития безопасности.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И роль лидерства в этом процессе сложно переоценить. Именно поэтому м</a:t>
            </a:r>
            <a:r>
              <a:rPr lang="ru-RU" sz="1400" kern="0" dirty="0">
                <a:solidFill>
                  <a:schemeClr val="tx1"/>
                </a:solidFill>
              </a:rPr>
              <a:t>ы ожидаем от каждого сотрудника, работающего на объектах КТК,  независимо от занимаемой им должности, неравнодушия к вопросам безопасности и активной позиции в вопросах её совершенствования. </a:t>
            </a:r>
          </a:p>
          <a:p>
            <a:pPr algn="just"/>
            <a:r>
              <a:rPr lang="ru-RU" sz="1400" kern="0" dirty="0">
                <a:solidFill>
                  <a:schemeClr val="tx1"/>
                </a:solidFill>
              </a:rPr>
              <a:t>И пусть безопасность станет нашим постоянным спутником!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9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66" y="1252330"/>
            <a:ext cx="3865032" cy="4144433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0" dirty="0"/>
              <a:t>ОБРАЩЕНИЕ ГЕНЕРАЛЬНОГО ДИРЕКТОРА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8692" y="5621075"/>
            <a:ext cx="10837861" cy="928903"/>
          </a:xfrm>
          <a:prstGeom prst="rect">
            <a:avLst/>
          </a:prstGeom>
        </p:spPr>
        <p:txBody>
          <a:bodyPr/>
          <a:lstStyle/>
          <a:p>
            <a:pPr defTabSz="1218103"/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93758" y="1078560"/>
            <a:ext cx="372012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+mj-lt"/>
                <a:cs typeface="Times New Roman" panose="02020603050405020304" pitchFamily="18" charset="0"/>
              </a:rPr>
              <a:t>Николай Горбань</a:t>
            </a:r>
          </a:p>
          <a:p>
            <a:r>
              <a:rPr lang="ru-RU" dirty="0"/>
              <a:t>Генеральный директор КТК</a:t>
            </a:r>
          </a:p>
        </p:txBody>
      </p:sp>
    </p:spTree>
    <p:extLst>
      <p:ext uri="{BB962C8B-B14F-4D97-AF65-F5344CB8AC3E}">
        <p14:creationId xmlns:p14="http://schemas.microsoft.com/office/powerpoint/2010/main" val="35606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EC278F1F-5FFE-4520-AA2A-4D2101573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55753"/>
              </p:ext>
            </p:extLst>
          </p:nvPr>
        </p:nvGraphicFramePr>
        <p:xfrm>
          <a:off x="677068" y="2818765"/>
          <a:ext cx="10837864" cy="348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9829">
                  <a:extLst>
                    <a:ext uri="{9D8B030D-6E8A-4147-A177-3AD203B41FA5}">
                      <a16:colId xmlns:a16="http://schemas.microsoft.com/office/drawing/2014/main" val="4098072616"/>
                    </a:ext>
                  </a:extLst>
                </a:gridCol>
                <a:gridCol w="2935553">
                  <a:extLst>
                    <a:ext uri="{9D8B030D-6E8A-4147-A177-3AD203B41FA5}">
                      <a16:colId xmlns:a16="http://schemas.microsoft.com/office/drawing/2014/main" val="4123198300"/>
                    </a:ext>
                  </a:extLst>
                </a:gridCol>
                <a:gridCol w="3644105">
                  <a:extLst>
                    <a:ext uri="{9D8B030D-6E8A-4147-A177-3AD203B41FA5}">
                      <a16:colId xmlns:a16="http://schemas.microsoft.com/office/drawing/2014/main" val="2122999852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32564518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1218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0"/>
                        <a:buFont typeface="Segoe UI Emoji" panose="020B0502040204020203" pitchFamily="34" charset="0"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Данный стандарт позволяет: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Стандарта: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26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1218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0"/>
                        <a:buFont typeface="Segoe UI Emoji" panose="020B0502040204020203" pitchFamily="34" charset="0"/>
                        <a:buChar char="✓"/>
                        <a:tabLst/>
                        <a:defRPr/>
                      </a:pPr>
                      <a:r>
                        <a:rPr lang="ru-RU" sz="1600" dirty="0"/>
                        <a:t>Зафиксировать единое понимание роли лидера в развитии безопасности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</a:rPr>
                        <a:t>КТО ТАКОЙ ЛИДЕР?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Роль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лидерства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</a:rPr>
                        <a:t>в безопасности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11746"/>
                  </a:ext>
                </a:extLst>
              </a:tr>
              <a:tr h="1264920">
                <a:tc>
                  <a:txBody>
                    <a:bodyPr/>
                    <a:lstStyle/>
                    <a:p>
                      <a:pPr marL="342900" marR="0" lvl="0" indent="-342900" algn="l" defTabSz="1218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0"/>
                        <a:buFont typeface="Segoe UI Emoji" panose="020B0502040204020203" pitchFamily="34" charset="0"/>
                        <a:buChar char="✓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Задать четкие критерии оценки лидерских качеств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</a:rPr>
                        <a:t>КАКОВЫ ОЖИДАНИЯ КОМПАНИИ К ЛИДЕРУ?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</a:rPr>
                        <a:t>Критерии оценки лидерских качеств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23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1218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0"/>
                        <a:buFont typeface="Segoe UI Emoji" panose="020B0502040204020203" pitchFamily="34" charset="0"/>
                        <a:buChar char="✓"/>
                        <a:tabLst/>
                        <a:defRPr/>
                      </a:pPr>
                      <a:r>
                        <a:rPr lang="ru-RU" sz="1600" dirty="0"/>
                        <a:t>Предоставить лидерам практичные инструменты для развития  Культуры безопасности производства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</a:rPr>
                        <a:t>КАК РАЗВИВАТЬ КУЛЬТУРУ БЕЗОПАСНОГО ПРОИЗВОДСТВА?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</a:rPr>
                        <a:t>Лидерские практики (каталог инструментов, применение которых помогает лидеру обеспечивать развитие безопасности)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9586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30634" y="1033661"/>
            <a:ext cx="109307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224958"/>
                </a:solidFill>
              </a:rPr>
              <a:t>Культура безопасного производства – </a:t>
            </a:r>
            <a:r>
              <a:rPr lang="ru-RU" sz="1600" dirty="0">
                <a:solidFill>
                  <a:srgbClr val="224958"/>
                </a:solidFill>
              </a:rPr>
              <a:t>приоритетное направление развития КТК. Системная ежедневная работа по обеспечению безопасности требует осознанного подхода, и лидирующую роль руководителя в этом процессе сложно переоценить. Стандарт дает руководителям возможность достичь координированного подхода к развитию безопасности и обеспечивает высокую планку лидерства на каждом рабочем месте независимо от удаленности и специфики деятельности руководителя. </a:t>
            </a:r>
          </a:p>
        </p:txBody>
      </p:sp>
    </p:spTree>
    <p:extLst>
      <p:ext uri="{BB962C8B-B14F-4D97-AF65-F5344CB8AC3E}">
        <p14:creationId xmlns:p14="http://schemas.microsoft.com/office/powerpoint/2010/main" val="37350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E4FFEAE-634D-40B4-AC71-B3FFC0388A7A}"/>
              </a:ext>
            </a:extLst>
          </p:cNvPr>
          <p:cNvSpPr/>
          <p:nvPr/>
        </p:nvSpPr>
        <p:spPr>
          <a:xfrm>
            <a:off x="4656138" y="1016000"/>
            <a:ext cx="6826145" cy="5292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Текст 1">
            <a:extLst>
              <a:ext uri="{FF2B5EF4-FFF2-40B4-BE49-F238E27FC236}">
                <a16:creationId xmlns:a16="http://schemas.microsoft.com/office/drawing/2014/main" id="{CA005F01-62AC-4FE2-8749-49699FD8382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 dirty="0" smtClean="0"/>
              <a:t>РОЛЬ ЛИДЕРСТВА В БЕЗОПАСНОСТИ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11CED42-112D-4421-AD3C-0CF6671739F1}"/>
              </a:ext>
            </a:extLst>
          </p:cNvPr>
          <p:cNvSpPr txBox="1">
            <a:spLocks noGrp="1"/>
          </p:cNvSpPr>
          <p:nvPr>
            <p:ph type="body" sz="quarter" idx="25"/>
          </p:nvPr>
        </p:nvSpPr>
        <p:spPr>
          <a:xfrm>
            <a:off x="658814" y="2982386"/>
            <a:ext cx="3767241" cy="3293209"/>
          </a:xfr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</a:rPr>
              <a:t>ЛИДЕР ПО РАЗВИТИЮ КУЛЬТУРЫ БЕЗОПАСНОГО ПРОИЗВОДСТВА </a:t>
            </a:r>
            <a:r>
              <a:rPr lang="ru-RU" b="1" dirty="0"/>
              <a:t>– </a:t>
            </a:r>
            <a:r>
              <a:rPr lang="ru-RU" dirty="0"/>
              <a:t>это любой работник КТК и подрядной организации, способный организовать деятельность группы людей, мотивируя и вдохновляя их не только осознанно выполнять требования ОТ, ПБ и ООС, но и предпринимать активные действия для развития культуры безопасного производства и реализации политики Компании по достижению нулевого травматизма.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2E04F61-91F7-47DE-8EB4-AF3F19437E9E}"/>
              </a:ext>
            </a:extLst>
          </p:cNvPr>
          <p:cNvGrpSpPr/>
          <p:nvPr/>
        </p:nvGrpSpPr>
        <p:grpSpPr>
          <a:xfrm>
            <a:off x="893893" y="1144135"/>
            <a:ext cx="3762245" cy="1019366"/>
            <a:chOff x="893893" y="1144135"/>
            <a:chExt cx="3762245" cy="1019366"/>
          </a:xfrm>
        </p:grpSpPr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D1A3D333-7D6F-4576-8940-02503CA63B4A}"/>
                </a:ext>
              </a:extLst>
            </p:cNvPr>
            <p:cNvSpPr/>
            <p:nvPr/>
          </p:nvSpPr>
          <p:spPr>
            <a:xfrm>
              <a:off x="893893" y="1144135"/>
              <a:ext cx="681519" cy="100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80" extrusionOk="0">
                  <a:moveTo>
                    <a:pt x="15795" y="1"/>
                  </a:moveTo>
                  <a:cubicBezTo>
                    <a:pt x="7163" y="96"/>
                    <a:pt x="219" y="5005"/>
                    <a:pt x="386" y="10891"/>
                  </a:cubicBezTo>
                  <a:cubicBezTo>
                    <a:pt x="442" y="12591"/>
                    <a:pt x="1069" y="14195"/>
                    <a:pt x="2157" y="15610"/>
                  </a:cubicBezTo>
                  <a:cubicBezTo>
                    <a:pt x="2617" y="16208"/>
                    <a:pt x="2659" y="16911"/>
                    <a:pt x="2268" y="17528"/>
                  </a:cubicBezTo>
                  <a:lnTo>
                    <a:pt x="51" y="20946"/>
                  </a:lnTo>
                  <a:cubicBezTo>
                    <a:pt x="-158" y="21259"/>
                    <a:pt x="316" y="21582"/>
                    <a:pt x="790" y="21449"/>
                  </a:cubicBezTo>
                  <a:lnTo>
                    <a:pt x="5699" y="19977"/>
                  </a:lnTo>
                  <a:cubicBezTo>
                    <a:pt x="6619" y="19702"/>
                    <a:pt x="7679" y="19721"/>
                    <a:pt x="8557" y="20044"/>
                  </a:cubicBezTo>
                  <a:cubicBezTo>
                    <a:pt x="10788" y="20870"/>
                    <a:pt x="13340" y="21345"/>
                    <a:pt x="16073" y="21345"/>
                  </a:cubicBezTo>
                  <a:cubicBezTo>
                    <a:pt x="16910" y="21345"/>
                    <a:pt x="17719" y="21297"/>
                    <a:pt x="18514" y="21212"/>
                  </a:cubicBezTo>
                  <a:cubicBezTo>
                    <a:pt x="18221" y="20908"/>
                    <a:pt x="17970" y="20747"/>
                    <a:pt x="17775" y="20386"/>
                  </a:cubicBezTo>
                  <a:cubicBezTo>
                    <a:pt x="17579" y="20006"/>
                    <a:pt x="17663" y="19740"/>
                    <a:pt x="17635" y="19493"/>
                  </a:cubicBezTo>
                  <a:cubicBezTo>
                    <a:pt x="17621" y="19294"/>
                    <a:pt x="17552" y="18905"/>
                    <a:pt x="17342" y="18753"/>
                  </a:cubicBezTo>
                  <a:cubicBezTo>
                    <a:pt x="16771" y="18316"/>
                    <a:pt x="15502" y="18677"/>
                    <a:pt x="14553" y="18572"/>
                  </a:cubicBezTo>
                  <a:cubicBezTo>
                    <a:pt x="14205" y="18544"/>
                    <a:pt x="13103" y="18496"/>
                    <a:pt x="13103" y="18496"/>
                  </a:cubicBezTo>
                  <a:cubicBezTo>
                    <a:pt x="12531" y="18420"/>
                    <a:pt x="12197" y="18382"/>
                    <a:pt x="11848" y="18145"/>
                  </a:cubicBezTo>
                  <a:cubicBezTo>
                    <a:pt x="11765" y="18088"/>
                    <a:pt x="11653" y="18050"/>
                    <a:pt x="11583" y="17984"/>
                  </a:cubicBezTo>
                  <a:cubicBezTo>
                    <a:pt x="11290" y="17746"/>
                    <a:pt x="11025" y="17490"/>
                    <a:pt x="11053" y="17186"/>
                  </a:cubicBezTo>
                  <a:cubicBezTo>
                    <a:pt x="11053" y="17091"/>
                    <a:pt x="11221" y="16635"/>
                    <a:pt x="11263" y="16531"/>
                  </a:cubicBezTo>
                  <a:cubicBezTo>
                    <a:pt x="11486" y="16123"/>
                    <a:pt x="11263" y="16028"/>
                    <a:pt x="11207" y="15895"/>
                  </a:cubicBezTo>
                  <a:cubicBezTo>
                    <a:pt x="11151" y="15762"/>
                    <a:pt x="11109" y="15620"/>
                    <a:pt x="11025" y="15487"/>
                  </a:cubicBezTo>
                  <a:cubicBezTo>
                    <a:pt x="10970" y="15401"/>
                    <a:pt x="10858" y="15335"/>
                    <a:pt x="10816" y="15240"/>
                  </a:cubicBezTo>
                  <a:cubicBezTo>
                    <a:pt x="10788" y="15145"/>
                    <a:pt x="10844" y="15040"/>
                    <a:pt x="10774" y="14955"/>
                  </a:cubicBezTo>
                  <a:cubicBezTo>
                    <a:pt x="10621" y="14784"/>
                    <a:pt x="10314" y="14822"/>
                    <a:pt x="10314" y="14442"/>
                  </a:cubicBezTo>
                  <a:cubicBezTo>
                    <a:pt x="10314" y="14290"/>
                    <a:pt x="10231" y="13958"/>
                    <a:pt x="10370" y="13797"/>
                  </a:cubicBezTo>
                  <a:cubicBezTo>
                    <a:pt x="10482" y="13683"/>
                    <a:pt x="10523" y="13540"/>
                    <a:pt x="10523" y="13407"/>
                  </a:cubicBezTo>
                  <a:cubicBezTo>
                    <a:pt x="10551" y="12895"/>
                    <a:pt x="9073" y="13312"/>
                    <a:pt x="8906" y="12581"/>
                  </a:cubicBezTo>
                  <a:cubicBezTo>
                    <a:pt x="8864" y="12401"/>
                    <a:pt x="8850" y="12201"/>
                    <a:pt x="9199" y="11955"/>
                  </a:cubicBezTo>
                  <a:cubicBezTo>
                    <a:pt x="9938" y="11413"/>
                    <a:pt x="9840" y="11698"/>
                    <a:pt x="10607" y="10920"/>
                  </a:cubicBezTo>
                  <a:cubicBezTo>
                    <a:pt x="11151" y="10341"/>
                    <a:pt x="11806" y="9904"/>
                    <a:pt x="11444" y="9030"/>
                  </a:cubicBezTo>
                  <a:cubicBezTo>
                    <a:pt x="11388" y="8897"/>
                    <a:pt x="11193" y="8707"/>
                    <a:pt x="11193" y="8328"/>
                  </a:cubicBezTo>
                  <a:cubicBezTo>
                    <a:pt x="11123" y="8052"/>
                    <a:pt x="11346" y="7919"/>
                    <a:pt x="11388" y="7730"/>
                  </a:cubicBezTo>
                  <a:cubicBezTo>
                    <a:pt x="11430" y="7597"/>
                    <a:pt x="11416" y="7464"/>
                    <a:pt x="11472" y="7340"/>
                  </a:cubicBezTo>
                  <a:cubicBezTo>
                    <a:pt x="11555" y="7150"/>
                    <a:pt x="12043" y="6286"/>
                    <a:pt x="12071" y="6201"/>
                  </a:cubicBezTo>
                  <a:cubicBezTo>
                    <a:pt x="12071" y="6201"/>
                    <a:pt x="12406" y="5470"/>
                    <a:pt x="12406" y="5470"/>
                  </a:cubicBezTo>
                  <a:cubicBezTo>
                    <a:pt x="12741" y="4824"/>
                    <a:pt x="12978" y="4824"/>
                    <a:pt x="12950" y="4577"/>
                  </a:cubicBezTo>
                  <a:cubicBezTo>
                    <a:pt x="12866" y="4482"/>
                    <a:pt x="12699" y="4425"/>
                    <a:pt x="12699" y="4369"/>
                  </a:cubicBezTo>
                  <a:cubicBezTo>
                    <a:pt x="12671" y="4112"/>
                    <a:pt x="12755" y="4093"/>
                    <a:pt x="12225" y="4008"/>
                  </a:cubicBezTo>
                  <a:cubicBezTo>
                    <a:pt x="12127" y="3989"/>
                    <a:pt x="12002" y="4017"/>
                    <a:pt x="11904" y="3989"/>
                  </a:cubicBezTo>
                  <a:cubicBezTo>
                    <a:pt x="11778" y="3951"/>
                    <a:pt x="11960" y="3856"/>
                    <a:pt x="12029" y="3799"/>
                  </a:cubicBezTo>
                  <a:cubicBezTo>
                    <a:pt x="12071" y="3761"/>
                    <a:pt x="12155" y="3761"/>
                    <a:pt x="11974" y="3590"/>
                  </a:cubicBezTo>
                  <a:cubicBezTo>
                    <a:pt x="11932" y="3561"/>
                    <a:pt x="11946" y="3524"/>
                    <a:pt x="11946" y="3495"/>
                  </a:cubicBezTo>
                  <a:cubicBezTo>
                    <a:pt x="11890" y="3495"/>
                    <a:pt x="11876" y="3533"/>
                    <a:pt x="11862" y="3561"/>
                  </a:cubicBezTo>
                  <a:cubicBezTo>
                    <a:pt x="11681" y="3542"/>
                    <a:pt x="11723" y="3514"/>
                    <a:pt x="11723" y="3457"/>
                  </a:cubicBezTo>
                  <a:cubicBezTo>
                    <a:pt x="11751" y="3324"/>
                    <a:pt x="11932" y="3248"/>
                    <a:pt x="12016" y="3144"/>
                  </a:cubicBezTo>
                  <a:cubicBezTo>
                    <a:pt x="11946" y="2868"/>
                    <a:pt x="11918" y="2830"/>
                    <a:pt x="11918" y="2764"/>
                  </a:cubicBezTo>
                  <a:cubicBezTo>
                    <a:pt x="11904" y="2707"/>
                    <a:pt x="11974" y="2659"/>
                    <a:pt x="11918" y="2612"/>
                  </a:cubicBezTo>
                  <a:cubicBezTo>
                    <a:pt x="12071" y="2470"/>
                    <a:pt x="12239" y="2413"/>
                    <a:pt x="12671" y="2204"/>
                  </a:cubicBezTo>
                  <a:cubicBezTo>
                    <a:pt x="12950" y="2071"/>
                    <a:pt x="13773" y="1957"/>
                    <a:pt x="13800" y="1947"/>
                  </a:cubicBezTo>
                  <a:cubicBezTo>
                    <a:pt x="13940" y="1928"/>
                    <a:pt x="14051" y="1881"/>
                    <a:pt x="14191" y="1862"/>
                  </a:cubicBezTo>
                  <a:cubicBezTo>
                    <a:pt x="14944" y="1748"/>
                    <a:pt x="14553" y="1777"/>
                    <a:pt x="15153" y="1606"/>
                  </a:cubicBezTo>
                  <a:cubicBezTo>
                    <a:pt x="15404" y="1530"/>
                    <a:pt x="15530" y="1568"/>
                    <a:pt x="16227" y="1311"/>
                  </a:cubicBezTo>
                  <a:cubicBezTo>
                    <a:pt x="17077" y="979"/>
                    <a:pt x="18346" y="960"/>
                    <a:pt x="18360" y="950"/>
                  </a:cubicBezTo>
                  <a:cubicBezTo>
                    <a:pt x="18528" y="941"/>
                    <a:pt x="18681" y="884"/>
                    <a:pt x="18848" y="874"/>
                  </a:cubicBezTo>
                  <a:cubicBezTo>
                    <a:pt x="19797" y="789"/>
                    <a:pt x="19071" y="856"/>
                    <a:pt x="19769" y="770"/>
                  </a:cubicBezTo>
                  <a:cubicBezTo>
                    <a:pt x="19769" y="723"/>
                    <a:pt x="19685" y="742"/>
                    <a:pt x="19643" y="732"/>
                  </a:cubicBezTo>
                  <a:cubicBezTo>
                    <a:pt x="19783" y="609"/>
                    <a:pt x="19866" y="666"/>
                    <a:pt x="20201" y="628"/>
                  </a:cubicBezTo>
                  <a:cubicBezTo>
                    <a:pt x="20605" y="609"/>
                    <a:pt x="20605" y="637"/>
                    <a:pt x="20814" y="685"/>
                  </a:cubicBezTo>
                  <a:cubicBezTo>
                    <a:pt x="21024" y="732"/>
                    <a:pt x="21205" y="666"/>
                    <a:pt x="21400" y="656"/>
                  </a:cubicBezTo>
                  <a:cubicBezTo>
                    <a:pt x="21414" y="656"/>
                    <a:pt x="21428" y="656"/>
                    <a:pt x="21442" y="656"/>
                  </a:cubicBezTo>
                  <a:cubicBezTo>
                    <a:pt x="19657" y="210"/>
                    <a:pt x="17775" y="-18"/>
                    <a:pt x="1579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250" b="1">
                <a:solidFill>
                  <a:schemeClr val="tx2"/>
                </a:solidFill>
              </a:endParaRPr>
            </a:p>
          </p:txBody>
        </p:sp>
        <p:sp>
          <p:nvSpPr>
            <p:cNvPr id="31" name="Текст 7">
              <a:extLst>
                <a:ext uri="{FF2B5EF4-FFF2-40B4-BE49-F238E27FC236}">
                  <a16:creationId xmlns:a16="http://schemas.microsoft.com/office/drawing/2014/main" id="{1271C104-68F0-432C-9088-8450E83D1389}"/>
                </a:ext>
              </a:extLst>
            </p:cNvPr>
            <p:cNvSpPr txBox="1">
              <a:spLocks/>
            </p:cNvSpPr>
            <p:nvPr/>
          </p:nvSpPr>
          <p:spPr>
            <a:xfrm>
              <a:off x="1333055" y="1147838"/>
              <a:ext cx="332308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304525" indent="-304525" algn="l" defTabSz="1218103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3577" indent="-304525" algn="l" defTabSz="1218103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2628" indent="-304525" algn="l" defTabSz="1218103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1680" indent="-304525" algn="l" defTabSz="1218103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0731" indent="-304525" algn="l" defTabSz="1218103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49783" indent="-304525" algn="l" defTabSz="1218103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/>
                <a:buChar char="•"/>
                <a:defRPr sz="23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58833" indent="-304525" algn="l" defTabSz="1218103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/>
                <a:buChar char="•"/>
                <a:defRPr sz="23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67885" indent="-304525" algn="l" defTabSz="1218103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/>
                <a:buChar char="•"/>
                <a:defRPr sz="23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76937" indent="-304525" algn="l" defTabSz="1218103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/>
                <a:buChar char="•"/>
                <a:defRPr sz="23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0488" lvl="2" indent="0">
                <a:buFont typeface="Arial"/>
                <a:buNone/>
              </a:pPr>
              <a:r>
                <a:rPr lang="ru-RU" sz="1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entury" panose="02040604050505020304" pitchFamily="18" charset="0"/>
                </a:rPr>
                <a:t>Лидер – это тот, кто знает дорогу, идет своим путем и указывает путь другим.</a:t>
              </a:r>
            </a:p>
            <a:p>
              <a:pPr marL="539750" lvl="2" indent="0">
                <a:buFont typeface="Arial"/>
                <a:buNone/>
              </a:pPr>
              <a:r>
                <a:rPr lang="ru-RU" sz="1200" dirty="0">
                  <a:latin typeface="Century" panose="02040604050505020304" pitchFamily="18" charset="0"/>
                </a:rPr>
                <a:t>Джон Максвелл, автор книги </a:t>
              </a:r>
              <a:br>
                <a:rPr lang="ru-RU" sz="1200" dirty="0">
                  <a:latin typeface="Century" panose="02040604050505020304" pitchFamily="18" charset="0"/>
                </a:rPr>
              </a:br>
              <a:r>
                <a:rPr lang="ru-RU" sz="1200" dirty="0">
                  <a:latin typeface="Century" panose="02040604050505020304" pitchFamily="18" charset="0"/>
                </a:rPr>
                <a:t>«21 неопровержимый закон лидерства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97A9905-2C4C-4A5C-89BD-C7E345083E6B}"/>
              </a:ext>
            </a:extLst>
          </p:cNvPr>
          <p:cNvSpPr txBox="1"/>
          <p:nvPr/>
        </p:nvSpPr>
        <p:spPr>
          <a:xfrm>
            <a:off x="4780507" y="1075961"/>
            <a:ext cx="575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Роли лидера и поведенческие критерии лидерства: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5573051-7418-4DFD-A714-1D8B97423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548396"/>
              </p:ext>
            </p:extLst>
          </p:nvPr>
        </p:nvGraphicFramePr>
        <p:xfrm>
          <a:off x="4865793" y="1445293"/>
          <a:ext cx="6386407" cy="4696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0857">
                  <a:extLst>
                    <a:ext uri="{9D8B030D-6E8A-4147-A177-3AD203B41FA5}">
                      <a16:colId xmlns:a16="http://schemas.microsoft.com/office/drawing/2014/main" val="3790888924"/>
                    </a:ext>
                  </a:extLst>
                </a:gridCol>
                <a:gridCol w="4725550">
                  <a:extLst>
                    <a:ext uri="{9D8B030D-6E8A-4147-A177-3AD203B41FA5}">
                      <a16:colId xmlns:a16="http://schemas.microsoft.com/office/drawing/2014/main" val="985825953"/>
                    </a:ext>
                  </a:extLst>
                </a:gridCol>
              </a:tblGrid>
              <a:tr h="382796">
                <a:tc rowSpan="3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ОБРАЗЕЦ</a:t>
                      </a:r>
                      <a:endParaRPr lang="ru-RU" sz="1050" b="1" u="none" strike="noStrike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</a:rPr>
                        <a:t>Демонстрирует высокую приверженность безопасности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7" marR="5487" marT="54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</a:rPr>
                        <a:t>Подает пример безопасного поведения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7" marR="5487" marT="5487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347397"/>
                  </a:ext>
                </a:extLst>
              </a:tr>
              <a:tr h="382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</a:rPr>
                        <a:t>Транслирует окружающим свою уверенность в возможности достижения «нулевого травматизма»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7" marR="5487" marT="548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630995"/>
                  </a:ext>
                </a:extLst>
              </a:tr>
              <a:tr h="382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</a:rPr>
                        <a:t>Постоянно повышает свои знания в области безопасности, изучает и перенимает опыт ведущих компаний своей или смежной отрасли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7" marR="5487" marT="548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241142"/>
                  </a:ext>
                </a:extLst>
              </a:tr>
              <a:tr h="382796">
                <a:tc rowSpan="3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</a:rPr>
                        <a:t>Задает направление и определяет путь дальнейшего развития ОТ, ПБ и ООС, руководствуясь приоритетом безопасности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7" marR="5487" marT="54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</a:rPr>
                        <a:t>Ставит цели в соответствии со</a:t>
                      </a:r>
                      <a:r>
                        <a:rPr lang="ru-RU" sz="1050" u="none" strike="noStrike" baseline="0" dirty="0">
                          <a:effectLst/>
                        </a:rPr>
                        <a:t> </a:t>
                      </a:r>
                      <a:r>
                        <a:rPr lang="ru-RU" sz="1050" u="none" strike="noStrike" dirty="0">
                          <a:effectLst/>
                        </a:rPr>
                        <a:t>стратегическим планом по достижению безопасности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7" marR="5487" marT="548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141705"/>
                  </a:ext>
                </a:extLst>
              </a:tr>
              <a:tr h="382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</a:rPr>
                        <a:t>Разъясняет работникам ожидания компании в области безопасности, значимые показатели и способы их достижения 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7" marR="5487" marT="548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653214"/>
                  </a:ext>
                </a:extLst>
              </a:tr>
              <a:tr h="382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</a:rPr>
                        <a:t>Непрерывно анализирует рабочие процессы, оценивает риски и вырабатывает решения по их минимизации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7" marR="5487" marT="548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264938"/>
                  </a:ext>
                </a:extLst>
              </a:tr>
              <a:tr h="382796">
                <a:tc rowSpan="3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ДРАЙВЕР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</a:rPr>
                        <a:t>Вовлекает других в развитие культуры безопасного производства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7" marR="5487" marT="54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</a:rPr>
                        <a:t>Организовывает и поддерживает участие людей в улучшениях в области обеспечения безопасности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7" marR="5487" marT="548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804718"/>
                  </a:ext>
                </a:extLst>
              </a:tr>
              <a:tr h="382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</a:rPr>
                        <a:t>Обучает других и помогает окружающим совершенствоваться в безопасности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7" marR="5487" marT="548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469320"/>
                  </a:ext>
                </a:extLst>
              </a:tr>
              <a:tr h="382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Инициирует и поддерживает совместный поиск возможностей для устранения корневых причин любых нежелательных событий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7" marR="5487" marT="548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032261"/>
                  </a:ext>
                </a:extLst>
              </a:tr>
              <a:tr h="382796">
                <a:tc rowSpan="3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ВДОХНОВИТЕЛЬ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</a:rPr>
                        <a:t>Поддерживает и мотивирует окружающих на пути развития культуры безопасного производства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7" marR="5487" marT="54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</a:rPr>
                        <a:t>Создает атмосферу открытости и доверия в обсуждении вопросов безопасности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7" marR="5487" marT="548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78679"/>
                  </a:ext>
                </a:extLst>
              </a:tr>
              <a:tr h="382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</a:rPr>
                        <a:t>Корректирует поведение и закрепляет положительные действия сотрудников, предоставляя им своевременную развивающую обратную связь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7" marR="5487" marT="548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840537"/>
                  </a:ext>
                </a:extLst>
              </a:tr>
              <a:tr h="382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</a:rPr>
                        <a:t>Поощряет сотрудников как за личные, так и за командные достижения и проявленную инициативу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7" marR="5487" marT="548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421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6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294893"/>
            <a:ext cx="9476105" cy="0"/>
          </a:xfrm>
          <a:custGeom>
            <a:avLst/>
            <a:gdLst/>
            <a:ahLst/>
            <a:cxnLst/>
            <a:rect l="l" t="t" r="r" b="b"/>
            <a:pathLst>
              <a:path w="9476105">
                <a:moveTo>
                  <a:pt x="0" y="0"/>
                </a:moveTo>
                <a:lnTo>
                  <a:pt x="9475978" y="0"/>
                </a:lnTo>
              </a:path>
            </a:pathLst>
          </a:custGeom>
          <a:ln w="38100">
            <a:solidFill>
              <a:srgbClr val="E62B2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378713"/>
            <a:ext cx="11599545" cy="0"/>
          </a:xfrm>
          <a:custGeom>
            <a:avLst/>
            <a:gdLst/>
            <a:ahLst/>
            <a:cxnLst/>
            <a:rect l="l" t="t" r="r" b="b"/>
            <a:pathLst>
              <a:path w="11599545">
                <a:moveTo>
                  <a:pt x="0" y="0"/>
                </a:moveTo>
                <a:lnTo>
                  <a:pt x="11599037" y="0"/>
                </a:lnTo>
              </a:path>
            </a:pathLst>
          </a:custGeom>
          <a:ln w="38100">
            <a:solidFill>
              <a:srgbClr val="0A439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4294967295"/>
          </p:nvPr>
        </p:nvSpPr>
        <p:spPr>
          <a:xfrm>
            <a:off x="12022138" y="6515100"/>
            <a:ext cx="169862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50" b="0" i="0" u="none" strike="noStrike" kern="1200" cap="none" spc="35" normalizeH="0" baseline="0" noProof="0" dirty="0">
                <a:ln>
                  <a:noFill/>
                </a:ln>
                <a:solidFill>
                  <a:srgbClr val="8D8A8F"/>
                </a:solidFill>
                <a:effectLst/>
                <a:uLnTx/>
                <a:uFillTx/>
                <a:latin typeface="Arial Narrow"/>
                <a:ea typeface="+mn-ea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950" b="0" i="0" u="none" strike="noStrike" kern="1200" cap="none" spc="35" normalizeH="0" baseline="0" noProof="0" dirty="0">
              <a:ln>
                <a:noFill/>
              </a:ln>
              <a:solidFill>
                <a:srgbClr val="8D8A8F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0" y="574675"/>
            <a:ext cx="8748713" cy="439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0" dirty="0"/>
              <a:t>МО</a:t>
            </a:r>
            <a:r>
              <a:rPr sz="2000" spc="-95" dirty="0"/>
              <a:t>Д</a:t>
            </a:r>
            <a:r>
              <a:rPr sz="2000" spc="20" dirty="0"/>
              <a:t>ЕЛЬ</a:t>
            </a:r>
            <a:r>
              <a:rPr sz="2000" spc="15" dirty="0"/>
              <a:t> </a:t>
            </a:r>
            <a:r>
              <a:rPr sz="2000" dirty="0"/>
              <a:t>ЛИ</a:t>
            </a:r>
            <a:r>
              <a:rPr sz="2000" spc="-10" dirty="0"/>
              <a:t>Д</a:t>
            </a:r>
            <a:r>
              <a:rPr sz="2000" spc="50" dirty="0"/>
              <a:t>ЕР</a:t>
            </a:r>
            <a:r>
              <a:rPr sz="2000" spc="60" dirty="0"/>
              <a:t>С</a:t>
            </a:r>
            <a:r>
              <a:rPr sz="2000" spc="20" dirty="0"/>
              <a:t>ТВА</a:t>
            </a:r>
            <a:r>
              <a:rPr sz="2000" dirty="0"/>
              <a:t> </a:t>
            </a:r>
            <a:r>
              <a:rPr sz="2000" spc="5" dirty="0"/>
              <a:t>РУКО</a:t>
            </a:r>
            <a:r>
              <a:rPr sz="2000" spc="-5" dirty="0"/>
              <a:t>В</a:t>
            </a:r>
            <a:r>
              <a:rPr sz="2000" spc="-45" dirty="0"/>
              <a:t>О</a:t>
            </a:r>
            <a:r>
              <a:rPr sz="2000" spc="-55" dirty="0"/>
              <a:t>ДИ</a:t>
            </a:r>
            <a:r>
              <a:rPr sz="2000" spc="30" dirty="0"/>
              <a:t>ТЕЛЯ</a:t>
            </a:r>
            <a:r>
              <a:rPr sz="2000" spc="15" dirty="0"/>
              <a:t> </a:t>
            </a:r>
            <a:r>
              <a:rPr sz="2000" spc="5" dirty="0"/>
              <a:t>В</a:t>
            </a:r>
            <a:r>
              <a:rPr sz="2000" dirty="0"/>
              <a:t> ОБЛАСТИ</a:t>
            </a:r>
            <a:r>
              <a:rPr sz="2000" spc="-20" dirty="0"/>
              <a:t> </a:t>
            </a:r>
            <a:r>
              <a:rPr sz="2000" dirty="0"/>
              <a:t>БЕЗ</a:t>
            </a:r>
            <a:r>
              <a:rPr sz="2000" spc="-5" dirty="0"/>
              <a:t>О</a:t>
            </a:r>
            <a:r>
              <a:rPr sz="2000" spc="15" dirty="0"/>
              <a:t>ПАС</a:t>
            </a:r>
            <a:r>
              <a:rPr sz="2000" spc="20" dirty="0"/>
              <a:t>Н</a:t>
            </a:r>
            <a:r>
              <a:rPr sz="2000" spc="-5" dirty="0"/>
              <a:t>ОСТ</a:t>
            </a:r>
            <a:r>
              <a:rPr sz="2000" spc="-20" dirty="0"/>
              <a:t>И</a:t>
            </a:r>
            <a:r>
              <a:rPr sz="2000" spc="-135" dirty="0"/>
              <a:t>*</a:t>
            </a:r>
            <a:endParaRPr sz="2000" dirty="0"/>
          </a:p>
        </p:txBody>
      </p:sp>
      <p:sp>
        <p:nvSpPr>
          <p:cNvPr id="5" name="object 5"/>
          <p:cNvSpPr txBox="1"/>
          <p:nvPr/>
        </p:nvSpPr>
        <p:spPr>
          <a:xfrm>
            <a:off x="769416" y="2199657"/>
            <a:ext cx="138112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89610" lvl="0" indent="0" algn="l" defTabSz="914400" rtl="0" eaLnBrk="1" fontAlgn="auto" latinLnBrk="0" hangingPunct="1">
              <a:lnSpc>
                <a:spcPts val="1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9F9F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9F9F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9F9F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ДЕР В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9F9F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ОБ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9F9F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ЛАС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9F9F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9F9F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9F9F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БЕЗОПАСНОС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9F9F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9F9F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9F9F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*…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8255" y="3979164"/>
            <a:ext cx="533400" cy="690880"/>
          </a:xfrm>
          <a:custGeom>
            <a:avLst/>
            <a:gdLst/>
            <a:ahLst/>
            <a:cxnLst/>
            <a:rect l="l" t="t" r="r" b="b"/>
            <a:pathLst>
              <a:path w="533400" h="690879">
                <a:moveTo>
                  <a:pt x="0" y="0"/>
                </a:moveTo>
                <a:lnTo>
                  <a:pt x="1777" y="252349"/>
                </a:lnTo>
                <a:lnTo>
                  <a:pt x="533400" y="690372"/>
                </a:lnTo>
                <a:lnTo>
                  <a:pt x="53340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48255" y="2855976"/>
            <a:ext cx="533400" cy="690880"/>
          </a:xfrm>
          <a:custGeom>
            <a:avLst/>
            <a:gdLst/>
            <a:ahLst/>
            <a:cxnLst/>
            <a:rect l="l" t="t" r="r" b="b"/>
            <a:pathLst>
              <a:path w="533400" h="690879">
                <a:moveTo>
                  <a:pt x="533400" y="0"/>
                </a:moveTo>
                <a:lnTo>
                  <a:pt x="1777" y="438023"/>
                </a:lnTo>
                <a:lnTo>
                  <a:pt x="0" y="690372"/>
                </a:lnTo>
                <a:lnTo>
                  <a:pt x="533400" y="564641"/>
                </a:lnTo>
                <a:lnTo>
                  <a:pt x="533400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48255" y="3480815"/>
            <a:ext cx="533400" cy="563880"/>
          </a:xfrm>
          <a:custGeom>
            <a:avLst/>
            <a:gdLst/>
            <a:ahLst/>
            <a:cxnLst/>
            <a:rect l="l" t="t" r="r" b="b"/>
            <a:pathLst>
              <a:path w="533400" h="563879">
                <a:moveTo>
                  <a:pt x="533400" y="0"/>
                </a:moveTo>
                <a:lnTo>
                  <a:pt x="0" y="133350"/>
                </a:lnTo>
                <a:lnTo>
                  <a:pt x="0" y="430530"/>
                </a:lnTo>
                <a:lnTo>
                  <a:pt x="533400" y="563880"/>
                </a:lnTo>
                <a:lnTo>
                  <a:pt x="533400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6591" y="3105911"/>
            <a:ext cx="1335405" cy="1295400"/>
          </a:xfrm>
          <a:custGeom>
            <a:avLst/>
            <a:gdLst/>
            <a:ahLst/>
            <a:cxnLst/>
            <a:rect l="l" t="t" r="r" b="b"/>
            <a:pathLst>
              <a:path w="1335405" h="1295400">
                <a:moveTo>
                  <a:pt x="667512" y="0"/>
                </a:moveTo>
                <a:lnTo>
                  <a:pt x="612765" y="2146"/>
                </a:lnTo>
                <a:lnTo>
                  <a:pt x="559238" y="8476"/>
                </a:lnTo>
                <a:lnTo>
                  <a:pt x="507101" y="18821"/>
                </a:lnTo>
                <a:lnTo>
                  <a:pt x="456527" y="33015"/>
                </a:lnTo>
                <a:lnTo>
                  <a:pt x="407686" y="50893"/>
                </a:lnTo>
                <a:lnTo>
                  <a:pt x="360752" y="72286"/>
                </a:lnTo>
                <a:lnTo>
                  <a:pt x="315895" y="97029"/>
                </a:lnTo>
                <a:lnTo>
                  <a:pt x="273288" y="124955"/>
                </a:lnTo>
                <a:lnTo>
                  <a:pt x="233102" y="155898"/>
                </a:lnTo>
                <a:lnTo>
                  <a:pt x="195510" y="189690"/>
                </a:lnTo>
                <a:lnTo>
                  <a:pt x="160682" y="226165"/>
                </a:lnTo>
                <a:lnTo>
                  <a:pt x="128791" y="265157"/>
                </a:lnTo>
                <a:lnTo>
                  <a:pt x="100008" y="306499"/>
                </a:lnTo>
                <a:lnTo>
                  <a:pt x="74506" y="350025"/>
                </a:lnTo>
                <a:lnTo>
                  <a:pt x="52456" y="395567"/>
                </a:lnTo>
                <a:lnTo>
                  <a:pt x="34030" y="442959"/>
                </a:lnTo>
                <a:lnTo>
                  <a:pt x="19399" y="492035"/>
                </a:lnTo>
                <a:lnTo>
                  <a:pt x="8736" y="542628"/>
                </a:lnTo>
                <a:lnTo>
                  <a:pt x="2212" y="594572"/>
                </a:lnTo>
                <a:lnTo>
                  <a:pt x="0" y="647700"/>
                </a:lnTo>
                <a:lnTo>
                  <a:pt x="2212" y="700827"/>
                </a:lnTo>
                <a:lnTo>
                  <a:pt x="8736" y="752771"/>
                </a:lnTo>
                <a:lnTo>
                  <a:pt x="19399" y="803364"/>
                </a:lnTo>
                <a:lnTo>
                  <a:pt x="34030" y="852440"/>
                </a:lnTo>
                <a:lnTo>
                  <a:pt x="52456" y="899832"/>
                </a:lnTo>
                <a:lnTo>
                  <a:pt x="74506" y="945374"/>
                </a:lnTo>
                <a:lnTo>
                  <a:pt x="100008" y="988900"/>
                </a:lnTo>
                <a:lnTo>
                  <a:pt x="128791" y="1030242"/>
                </a:lnTo>
                <a:lnTo>
                  <a:pt x="160682" y="1069234"/>
                </a:lnTo>
                <a:lnTo>
                  <a:pt x="195510" y="1105709"/>
                </a:lnTo>
                <a:lnTo>
                  <a:pt x="233102" y="1139501"/>
                </a:lnTo>
                <a:lnTo>
                  <a:pt x="273288" y="1170444"/>
                </a:lnTo>
                <a:lnTo>
                  <a:pt x="315895" y="1198370"/>
                </a:lnTo>
                <a:lnTo>
                  <a:pt x="360752" y="1223113"/>
                </a:lnTo>
                <a:lnTo>
                  <a:pt x="407686" y="1244506"/>
                </a:lnTo>
                <a:lnTo>
                  <a:pt x="456527" y="1262384"/>
                </a:lnTo>
                <a:lnTo>
                  <a:pt x="507101" y="1276578"/>
                </a:lnTo>
                <a:lnTo>
                  <a:pt x="559238" y="1286923"/>
                </a:lnTo>
                <a:lnTo>
                  <a:pt x="612765" y="1293253"/>
                </a:lnTo>
                <a:lnTo>
                  <a:pt x="667512" y="1295400"/>
                </a:lnTo>
                <a:lnTo>
                  <a:pt x="722261" y="1293253"/>
                </a:lnTo>
                <a:lnTo>
                  <a:pt x="775791" y="1286923"/>
                </a:lnTo>
                <a:lnTo>
                  <a:pt x="827930" y="1276578"/>
                </a:lnTo>
                <a:lnTo>
                  <a:pt x="878506" y="1262384"/>
                </a:lnTo>
                <a:lnTo>
                  <a:pt x="927348" y="1244506"/>
                </a:lnTo>
                <a:lnTo>
                  <a:pt x="974282" y="1223113"/>
                </a:lnTo>
                <a:lnTo>
                  <a:pt x="1019139" y="1198370"/>
                </a:lnTo>
                <a:lnTo>
                  <a:pt x="1061746" y="1170444"/>
                </a:lnTo>
                <a:lnTo>
                  <a:pt x="1101931" y="1139501"/>
                </a:lnTo>
                <a:lnTo>
                  <a:pt x="1139523" y="1105709"/>
                </a:lnTo>
                <a:lnTo>
                  <a:pt x="1174350" y="1069234"/>
                </a:lnTo>
                <a:lnTo>
                  <a:pt x="1206239" y="1030242"/>
                </a:lnTo>
                <a:lnTo>
                  <a:pt x="1235021" y="988900"/>
                </a:lnTo>
                <a:lnTo>
                  <a:pt x="1260522" y="945374"/>
                </a:lnTo>
                <a:lnTo>
                  <a:pt x="1282571" y="899832"/>
                </a:lnTo>
                <a:lnTo>
                  <a:pt x="1300996" y="852440"/>
                </a:lnTo>
                <a:lnTo>
                  <a:pt x="1315625" y="803364"/>
                </a:lnTo>
                <a:lnTo>
                  <a:pt x="1326288" y="752771"/>
                </a:lnTo>
                <a:lnTo>
                  <a:pt x="1332811" y="700827"/>
                </a:lnTo>
                <a:lnTo>
                  <a:pt x="1335024" y="647700"/>
                </a:lnTo>
                <a:lnTo>
                  <a:pt x="1332811" y="594572"/>
                </a:lnTo>
                <a:lnTo>
                  <a:pt x="1326288" y="542628"/>
                </a:lnTo>
                <a:lnTo>
                  <a:pt x="1315625" y="492035"/>
                </a:lnTo>
                <a:lnTo>
                  <a:pt x="1300996" y="442959"/>
                </a:lnTo>
                <a:lnTo>
                  <a:pt x="1282571" y="395567"/>
                </a:lnTo>
                <a:lnTo>
                  <a:pt x="1260522" y="350025"/>
                </a:lnTo>
                <a:lnTo>
                  <a:pt x="1235021" y="306499"/>
                </a:lnTo>
                <a:lnTo>
                  <a:pt x="1206239" y="265157"/>
                </a:lnTo>
                <a:lnTo>
                  <a:pt x="1174350" y="226165"/>
                </a:lnTo>
                <a:lnTo>
                  <a:pt x="1139523" y="189690"/>
                </a:lnTo>
                <a:lnTo>
                  <a:pt x="1101931" y="155898"/>
                </a:lnTo>
                <a:lnTo>
                  <a:pt x="1061746" y="124955"/>
                </a:lnTo>
                <a:lnTo>
                  <a:pt x="1019139" y="97029"/>
                </a:lnTo>
                <a:lnTo>
                  <a:pt x="974282" y="72286"/>
                </a:lnTo>
                <a:lnTo>
                  <a:pt x="927348" y="50893"/>
                </a:lnTo>
                <a:lnTo>
                  <a:pt x="878506" y="33015"/>
                </a:lnTo>
                <a:lnTo>
                  <a:pt x="827930" y="18821"/>
                </a:lnTo>
                <a:lnTo>
                  <a:pt x="775791" y="8476"/>
                </a:lnTo>
                <a:lnTo>
                  <a:pt x="722261" y="2146"/>
                </a:lnTo>
                <a:lnTo>
                  <a:pt x="667512" y="0"/>
                </a:lnTo>
                <a:close/>
              </a:path>
            </a:pathLst>
          </a:custGeom>
          <a:solidFill>
            <a:srgbClr val="9BC2E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64919" y="3133344"/>
            <a:ext cx="659892" cy="79400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21688" y="3966073"/>
            <a:ext cx="59118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080" lvl="0" indent="-946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чи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нает с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себя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81655" y="3480815"/>
            <a:ext cx="3096895" cy="563880"/>
          </a:xfrm>
          <a:custGeom>
            <a:avLst/>
            <a:gdLst/>
            <a:ahLst/>
            <a:cxnLst/>
            <a:rect l="l" t="t" r="r" b="b"/>
            <a:pathLst>
              <a:path w="3096895" h="563879">
                <a:moveTo>
                  <a:pt x="2862707" y="0"/>
                </a:moveTo>
                <a:lnTo>
                  <a:pt x="0" y="0"/>
                </a:lnTo>
                <a:lnTo>
                  <a:pt x="0" y="563880"/>
                </a:lnTo>
                <a:lnTo>
                  <a:pt x="2862707" y="563880"/>
                </a:lnTo>
                <a:lnTo>
                  <a:pt x="3096768" y="281940"/>
                </a:lnTo>
                <a:lnTo>
                  <a:pt x="2862707" y="0"/>
                </a:lnTo>
                <a:close/>
              </a:path>
            </a:pathLst>
          </a:custGeom>
          <a:solidFill>
            <a:srgbClr val="A9D08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81655" y="2855976"/>
            <a:ext cx="2668905" cy="563880"/>
          </a:xfrm>
          <a:custGeom>
            <a:avLst/>
            <a:gdLst/>
            <a:ahLst/>
            <a:cxnLst/>
            <a:rect l="l" t="t" r="r" b="b"/>
            <a:pathLst>
              <a:path w="2668904" h="563879">
                <a:moveTo>
                  <a:pt x="2434463" y="0"/>
                </a:moveTo>
                <a:lnTo>
                  <a:pt x="0" y="0"/>
                </a:lnTo>
                <a:lnTo>
                  <a:pt x="0" y="563879"/>
                </a:lnTo>
                <a:lnTo>
                  <a:pt x="2434463" y="563879"/>
                </a:lnTo>
                <a:lnTo>
                  <a:pt x="2668523" y="281939"/>
                </a:lnTo>
                <a:lnTo>
                  <a:pt x="2434463" y="0"/>
                </a:lnTo>
                <a:close/>
              </a:path>
            </a:pathLst>
          </a:custGeom>
          <a:solidFill>
            <a:srgbClr val="F4AF8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79902" y="2994650"/>
            <a:ext cx="16560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Опр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ед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яет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ть</a:t>
            </a:r>
            <a:r>
              <a:rPr kumimoji="0" sz="100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асти повы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ш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ен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без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пасно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ти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81655" y="4104132"/>
            <a:ext cx="2562225" cy="565785"/>
          </a:xfrm>
          <a:custGeom>
            <a:avLst/>
            <a:gdLst/>
            <a:ahLst/>
            <a:cxnLst/>
            <a:rect l="l" t="t" r="r" b="b"/>
            <a:pathLst>
              <a:path w="2562225" h="565785">
                <a:moveTo>
                  <a:pt x="2327147" y="0"/>
                </a:moveTo>
                <a:lnTo>
                  <a:pt x="0" y="0"/>
                </a:lnTo>
                <a:lnTo>
                  <a:pt x="0" y="565404"/>
                </a:lnTo>
                <a:lnTo>
                  <a:pt x="2327147" y="565404"/>
                </a:lnTo>
                <a:lnTo>
                  <a:pt x="2561844" y="282702"/>
                </a:lnTo>
                <a:lnTo>
                  <a:pt x="2327147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79902" y="4244076"/>
            <a:ext cx="158305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Вд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охнов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яет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юд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ей</a:t>
            </a:r>
            <a:r>
              <a:rPr kumimoji="0" sz="10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повы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ш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ен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без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пасно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ти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3470" y="4638104"/>
            <a:ext cx="150241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ер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женн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сть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сти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7491" y="4901121"/>
            <a:ext cx="1340485" cy="68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нтн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сть</a:t>
            </a:r>
            <a:r>
              <a:rPr kumimoji="0" sz="8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опро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сти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яц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ор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та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сти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пр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ш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й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9140" y="4556759"/>
            <a:ext cx="0" cy="788670"/>
          </a:xfrm>
          <a:custGeom>
            <a:avLst/>
            <a:gdLst/>
            <a:ahLst/>
            <a:cxnLst/>
            <a:rect l="l" t="t" r="r" b="b"/>
            <a:pathLst>
              <a:path h="788670">
                <a:moveTo>
                  <a:pt x="0" y="0"/>
                </a:moveTo>
                <a:lnTo>
                  <a:pt x="0" y="788288"/>
                </a:lnTo>
              </a:path>
            </a:pathLst>
          </a:custGeom>
          <a:ln w="6350">
            <a:solidFill>
              <a:srgbClr val="9BC2E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9140" y="4037076"/>
            <a:ext cx="561975" cy="521334"/>
          </a:xfrm>
          <a:custGeom>
            <a:avLst/>
            <a:gdLst/>
            <a:ahLst/>
            <a:cxnLst/>
            <a:rect l="l" t="t" r="r" b="b"/>
            <a:pathLst>
              <a:path w="561975" h="521335">
                <a:moveTo>
                  <a:pt x="0" y="520954"/>
                </a:moveTo>
                <a:lnTo>
                  <a:pt x="561975" y="0"/>
                </a:lnTo>
              </a:path>
            </a:pathLst>
          </a:custGeom>
          <a:ln w="6349">
            <a:solidFill>
              <a:srgbClr val="9BC2E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3231" y="5348493"/>
            <a:ext cx="50165" cy="46990"/>
          </a:xfrm>
          <a:custGeom>
            <a:avLst/>
            <a:gdLst/>
            <a:ahLst/>
            <a:cxnLst/>
            <a:rect l="l" t="t" r="r" b="b"/>
            <a:pathLst>
              <a:path w="50165" h="46989">
                <a:moveTo>
                  <a:pt x="14467" y="0"/>
                </a:moveTo>
                <a:lnTo>
                  <a:pt x="4027" y="8841"/>
                </a:lnTo>
                <a:lnTo>
                  <a:pt x="0" y="22082"/>
                </a:lnTo>
                <a:lnTo>
                  <a:pt x="2853" y="33288"/>
                </a:lnTo>
                <a:lnTo>
                  <a:pt x="12361" y="42798"/>
                </a:lnTo>
                <a:lnTo>
                  <a:pt x="26829" y="46412"/>
                </a:lnTo>
                <a:lnTo>
                  <a:pt x="38703" y="42332"/>
                </a:lnTo>
                <a:lnTo>
                  <a:pt x="46890" y="32136"/>
                </a:lnTo>
                <a:lnTo>
                  <a:pt x="49554" y="16341"/>
                </a:lnTo>
                <a:lnTo>
                  <a:pt x="43843" y="6936"/>
                </a:lnTo>
                <a:lnTo>
                  <a:pt x="32242" y="998"/>
                </a:lnTo>
                <a:lnTo>
                  <a:pt x="14467" y="0"/>
                </a:lnTo>
                <a:close/>
              </a:path>
            </a:pathLst>
          </a:custGeom>
          <a:solidFill>
            <a:srgbClr val="68AFD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3231" y="5348493"/>
            <a:ext cx="50165" cy="46990"/>
          </a:xfrm>
          <a:custGeom>
            <a:avLst/>
            <a:gdLst/>
            <a:ahLst/>
            <a:cxnLst/>
            <a:rect l="l" t="t" r="r" b="b"/>
            <a:pathLst>
              <a:path w="50165" h="46989">
                <a:moveTo>
                  <a:pt x="0" y="22082"/>
                </a:moveTo>
                <a:lnTo>
                  <a:pt x="4027" y="8841"/>
                </a:lnTo>
                <a:lnTo>
                  <a:pt x="14467" y="0"/>
                </a:lnTo>
                <a:lnTo>
                  <a:pt x="32242" y="998"/>
                </a:lnTo>
                <a:lnTo>
                  <a:pt x="43843" y="6936"/>
                </a:lnTo>
                <a:lnTo>
                  <a:pt x="49554" y="16341"/>
                </a:lnTo>
                <a:lnTo>
                  <a:pt x="46890" y="32136"/>
                </a:lnTo>
                <a:lnTo>
                  <a:pt x="38703" y="42332"/>
                </a:lnTo>
                <a:lnTo>
                  <a:pt x="26829" y="46412"/>
                </a:lnTo>
                <a:lnTo>
                  <a:pt x="12361" y="42798"/>
                </a:lnTo>
                <a:lnTo>
                  <a:pt x="2853" y="33288"/>
                </a:lnTo>
                <a:lnTo>
                  <a:pt x="0" y="22082"/>
                </a:lnTo>
                <a:close/>
              </a:path>
            </a:pathLst>
          </a:custGeom>
          <a:ln w="9525">
            <a:solidFill>
              <a:srgbClr val="68AFD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3231" y="4978161"/>
            <a:ext cx="50165" cy="46990"/>
          </a:xfrm>
          <a:custGeom>
            <a:avLst/>
            <a:gdLst/>
            <a:ahLst/>
            <a:cxnLst/>
            <a:rect l="l" t="t" r="r" b="b"/>
            <a:pathLst>
              <a:path w="50165" h="46989">
                <a:moveTo>
                  <a:pt x="14467" y="0"/>
                </a:moveTo>
                <a:lnTo>
                  <a:pt x="4027" y="8841"/>
                </a:lnTo>
                <a:lnTo>
                  <a:pt x="0" y="22082"/>
                </a:lnTo>
                <a:lnTo>
                  <a:pt x="2853" y="33288"/>
                </a:lnTo>
                <a:lnTo>
                  <a:pt x="12361" y="42798"/>
                </a:lnTo>
                <a:lnTo>
                  <a:pt x="26829" y="46412"/>
                </a:lnTo>
                <a:lnTo>
                  <a:pt x="38703" y="42332"/>
                </a:lnTo>
                <a:lnTo>
                  <a:pt x="46890" y="32136"/>
                </a:lnTo>
                <a:lnTo>
                  <a:pt x="49554" y="16341"/>
                </a:lnTo>
                <a:lnTo>
                  <a:pt x="43843" y="6936"/>
                </a:lnTo>
                <a:lnTo>
                  <a:pt x="32242" y="998"/>
                </a:lnTo>
                <a:lnTo>
                  <a:pt x="14467" y="0"/>
                </a:lnTo>
                <a:close/>
              </a:path>
            </a:pathLst>
          </a:custGeom>
          <a:solidFill>
            <a:srgbClr val="68AFD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3231" y="4978161"/>
            <a:ext cx="50165" cy="46990"/>
          </a:xfrm>
          <a:custGeom>
            <a:avLst/>
            <a:gdLst/>
            <a:ahLst/>
            <a:cxnLst/>
            <a:rect l="l" t="t" r="r" b="b"/>
            <a:pathLst>
              <a:path w="50165" h="46989">
                <a:moveTo>
                  <a:pt x="0" y="22082"/>
                </a:moveTo>
                <a:lnTo>
                  <a:pt x="4027" y="8841"/>
                </a:lnTo>
                <a:lnTo>
                  <a:pt x="14467" y="0"/>
                </a:lnTo>
                <a:lnTo>
                  <a:pt x="32242" y="998"/>
                </a:lnTo>
                <a:lnTo>
                  <a:pt x="43843" y="6936"/>
                </a:lnTo>
                <a:lnTo>
                  <a:pt x="49554" y="16341"/>
                </a:lnTo>
                <a:lnTo>
                  <a:pt x="46890" y="32136"/>
                </a:lnTo>
                <a:lnTo>
                  <a:pt x="38703" y="42332"/>
                </a:lnTo>
                <a:lnTo>
                  <a:pt x="26829" y="46412"/>
                </a:lnTo>
                <a:lnTo>
                  <a:pt x="12361" y="42798"/>
                </a:lnTo>
                <a:lnTo>
                  <a:pt x="2853" y="33288"/>
                </a:lnTo>
                <a:lnTo>
                  <a:pt x="0" y="22082"/>
                </a:lnTo>
                <a:close/>
              </a:path>
            </a:pathLst>
          </a:custGeom>
          <a:ln w="9525">
            <a:solidFill>
              <a:srgbClr val="68AFD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3231" y="4685305"/>
            <a:ext cx="50165" cy="45720"/>
          </a:xfrm>
          <a:custGeom>
            <a:avLst/>
            <a:gdLst/>
            <a:ahLst/>
            <a:cxnLst/>
            <a:rect l="l" t="t" r="r" b="b"/>
            <a:pathLst>
              <a:path w="50165" h="45720">
                <a:moveTo>
                  <a:pt x="14860" y="0"/>
                </a:moveTo>
                <a:lnTo>
                  <a:pt x="4144" y="8554"/>
                </a:lnTo>
                <a:lnTo>
                  <a:pt x="0" y="21568"/>
                </a:lnTo>
                <a:lnTo>
                  <a:pt x="2284" y="31423"/>
                </a:lnTo>
                <a:lnTo>
                  <a:pt x="11482" y="41357"/>
                </a:lnTo>
                <a:lnTo>
                  <a:pt x="25492" y="45188"/>
                </a:lnTo>
                <a:lnTo>
                  <a:pt x="38003" y="41678"/>
                </a:lnTo>
                <a:lnTo>
                  <a:pt x="46744" y="31941"/>
                </a:lnTo>
                <a:lnTo>
                  <a:pt x="49724" y="16644"/>
                </a:lnTo>
                <a:lnTo>
                  <a:pt x="44227" y="7188"/>
                </a:lnTo>
                <a:lnTo>
                  <a:pt x="32688" y="1148"/>
                </a:lnTo>
                <a:lnTo>
                  <a:pt x="14860" y="0"/>
                </a:lnTo>
                <a:close/>
              </a:path>
            </a:pathLst>
          </a:custGeom>
          <a:solidFill>
            <a:srgbClr val="68AFD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13231" y="4685305"/>
            <a:ext cx="50165" cy="45720"/>
          </a:xfrm>
          <a:custGeom>
            <a:avLst/>
            <a:gdLst/>
            <a:ahLst/>
            <a:cxnLst/>
            <a:rect l="l" t="t" r="r" b="b"/>
            <a:pathLst>
              <a:path w="50165" h="45720">
                <a:moveTo>
                  <a:pt x="0" y="21568"/>
                </a:moveTo>
                <a:lnTo>
                  <a:pt x="4144" y="8554"/>
                </a:lnTo>
                <a:lnTo>
                  <a:pt x="14860" y="0"/>
                </a:lnTo>
                <a:lnTo>
                  <a:pt x="32688" y="1148"/>
                </a:lnTo>
                <a:lnTo>
                  <a:pt x="44227" y="7188"/>
                </a:lnTo>
                <a:lnTo>
                  <a:pt x="49724" y="16644"/>
                </a:lnTo>
                <a:lnTo>
                  <a:pt x="46744" y="31941"/>
                </a:lnTo>
                <a:lnTo>
                  <a:pt x="38003" y="41678"/>
                </a:lnTo>
                <a:lnTo>
                  <a:pt x="25492" y="45188"/>
                </a:lnTo>
                <a:lnTo>
                  <a:pt x="11482" y="41357"/>
                </a:lnTo>
                <a:lnTo>
                  <a:pt x="2284" y="31423"/>
                </a:lnTo>
                <a:lnTo>
                  <a:pt x="0" y="21568"/>
                </a:lnTo>
                <a:close/>
              </a:path>
            </a:pathLst>
          </a:custGeom>
          <a:ln w="9525">
            <a:solidFill>
              <a:srgbClr val="9BC2E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77478" y="1911260"/>
            <a:ext cx="76200" cy="944244"/>
          </a:xfrm>
          <a:custGeom>
            <a:avLst/>
            <a:gdLst/>
            <a:ahLst/>
            <a:cxnLst/>
            <a:rect l="l" t="t" r="r" b="b"/>
            <a:pathLst>
              <a:path w="76200" h="944244">
                <a:moveTo>
                  <a:pt x="43927" y="73657"/>
                </a:moveTo>
                <a:lnTo>
                  <a:pt x="31227" y="74895"/>
                </a:lnTo>
                <a:lnTo>
                  <a:pt x="31227" y="943826"/>
                </a:lnTo>
                <a:lnTo>
                  <a:pt x="43927" y="943826"/>
                </a:lnTo>
                <a:lnTo>
                  <a:pt x="43927" y="73657"/>
                </a:lnTo>
                <a:close/>
              </a:path>
              <a:path w="76200" h="944244">
                <a:moveTo>
                  <a:pt x="41152" y="0"/>
                </a:moveTo>
                <a:lnTo>
                  <a:pt x="25808" y="2338"/>
                </a:lnTo>
                <a:lnTo>
                  <a:pt x="13411" y="8980"/>
                </a:lnTo>
                <a:lnTo>
                  <a:pt x="4596" y="19037"/>
                </a:lnTo>
                <a:lnTo>
                  <a:pt x="0" y="31618"/>
                </a:lnTo>
                <a:lnTo>
                  <a:pt x="1976" y="47837"/>
                </a:lnTo>
                <a:lnTo>
                  <a:pt x="8039" y="60756"/>
                </a:lnTo>
                <a:lnTo>
                  <a:pt x="17378" y="69975"/>
                </a:lnTo>
                <a:lnTo>
                  <a:pt x="29179" y="75095"/>
                </a:lnTo>
                <a:lnTo>
                  <a:pt x="31227" y="74895"/>
                </a:lnTo>
                <a:lnTo>
                  <a:pt x="31227" y="37935"/>
                </a:lnTo>
                <a:lnTo>
                  <a:pt x="75677" y="37935"/>
                </a:lnTo>
                <a:lnTo>
                  <a:pt x="73010" y="23875"/>
                </a:lnTo>
                <a:lnTo>
                  <a:pt x="65689" y="12187"/>
                </a:lnTo>
                <a:lnTo>
                  <a:pt x="54730" y="3889"/>
                </a:lnTo>
                <a:lnTo>
                  <a:pt x="41152" y="0"/>
                </a:lnTo>
                <a:close/>
              </a:path>
              <a:path w="76200" h="944244">
                <a:moveTo>
                  <a:pt x="43927" y="37935"/>
                </a:moveTo>
                <a:lnTo>
                  <a:pt x="31227" y="37935"/>
                </a:lnTo>
                <a:lnTo>
                  <a:pt x="31227" y="74895"/>
                </a:lnTo>
                <a:lnTo>
                  <a:pt x="43927" y="73657"/>
                </a:lnTo>
                <a:lnTo>
                  <a:pt x="43927" y="37935"/>
                </a:lnTo>
                <a:close/>
              </a:path>
              <a:path w="76200" h="944244">
                <a:moveTo>
                  <a:pt x="75677" y="37935"/>
                </a:moveTo>
                <a:lnTo>
                  <a:pt x="43927" y="37935"/>
                </a:lnTo>
                <a:lnTo>
                  <a:pt x="43927" y="73657"/>
                </a:lnTo>
                <a:lnTo>
                  <a:pt x="74336" y="47877"/>
                </a:lnTo>
                <a:lnTo>
                  <a:pt x="75677" y="37935"/>
                </a:lnTo>
                <a:close/>
              </a:path>
            </a:pathLst>
          </a:custGeom>
          <a:solidFill>
            <a:srgbClr val="F4AF8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80353" y="4095306"/>
            <a:ext cx="1894839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ац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част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 в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ея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льн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сти в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об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сти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бе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сти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88863" y="3242374"/>
            <a:ext cx="1603375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дд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ер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жка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чш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й</a:t>
            </a:r>
            <a:r>
              <a:rPr kumimoji="0" sz="8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об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сти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чен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сти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97702" y="3634811"/>
            <a:ext cx="1579245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нт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ль</a:t>
            </a:r>
            <a:r>
              <a:rPr kumimoji="0" sz="8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д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ц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й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сти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99042" y="2234348"/>
            <a:ext cx="76200" cy="621665"/>
          </a:xfrm>
          <a:custGeom>
            <a:avLst/>
            <a:gdLst/>
            <a:ahLst/>
            <a:cxnLst/>
            <a:rect l="l" t="t" r="r" b="b"/>
            <a:pathLst>
              <a:path w="76200" h="621664">
                <a:moveTo>
                  <a:pt x="43927" y="73657"/>
                </a:moveTo>
                <a:lnTo>
                  <a:pt x="31227" y="74895"/>
                </a:lnTo>
                <a:lnTo>
                  <a:pt x="31227" y="621627"/>
                </a:lnTo>
                <a:lnTo>
                  <a:pt x="43927" y="621627"/>
                </a:lnTo>
                <a:lnTo>
                  <a:pt x="43927" y="73657"/>
                </a:lnTo>
                <a:close/>
              </a:path>
              <a:path w="76200" h="621664">
                <a:moveTo>
                  <a:pt x="41152" y="0"/>
                </a:moveTo>
                <a:lnTo>
                  <a:pt x="25808" y="2338"/>
                </a:lnTo>
                <a:lnTo>
                  <a:pt x="13411" y="8980"/>
                </a:lnTo>
                <a:lnTo>
                  <a:pt x="4596" y="19037"/>
                </a:lnTo>
                <a:lnTo>
                  <a:pt x="0" y="31618"/>
                </a:lnTo>
                <a:lnTo>
                  <a:pt x="1976" y="47837"/>
                </a:lnTo>
                <a:lnTo>
                  <a:pt x="8039" y="60756"/>
                </a:lnTo>
                <a:lnTo>
                  <a:pt x="17378" y="69975"/>
                </a:lnTo>
                <a:lnTo>
                  <a:pt x="29179" y="75095"/>
                </a:lnTo>
                <a:lnTo>
                  <a:pt x="31227" y="74895"/>
                </a:lnTo>
                <a:lnTo>
                  <a:pt x="31227" y="37935"/>
                </a:lnTo>
                <a:lnTo>
                  <a:pt x="75677" y="37935"/>
                </a:lnTo>
                <a:lnTo>
                  <a:pt x="73010" y="23875"/>
                </a:lnTo>
                <a:lnTo>
                  <a:pt x="65689" y="12187"/>
                </a:lnTo>
                <a:lnTo>
                  <a:pt x="54730" y="3889"/>
                </a:lnTo>
                <a:lnTo>
                  <a:pt x="41152" y="0"/>
                </a:lnTo>
                <a:close/>
              </a:path>
              <a:path w="76200" h="621664">
                <a:moveTo>
                  <a:pt x="43927" y="37935"/>
                </a:moveTo>
                <a:lnTo>
                  <a:pt x="31227" y="37935"/>
                </a:lnTo>
                <a:lnTo>
                  <a:pt x="31227" y="74895"/>
                </a:lnTo>
                <a:lnTo>
                  <a:pt x="43927" y="73657"/>
                </a:lnTo>
                <a:lnTo>
                  <a:pt x="43927" y="37935"/>
                </a:lnTo>
                <a:close/>
              </a:path>
              <a:path w="76200" h="621664">
                <a:moveTo>
                  <a:pt x="75677" y="37935"/>
                </a:moveTo>
                <a:lnTo>
                  <a:pt x="43927" y="37935"/>
                </a:lnTo>
                <a:lnTo>
                  <a:pt x="43927" y="73657"/>
                </a:lnTo>
                <a:lnTo>
                  <a:pt x="74336" y="47877"/>
                </a:lnTo>
                <a:lnTo>
                  <a:pt x="75677" y="37935"/>
                </a:lnTo>
                <a:close/>
              </a:path>
            </a:pathLst>
          </a:custGeom>
          <a:solidFill>
            <a:srgbClr val="F4AF8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719082" y="2584868"/>
            <a:ext cx="76200" cy="271145"/>
          </a:xfrm>
          <a:custGeom>
            <a:avLst/>
            <a:gdLst/>
            <a:ahLst/>
            <a:cxnLst/>
            <a:rect l="l" t="t" r="r" b="b"/>
            <a:pathLst>
              <a:path w="76200" h="271144">
                <a:moveTo>
                  <a:pt x="43927" y="73657"/>
                </a:moveTo>
                <a:lnTo>
                  <a:pt x="31227" y="74895"/>
                </a:lnTo>
                <a:lnTo>
                  <a:pt x="31227" y="270980"/>
                </a:lnTo>
                <a:lnTo>
                  <a:pt x="43927" y="270980"/>
                </a:lnTo>
                <a:lnTo>
                  <a:pt x="43927" y="73657"/>
                </a:lnTo>
                <a:close/>
              </a:path>
              <a:path w="76200" h="271144">
                <a:moveTo>
                  <a:pt x="41152" y="0"/>
                </a:moveTo>
                <a:lnTo>
                  <a:pt x="25808" y="2338"/>
                </a:lnTo>
                <a:lnTo>
                  <a:pt x="13411" y="8980"/>
                </a:lnTo>
                <a:lnTo>
                  <a:pt x="4596" y="19037"/>
                </a:lnTo>
                <a:lnTo>
                  <a:pt x="0" y="31618"/>
                </a:lnTo>
                <a:lnTo>
                  <a:pt x="1976" y="47837"/>
                </a:lnTo>
                <a:lnTo>
                  <a:pt x="8039" y="60756"/>
                </a:lnTo>
                <a:lnTo>
                  <a:pt x="17378" y="69975"/>
                </a:lnTo>
                <a:lnTo>
                  <a:pt x="29179" y="75095"/>
                </a:lnTo>
                <a:lnTo>
                  <a:pt x="31227" y="74895"/>
                </a:lnTo>
                <a:lnTo>
                  <a:pt x="31227" y="37935"/>
                </a:lnTo>
                <a:lnTo>
                  <a:pt x="75677" y="37935"/>
                </a:lnTo>
                <a:lnTo>
                  <a:pt x="73010" y="23875"/>
                </a:lnTo>
                <a:lnTo>
                  <a:pt x="65689" y="12187"/>
                </a:lnTo>
                <a:lnTo>
                  <a:pt x="54730" y="3889"/>
                </a:lnTo>
                <a:lnTo>
                  <a:pt x="41152" y="0"/>
                </a:lnTo>
                <a:close/>
              </a:path>
              <a:path w="76200" h="271144">
                <a:moveTo>
                  <a:pt x="43927" y="37935"/>
                </a:moveTo>
                <a:lnTo>
                  <a:pt x="31227" y="37935"/>
                </a:lnTo>
                <a:lnTo>
                  <a:pt x="31227" y="74895"/>
                </a:lnTo>
                <a:lnTo>
                  <a:pt x="43927" y="73657"/>
                </a:lnTo>
                <a:lnTo>
                  <a:pt x="43927" y="37935"/>
                </a:lnTo>
                <a:close/>
              </a:path>
              <a:path w="76200" h="271144">
                <a:moveTo>
                  <a:pt x="75677" y="37935"/>
                </a:moveTo>
                <a:lnTo>
                  <a:pt x="43927" y="37935"/>
                </a:lnTo>
                <a:lnTo>
                  <a:pt x="43927" y="73657"/>
                </a:lnTo>
                <a:lnTo>
                  <a:pt x="74336" y="47877"/>
                </a:lnTo>
                <a:lnTo>
                  <a:pt x="75677" y="37935"/>
                </a:lnTo>
                <a:close/>
              </a:path>
            </a:pathLst>
          </a:custGeom>
          <a:solidFill>
            <a:srgbClr val="F4AF8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36289" y="4773105"/>
            <a:ext cx="134493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мм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кац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опро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сти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95066" y="5134674"/>
            <a:ext cx="2152015" cy="44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3535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дд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ер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жка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ац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нных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про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мм в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об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сти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бе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сти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зь</a:t>
            </a:r>
            <a:r>
              <a:rPr kumimoji="0" sz="8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пр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24138" y="4652771"/>
            <a:ext cx="76200" cy="882015"/>
          </a:xfrm>
          <a:custGeom>
            <a:avLst/>
            <a:gdLst/>
            <a:ahLst/>
            <a:cxnLst/>
            <a:rect l="l" t="t" r="r" b="b"/>
            <a:pathLst>
              <a:path w="76200" h="882014">
                <a:moveTo>
                  <a:pt x="29179" y="806507"/>
                </a:moveTo>
                <a:lnTo>
                  <a:pt x="17378" y="811651"/>
                </a:lnTo>
                <a:lnTo>
                  <a:pt x="8039" y="820893"/>
                </a:lnTo>
                <a:lnTo>
                  <a:pt x="1976" y="833809"/>
                </a:lnTo>
                <a:lnTo>
                  <a:pt x="0" y="849977"/>
                </a:lnTo>
                <a:lnTo>
                  <a:pt x="4596" y="862558"/>
                </a:lnTo>
                <a:lnTo>
                  <a:pt x="13411" y="872615"/>
                </a:lnTo>
                <a:lnTo>
                  <a:pt x="25808" y="879258"/>
                </a:lnTo>
                <a:lnTo>
                  <a:pt x="41152" y="881596"/>
                </a:lnTo>
                <a:lnTo>
                  <a:pt x="54730" y="877706"/>
                </a:lnTo>
                <a:lnTo>
                  <a:pt x="65689" y="869409"/>
                </a:lnTo>
                <a:lnTo>
                  <a:pt x="73010" y="857721"/>
                </a:lnTo>
                <a:lnTo>
                  <a:pt x="75677" y="843660"/>
                </a:lnTo>
                <a:lnTo>
                  <a:pt x="31227" y="843660"/>
                </a:lnTo>
                <a:lnTo>
                  <a:pt x="31227" y="806708"/>
                </a:lnTo>
                <a:lnTo>
                  <a:pt x="29179" y="806507"/>
                </a:lnTo>
                <a:close/>
              </a:path>
              <a:path w="76200" h="882014">
                <a:moveTo>
                  <a:pt x="31227" y="806708"/>
                </a:moveTo>
                <a:lnTo>
                  <a:pt x="31227" y="843660"/>
                </a:lnTo>
                <a:lnTo>
                  <a:pt x="43927" y="843660"/>
                </a:lnTo>
                <a:lnTo>
                  <a:pt x="43927" y="807954"/>
                </a:lnTo>
                <a:lnTo>
                  <a:pt x="31227" y="806708"/>
                </a:lnTo>
                <a:close/>
              </a:path>
              <a:path w="76200" h="882014">
                <a:moveTo>
                  <a:pt x="43927" y="807954"/>
                </a:moveTo>
                <a:lnTo>
                  <a:pt x="43927" y="843660"/>
                </a:lnTo>
                <a:lnTo>
                  <a:pt x="75677" y="843660"/>
                </a:lnTo>
                <a:lnTo>
                  <a:pt x="46000" y="808157"/>
                </a:lnTo>
                <a:lnTo>
                  <a:pt x="43927" y="807954"/>
                </a:lnTo>
                <a:close/>
              </a:path>
              <a:path w="76200" h="882014">
                <a:moveTo>
                  <a:pt x="43927" y="0"/>
                </a:moveTo>
                <a:lnTo>
                  <a:pt x="31227" y="0"/>
                </a:lnTo>
                <a:lnTo>
                  <a:pt x="31227" y="806708"/>
                </a:lnTo>
                <a:lnTo>
                  <a:pt x="43927" y="807954"/>
                </a:lnTo>
                <a:lnTo>
                  <a:pt x="43927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45702" y="4652771"/>
            <a:ext cx="76200" cy="621665"/>
          </a:xfrm>
          <a:custGeom>
            <a:avLst/>
            <a:gdLst/>
            <a:ahLst/>
            <a:cxnLst/>
            <a:rect l="l" t="t" r="r" b="b"/>
            <a:pathLst>
              <a:path w="76200" h="621664">
                <a:moveTo>
                  <a:pt x="29179" y="546538"/>
                </a:moveTo>
                <a:lnTo>
                  <a:pt x="17378" y="551682"/>
                </a:lnTo>
                <a:lnTo>
                  <a:pt x="8039" y="560924"/>
                </a:lnTo>
                <a:lnTo>
                  <a:pt x="1976" y="573840"/>
                </a:lnTo>
                <a:lnTo>
                  <a:pt x="0" y="590008"/>
                </a:lnTo>
                <a:lnTo>
                  <a:pt x="4596" y="602589"/>
                </a:lnTo>
                <a:lnTo>
                  <a:pt x="13411" y="612646"/>
                </a:lnTo>
                <a:lnTo>
                  <a:pt x="25808" y="619289"/>
                </a:lnTo>
                <a:lnTo>
                  <a:pt x="41152" y="621627"/>
                </a:lnTo>
                <a:lnTo>
                  <a:pt x="54730" y="617737"/>
                </a:lnTo>
                <a:lnTo>
                  <a:pt x="65689" y="609440"/>
                </a:lnTo>
                <a:lnTo>
                  <a:pt x="73010" y="597752"/>
                </a:lnTo>
                <a:lnTo>
                  <a:pt x="75677" y="583691"/>
                </a:lnTo>
                <a:lnTo>
                  <a:pt x="31227" y="583691"/>
                </a:lnTo>
                <a:lnTo>
                  <a:pt x="31227" y="546739"/>
                </a:lnTo>
                <a:lnTo>
                  <a:pt x="29179" y="546538"/>
                </a:lnTo>
                <a:close/>
              </a:path>
              <a:path w="76200" h="621664">
                <a:moveTo>
                  <a:pt x="31227" y="546739"/>
                </a:moveTo>
                <a:lnTo>
                  <a:pt x="31227" y="583691"/>
                </a:lnTo>
                <a:lnTo>
                  <a:pt x="43927" y="583691"/>
                </a:lnTo>
                <a:lnTo>
                  <a:pt x="43927" y="547985"/>
                </a:lnTo>
                <a:lnTo>
                  <a:pt x="31227" y="546739"/>
                </a:lnTo>
                <a:close/>
              </a:path>
              <a:path w="76200" h="621664">
                <a:moveTo>
                  <a:pt x="43927" y="547985"/>
                </a:moveTo>
                <a:lnTo>
                  <a:pt x="43927" y="583691"/>
                </a:lnTo>
                <a:lnTo>
                  <a:pt x="75677" y="583691"/>
                </a:lnTo>
                <a:lnTo>
                  <a:pt x="46000" y="548188"/>
                </a:lnTo>
                <a:lnTo>
                  <a:pt x="43927" y="547985"/>
                </a:lnTo>
                <a:close/>
              </a:path>
              <a:path w="76200" h="621664">
                <a:moveTo>
                  <a:pt x="43927" y="0"/>
                </a:moveTo>
                <a:lnTo>
                  <a:pt x="31227" y="0"/>
                </a:lnTo>
                <a:lnTo>
                  <a:pt x="31227" y="546739"/>
                </a:lnTo>
                <a:lnTo>
                  <a:pt x="43927" y="547985"/>
                </a:lnTo>
                <a:lnTo>
                  <a:pt x="43927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665742" y="4652771"/>
            <a:ext cx="76200" cy="271145"/>
          </a:xfrm>
          <a:custGeom>
            <a:avLst/>
            <a:gdLst/>
            <a:ahLst/>
            <a:cxnLst/>
            <a:rect l="l" t="t" r="r" b="b"/>
            <a:pathLst>
              <a:path w="76200" h="271145">
                <a:moveTo>
                  <a:pt x="29179" y="195885"/>
                </a:moveTo>
                <a:lnTo>
                  <a:pt x="17378" y="201004"/>
                </a:lnTo>
                <a:lnTo>
                  <a:pt x="8039" y="210224"/>
                </a:lnTo>
                <a:lnTo>
                  <a:pt x="1976" y="223143"/>
                </a:lnTo>
                <a:lnTo>
                  <a:pt x="0" y="239361"/>
                </a:lnTo>
                <a:lnTo>
                  <a:pt x="4596" y="251942"/>
                </a:lnTo>
                <a:lnTo>
                  <a:pt x="13411" y="261999"/>
                </a:lnTo>
                <a:lnTo>
                  <a:pt x="25808" y="268642"/>
                </a:lnTo>
                <a:lnTo>
                  <a:pt x="41152" y="270980"/>
                </a:lnTo>
                <a:lnTo>
                  <a:pt x="54730" y="267090"/>
                </a:lnTo>
                <a:lnTo>
                  <a:pt x="65689" y="258793"/>
                </a:lnTo>
                <a:lnTo>
                  <a:pt x="73010" y="247105"/>
                </a:lnTo>
                <a:lnTo>
                  <a:pt x="75677" y="233044"/>
                </a:lnTo>
                <a:lnTo>
                  <a:pt x="31227" y="233044"/>
                </a:lnTo>
                <a:lnTo>
                  <a:pt x="31227" y="196085"/>
                </a:lnTo>
                <a:lnTo>
                  <a:pt x="29179" y="195885"/>
                </a:lnTo>
                <a:close/>
              </a:path>
              <a:path w="76200" h="271145">
                <a:moveTo>
                  <a:pt x="31227" y="196085"/>
                </a:moveTo>
                <a:lnTo>
                  <a:pt x="31227" y="233044"/>
                </a:lnTo>
                <a:lnTo>
                  <a:pt x="43927" y="233044"/>
                </a:lnTo>
                <a:lnTo>
                  <a:pt x="43927" y="197323"/>
                </a:lnTo>
                <a:lnTo>
                  <a:pt x="31227" y="196085"/>
                </a:lnTo>
                <a:close/>
              </a:path>
              <a:path w="76200" h="271145">
                <a:moveTo>
                  <a:pt x="43927" y="197323"/>
                </a:moveTo>
                <a:lnTo>
                  <a:pt x="43927" y="233044"/>
                </a:lnTo>
                <a:lnTo>
                  <a:pt x="75677" y="233044"/>
                </a:lnTo>
                <a:lnTo>
                  <a:pt x="46001" y="197525"/>
                </a:lnTo>
                <a:lnTo>
                  <a:pt x="43927" y="197323"/>
                </a:lnTo>
                <a:close/>
              </a:path>
              <a:path w="76200" h="271145">
                <a:moveTo>
                  <a:pt x="43927" y="0"/>
                </a:moveTo>
                <a:lnTo>
                  <a:pt x="31227" y="0"/>
                </a:lnTo>
                <a:lnTo>
                  <a:pt x="31227" y="196085"/>
                </a:lnTo>
                <a:lnTo>
                  <a:pt x="43927" y="197323"/>
                </a:lnTo>
                <a:lnTo>
                  <a:pt x="43927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57550" y="1889196"/>
            <a:ext cx="171450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8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й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 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сн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сти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93084" y="2162246"/>
            <a:ext cx="1384935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епреры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вн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сти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93946" y="2515807"/>
            <a:ext cx="1296670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ъе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сть</a:t>
            </a:r>
            <a:r>
              <a:rPr kumimoji="0" sz="8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опро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опа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сн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сти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571744" y="3726179"/>
            <a:ext cx="267970" cy="76200"/>
          </a:xfrm>
          <a:custGeom>
            <a:avLst/>
            <a:gdLst/>
            <a:ahLst/>
            <a:cxnLst/>
            <a:rect l="l" t="t" r="r" b="b"/>
            <a:pathLst>
              <a:path w="267970" h="76200">
                <a:moveTo>
                  <a:pt x="229869" y="0"/>
                </a:moveTo>
                <a:lnTo>
                  <a:pt x="194349" y="29661"/>
                </a:lnTo>
                <a:lnTo>
                  <a:pt x="192705" y="46477"/>
                </a:lnTo>
                <a:lnTo>
                  <a:pt x="197820" y="58286"/>
                </a:lnTo>
                <a:lnTo>
                  <a:pt x="207034" y="67631"/>
                </a:lnTo>
                <a:lnTo>
                  <a:pt x="219947" y="73699"/>
                </a:lnTo>
                <a:lnTo>
                  <a:pt x="236156" y="75677"/>
                </a:lnTo>
                <a:lnTo>
                  <a:pt x="248711" y="71081"/>
                </a:lnTo>
                <a:lnTo>
                  <a:pt x="258782" y="62266"/>
                </a:lnTo>
                <a:lnTo>
                  <a:pt x="265451" y="49868"/>
                </a:lnTo>
                <a:lnTo>
                  <a:pt x="266282" y="44450"/>
                </a:lnTo>
                <a:lnTo>
                  <a:pt x="229869" y="44450"/>
                </a:lnTo>
                <a:lnTo>
                  <a:pt x="229869" y="31750"/>
                </a:lnTo>
                <a:lnTo>
                  <a:pt x="267004" y="31750"/>
                </a:lnTo>
                <a:lnTo>
                  <a:pt x="263892" y="20947"/>
                </a:lnTo>
                <a:lnTo>
                  <a:pt x="255567" y="9988"/>
                </a:lnTo>
                <a:lnTo>
                  <a:pt x="243877" y="2666"/>
                </a:lnTo>
                <a:lnTo>
                  <a:pt x="229869" y="0"/>
                </a:lnTo>
                <a:close/>
              </a:path>
              <a:path w="267970" h="76200">
                <a:moveTo>
                  <a:pt x="19414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92903" y="44450"/>
                </a:lnTo>
                <a:lnTo>
                  <a:pt x="194145" y="31750"/>
                </a:lnTo>
                <a:close/>
              </a:path>
              <a:path w="267970" h="76200">
                <a:moveTo>
                  <a:pt x="267004" y="31750"/>
                </a:moveTo>
                <a:lnTo>
                  <a:pt x="229869" y="31750"/>
                </a:lnTo>
                <a:lnTo>
                  <a:pt x="229869" y="44450"/>
                </a:lnTo>
                <a:lnTo>
                  <a:pt x="266282" y="44450"/>
                </a:lnTo>
                <a:lnTo>
                  <a:pt x="267804" y="34525"/>
                </a:lnTo>
                <a:lnTo>
                  <a:pt x="267004" y="31750"/>
                </a:lnTo>
                <a:close/>
              </a:path>
            </a:pathLst>
          </a:custGeom>
          <a:solidFill>
            <a:srgbClr val="A9D08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380735" y="3336590"/>
            <a:ext cx="388620" cy="281940"/>
          </a:xfrm>
          <a:custGeom>
            <a:avLst/>
            <a:gdLst/>
            <a:ahLst/>
            <a:cxnLst/>
            <a:rect l="l" t="t" r="r" b="b"/>
            <a:pathLst>
              <a:path w="388620" h="281939">
                <a:moveTo>
                  <a:pt x="316081" y="53543"/>
                </a:moveTo>
                <a:lnTo>
                  <a:pt x="0" y="271478"/>
                </a:lnTo>
                <a:lnTo>
                  <a:pt x="7112" y="281892"/>
                </a:lnTo>
                <a:lnTo>
                  <a:pt x="324137" y="63386"/>
                </a:lnTo>
                <a:lnTo>
                  <a:pt x="316319" y="54313"/>
                </a:lnTo>
                <a:lnTo>
                  <a:pt x="316081" y="53543"/>
                </a:lnTo>
                <a:close/>
              </a:path>
              <a:path w="388620" h="281939">
                <a:moveTo>
                  <a:pt x="387775" y="32337"/>
                </a:moveTo>
                <a:lnTo>
                  <a:pt x="346837" y="32337"/>
                </a:lnTo>
                <a:lnTo>
                  <a:pt x="354075" y="42751"/>
                </a:lnTo>
                <a:lnTo>
                  <a:pt x="324137" y="63386"/>
                </a:lnTo>
                <a:lnTo>
                  <a:pt x="325467" y="64930"/>
                </a:lnTo>
                <a:lnTo>
                  <a:pt x="335896" y="71839"/>
                </a:lnTo>
                <a:lnTo>
                  <a:pt x="346996" y="75107"/>
                </a:lnTo>
                <a:lnTo>
                  <a:pt x="358158" y="74798"/>
                </a:lnTo>
                <a:lnTo>
                  <a:pt x="388588" y="38198"/>
                </a:lnTo>
                <a:lnTo>
                  <a:pt x="387775" y="32337"/>
                </a:lnTo>
                <a:close/>
              </a:path>
              <a:path w="388620" h="281939">
                <a:moveTo>
                  <a:pt x="346837" y="32337"/>
                </a:moveTo>
                <a:lnTo>
                  <a:pt x="316081" y="53543"/>
                </a:lnTo>
                <a:lnTo>
                  <a:pt x="316319" y="54313"/>
                </a:lnTo>
                <a:lnTo>
                  <a:pt x="324137" y="63386"/>
                </a:lnTo>
                <a:lnTo>
                  <a:pt x="354075" y="42751"/>
                </a:lnTo>
                <a:lnTo>
                  <a:pt x="346837" y="32337"/>
                </a:lnTo>
                <a:close/>
              </a:path>
              <a:path w="388620" h="281939">
                <a:moveTo>
                  <a:pt x="346058" y="0"/>
                </a:moveTo>
                <a:lnTo>
                  <a:pt x="313297" y="32952"/>
                </a:lnTo>
                <a:lnTo>
                  <a:pt x="313092" y="43884"/>
                </a:lnTo>
                <a:lnTo>
                  <a:pt x="316081" y="53543"/>
                </a:lnTo>
                <a:lnTo>
                  <a:pt x="346837" y="32337"/>
                </a:lnTo>
                <a:lnTo>
                  <a:pt x="387775" y="32337"/>
                </a:lnTo>
                <a:lnTo>
                  <a:pt x="386950" y="26399"/>
                </a:lnTo>
                <a:lnTo>
                  <a:pt x="377531" y="13962"/>
                </a:lnTo>
                <a:lnTo>
                  <a:pt x="367300" y="5569"/>
                </a:lnTo>
                <a:lnTo>
                  <a:pt x="356671" y="992"/>
                </a:lnTo>
                <a:lnTo>
                  <a:pt x="346058" y="0"/>
                </a:lnTo>
                <a:close/>
              </a:path>
            </a:pathLst>
          </a:custGeom>
          <a:solidFill>
            <a:srgbClr val="A9D08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80609" y="3887215"/>
            <a:ext cx="389255" cy="295910"/>
          </a:xfrm>
          <a:custGeom>
            <a:avLst/>
            <a:gdLst/>
            <a:ahLst/>
            <a:cxnLst/>
            <a:rect l="l" t="t" r="r" b="b"/>
            <a:pathLst>
              <a:path w="389254" h="295910">
                <a:moveTo>
                  <a:pt x="316570" y="241299"/>
                </a:moveTo>
                <a:lnTo>
                  <a:pt x="313369" y="250833"/>
                </a:lnTo>
                <a:lnTo>
                  <a:pt x="313293" y="261789"/>
                </a:lnTo>
                <a:lnTo>
                  <a:pt x="316776" y="272812"/>
                </a:lnTo>
                <a:lnTo>
                  <a:pt x="323966" y="283383"/>
                </a:lnTo>
                <a:lnTo>
                  <a:pt x="335017" y="292984"/>
                </a:lnTo>
                <a:lnTo>
                  <a:pt x="345111" y="295627"/>
                </a:lnTo>
                <a:lnTo>
                  <a:pt x="355733" y="294931"/>
                </a:lnTo>
                <a:lnTo>
                  <a:pt x="366479" y="290653"/>
                </a:lnTo>
                <a:lnTo>
                  <a:pt x="376946" y="282551"/>
                </a:lnTo>
                <a:lnTo>
                  <a:pt x="386730" y="270381"/>
                </a:lnTo>
                <a:lnTo>
                  <a:pt x="387909" y="263397"/>
                </a:lnTo>
                <a:lnTo>
                  <a:pt x="346837" y="263397"/>
                </a:lnTo>
                <a:lnTo>
                  <a:pt x="316570" y="241299"/>
                </a:lnTo>
                <a:close/>
              </a:path>
              <a:path w="389254" h="295910">
                <a:moveTo>
                  <a:pt x="324921" y="231657"/>
                </a:moveTo>
                <a:lnTo>
                  <a:pt x="316850" y="240465"/>
                </a:lnTo>
                <a:lnTo>
                  <a:pt x="316570" y="241299"/>
                </a:lnTo>
                <a:lnTo>
                  <a:pt x="346837" y="263397"/>
                </a:lnTo>
                <a:lnTo>
                  <a:pt x="354329" y="253110"/>
                </a:lnTo>
                <a:lnTo>
                  <a:pt x="324921" y="231657"/>
                </a:lnTo>
                <a:close/>
              </a:path>
              <a:path w="389254" h="295910">
                <a:moveTo>
                  <a:pt x="348080" y="220594"/>
                </a:moveTo>
                <a:lnTo>
                  <a:pt x="336891" y="223572"/>
                </a:lnTo>
                <a:lnTo>
                  <a:pt x="326280" y="230175"/>
                </a:lnTo>
                <a:lnTo>
                  <a:pt x="324921" y="231657"/>
                </a:lnTo>
                <a:lnTo>
                  <a:pt x="354329" y="253110"/>
                </a:lnTo>
                <a:lnTo>
                  <a:pt x="346837" y="263397"/>
                </a:lnTo>
                <a:lnTo>
                  <a:pt x="387909" y="263397"/>
                </a:lnTo>
                <a:lnTo>
                  <a:pt x="388715" y="258624"/>
                </a:lnTo>
                <a:lnTo>
                  <a:pt x="369773" y="225264"/>
                </a:lnTo>
                <a:lnTo>
                  <a:pt x="359242" y="221179"/>
                </a:lnTo>
                <a:lnTo>
                  <a:pt x="348080" y="220594"/>
                </a:lnTo>
                <a:close/>
              </a:path>
              <a:path w="389254" h="295910">
                <a:moveTo>
                  <a:pt x="7365" y="0"/>
                </a:moveTo>
                <a:lnTo>
                  <a:pt x="0" y="10159"/>
                </a:lnTo>
                <a:lnTo>
                  <a:pt x="316570" y="241299"/>
                </a:lnTo>
                <a:lnTo>
                  <a:pt x="316850" y="240465"/>
                </a:lnTo>
                <a:lnTo>
                  <a:pt x="324921" y="231657"/>
                </a:lnTo>
                <a:lnTo>
                  <a:pt x="7365" y="0"/>
                </a:lnTo>
                <a:close/>
              </a:path>
            </a:pathLst>
          </a:custGeom>
          <a:solidFill>
            <a:srgbClr val="A9D08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275332" y="3661292"/>
            <a:ext cx="252729" cy="245110"/>
          </a:xfrm>
          <a:custGeom>
            <a:avLst/>
            <a:gdLst/>
            <a:ahLst/>
            <a:cxnLst/>
            <a:rect l="l" t="t" r="r" b="b"/>
            <a:pathLst>
              <a:path w="252730" h="245110">
                <a:moveTo>
                  <a:pt x="113444" y="0"/>
                </a:moveTo>
                <a:lnTo>
                  <a:pt x="72005" y="11280"/>
                </a:lnTo>
                <a:lnTo>
                  <a:pt x="37672" y="34667"/>
                </a:lnTo>
                <a:lnTo>
                  <a:pt x="13081" y="67618"/>
                </a:lnTo>
                <a:lnTo>
                  <a:pt x="866" y="107592"/>
                </a:lnTo>
                <a:lnTo>
                  <a:pt x="0" y="122037"/>
                </a:lnTo>
                <a:lnTo>
                  <a:pt x="38" y="125110"/>
                </a:lnTo>
                <a:lnTo>
                  <a:pt x="8258" y="165581"/>
                </a:lnTo>
                <a:lnTo>
                  <a:pt x="29341" y="200050"/>
                </a:lnTo>
                <a:lnTo>
                  <a:pt x="61168" y="226145"/>
                </a:lnTo>
                <a:lnTo>
                  <a:pt x="101617" y="241497"/>
                </a:lnTo>
                <a:lnTo>
                  <a:pt x="132326" y="244591"/>
                </a:lnTo>
                <a:lnTo>
                  <a:pt x="146491" y="243187"/>
                </a:lnTo>
                <a:lnTo>
                  <a:pt x="185599" y="230273"/>
                </a:lnTo>
                <a:lnTo>
                  <a:pt x="217786" y="205687"/>
                </a:lnTo>
                <a:lnTo>
                  <a:pt x="240678" y="171207"/>
                </a:lnTo>
                <a:lnTo>
                  <a:pt x="251901" y="128610"/>
                </a:lnTo>
                <a:lnTo>
                  <a:pt x="252638" y="112914"/>
                </a:lnTo>
                <a:lnTo>
                  <a:pt x="250841" y="99518"/>
                </a:lnTo>
                <a:lnTo>
                  <a:pt x="236773" y="62631"/>
                </a:lnTo>
                <a:lnTo>
                  <a:pt x="210908" y="32396"/>
                </a:lnTo>
                <a:lnTo>
                  <a:pt x="174806" y="11000"/>
                </a:lnTo>
                <a:lnTo>
                  <a:pt x="130028" y="629"/>
                </a:lnTo>
                <a:lnTo>
                  <a:pt x="113444" y="0"/>
                </a:lnTo>
                <a:close/>
              </a:path>
            </a:pathLst>
          </a:custGeom>
          <a:solidFill>
            <a:srgbClr val="A9D08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275332" y="3661292"/>
            <a:ext cx="252729" cy="245110"/>
          </a:xfrm>
          <a:custGeom>
            <a:avLst/>
            <a:gdLst/>
            <a:ahLst/>
            <a:cxnLst/>
            <a:rect l="l" t="t" r="r" b="b"/>
            <a:pathLst>
              <a:path w="252730" h="245110">
                <a:moveTo>
                  <a:pt x="0" y="122037"/>
                </a:moveTo>
                <a:lnTo>
                  <a:pt x="7504" y="80288"/>
                </a:lnTo>
                <a:lnTo>
                  <a:pt x="28263" y="44714"/>
                </a:lnTo>
                <a:lnTo>
                  <a:pt x="59641" y="17856"/>
                </a:lnTo>
                <a:lnTo>
                  <a:pt x="99004" y="2258"/>
                </a:lnTo>
                <a:lnTo>
                  <a:pt x="113444" y="0"/>
                </a:lnTo>
                <a:lnTo>
                  <a:pt x="130028" y="629"/>
                </a:lnTo>
                <a:lnTo>
                  <a:pt x="174806" y="11000"/>
                </a:lnTo>
                <a:lnTo>
                  <a:pt x="210908" y="32396"/>
                </a:lnTo>
                <a:lnTo>
                  <a:pt x="236773" y="62631"/>
                </a:lnTo>
                <a:lnTo>
                  <a:pt x="250841" y="99518"/>
                </a:lnTo>
                <a:lnTo>
                  <a:pt x="252638" y="112914"/>
                </a:lnTo>
                <a:lnTo>
                  <a:pt x="251901" y="128610"/>
                </a:lnTo>
                <a:lnTo>
                  <a:pt x="240678" y="171207"/>
                </a:lnTo>
                <a:lnTo>
                  <a:pt x="217786" y="205687"/>
                </a:lnTo>
                <a:lnTo>
                  <a:pt x="185599" y="230273"/>
                </a:lnTo>
                <a:lnTo>
                  <a:pt x="146491" y="243187"/>
                </a:lnTo>
                <a:lnTo>
                  <a:pt x="132326" y="244591"/>
                </a:lnTo>
                <a:lnTo>
                  <a:pt x="116650" y="243816"/>
                </a:lnTo>
                <a:lnTo>
                  <a:pt x="73797" y="232573"/>
                </a:lnTo>
                <a:lnTo>
                  <a:pt x="38861" y="209796"/>
                </a:lnTo>
                <a:lnTo>
                  <a:pt x="13961" y="177855"/>
                </a:lnTo>
                <a:lnTo>
                  <a:pt x="1218" y="139121"/>
                </a:lnTo>
                <a:lnTo>
                  <a:pt x="0" y="12203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54707" y="3716391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261616" y="3103571"/>
            <a:ext cx="252729" cy="246379"/>
          </a:xfrm>
          <a:custGeom>
            <a:avLst/>
            <a:gdLst/>
            <a:ahLst/>
            <a:cxnLst/>
            <a:rect l="l" t="t" r="r" b="b"/>
            <a:pathLst>
              <a:path w="252730" h="246379">
                <a:moveTo>
                  <a:pt x="112870" y="0"/>
                </a:moveTo>
                <a:lnTo>
                  <a:pt x="71621" y="11478"/>
                </a:lnTo>
                <a:lnTo>
                  <a:pt x="37463" y="35040"/>
                </a:lnTo>
                <a:lnTo>
                  <a:pt x="13006" y="68145"/>
                </a:lnTo>
                <a:lnTo>
                  <a:pt x="861" y="108251"/>
                </a:lnTo>
                <a:lnTo>
                  <a:pt x="0" y="122736"/>
                </a:lnTo>
                <a:lnTo>
                  <a:pt x="98" y="127651"/>
                </a:lnTo>
                <a:lnTo>
                  <a:pt x="8786" y="167805"/>
                </a:lnTo>
                <a:lnTo>
                  <a:pt x="30126" y="201959"/>
                </a:lnTo>
                <a:lnTo>
                  <a:pt x="62136" y="227783"/>
                </a:lnTo>
                <a:lnTo>
                  <a:pt x="102835" y="242944"/>
                </a:lnTo>
                <a:lnTo>
                  <a:pt x="133817" y="245976"/>
                </a:lnTo>
                <a:lnTo>
                  <a:pt x="147830" y="244420"/>
                </a:lnTo>
                <a:lnTo>
                  <a:pt x="186485" y="231130"/>
                </a:lnTo>
                <a:lnTo>
                  <a:pt x="218257" y="206232"/>
                </a:lnTo>
                <a:lnTo>
                  <a:pt x="240820" y="171429"/>
                </a:lnTo>
                <a:lnTo>
                  <a:pt x="251848" y="128425"/>
                </a:lnTo>
                <a:lnTo>
                  <a:pt x="252558" y="112562"/>
                </a:lnTo>
                <a:lnTo>
                  <a:pt x="250664" y="99191"/>
                </a:lnTo>
                <a:lnTo>
                  <a:pt x="236401" y="62388"/>
                </a:lnTo>
                <a:lnTo>
                  <a:pt x="210444" y="32241"/>
                </a:lnTo>
                <a:lnTo>
                  <a:pt x="174300" y="10925"/>
                </a:lnTo>
                <a:lnTo>
                  <a:pt x="129478" y="615"/>
                </a:lnTo>
                <a:lnTo>
                  <a:pt x="112870" y="0"/>
                </a:lnTo>
                <a:close/>
              </a:path>
            </a:pathLst>
          </a:custGeom>
          <a:solidFill>
            <a:srgbClr val="F4AF8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261616" y="3103571"/>
            <a:ext cx="252729" cy="246379"/>
          </a:xfrm>
          <a:custGeom>
            <a:avLst/>
            <a:gdLst/>
            <a:ahLst/>
            <a:cxnLst/>
            <a:rect l="l" t="t" r="r" b="b"/>
            <a:pathLst>
              <a:path w="252730" h="246379">
                <a:moveTo>
                  <a:pt x="0" y="122736"/>
                </a:moveTo>
                <a:lnTo>
                  <a:pt x="7461" y="80862"/>
                </a:lnTo>
                <a:lnTo>
                  <a:pt x="28104" y="45141"/>
                </a:lnTo>
                <a:lnTo>
                  <a:pt x="59318" y="18115"/>
                </a:lnTo>
                <a:lnTo>
                  <a:pt x="98494" y="2326"/>
                </a:lnTo>
                <a:lnTo>
                  <a:pt x="112870" y="0"/>
                </a:lnTo>
                <a:lnTo>
                  <a:pt x="129478" y="615"/>
                </a:lnTo>
                <a:lnTo>
                  <a:pt x="174300" y="10925"/>
                </a:lnTo>
                <a:lnTo>
                  <a:pt x="210444" y="32241"/>
                </a:lnTo>
                <a:lnTo>
                  <a:pt x="236401" y="62388"/>
                </a:lnTo>
                <a:lnTo>
                  <a:pt x="250664" y="99191"/>
                </a:lnTo>
                <a:lnTo>
                  <a:pt x="252558" y="112562"/>
                </a:lnTo>
                <a:lnTo>
                  <a:pt x="251848" y="128425"/>
                </a:lnTo>
                <a:lnTo>
                  <a:pt x="240820" y="171429"/>
                </a:lnTo>
                <a:lnTo>
                  <a:pt x="218257" y="206232"/>
                </a:lnTo>
                <a:lnTo>
                  <a:pt x="186485" y="231130"/>
                </a:lnTo>
                <a:lnTo>
                  <a:pt x="147830" y="244420"/>
                </a:lnTo>
                <a:lnTo>
                  <a:pt x="133817" y="245976"/>
                </a:lnTo>
                <a:lnTo>
                  <a:pt x="117990" y="245225"/>
                </a:lnTo>
                <a:lnTo>
                  <a:pt x="74835" y="234136"/>
                </a:lnTo>
                <a:lnTo>
                  <a:pt x="39708" y="211608"/>
                </a:lnTo>
                <a:lnTo>
                  <a:pt x="14592" y="179971"/>
                </a:lnTo>
                <a:lnTo>
                  <a:pt x="1466" y="141558"/>
                </a:lnTo>
                <a:lnTo>
                  <a:pt x="0" y="12273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40991" y="3159242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275332" y="4179452"/>
            <a:ext cx="252729" cy="245110"/>
          </a:xfrm>
          <a:custGeom>
            <a:avLst/>
            <a:gdLst/>
            <a:ahLst/>
            <a:cxnLst/>
            <a:rect l="l" t="t" r="r" b="b"/>
            <a:pathLst>
              <a:path w="252730" h="245110">
                <a:moveTo>
                  <a:pt x="113444" y="0"/>
                </a:moveTo>
                <a:lnTo>
                  <a:pt x="72005" y="11280"/>
                </a:lnTo>
                <a:lnTo>
                  <a:pt x="37672" y="34667"/>
                </a:lnTo>
                <a:lnTo>
                  <a:pt x="13081" y="67618"/>
                </a:lnTo>
                <a:lnTo>
                  <a:pt x="866" y="107592"/>
                </a:lnTo>
                <a:lnTo>
                  <a:pt x="0" y="122037"/>
                </a:lnTo>
                <a:lnTo>
                  <a:pt x="38" y="125110"/>
                </a:lnTo>
                <a:lnTo>
                  <a:pt x="8258" y="165581"/>
                </a:lnTo>
                <a:lnTo>
                  <a:pt x="29341" y="200050"/>
                </a:lnTo>
                <a:lnTo>
                  <a:pt x="61168" y="226145"/>
                </a:lnTo>
                <a:lnTo>
                  <a:pt x="101617" y="241497"/>
                </a:lnTo>
                <a:lnTo>
                  <a:pt x="132326" y="244591"/>
                </a:lnTo>
                <a:lnTo>
                  <a:pt x="146491" y="243187"/>
                </a:lnTo>
                <a:lnTo>
                  <a:pt x="185599" y="230273"/>
                </a:lnTo>
                <a:lnTo>
                  <a:pt x="217786" y="205687"/>
                </a:lnTo>
                <a:lnTo>
                  <a:pt x="240678" y="171207"/>
                </a:lnTo>
                <a:lnTo>
                  <a:pt x="251901" y="128610"/>
                </a:lnTo>
                <a:lnTo>
                  <a:pt x="252638" y="112914"/>
                </a:lnTo>
                <a:lnTo>
                  <a:pt x="250841" y="99518"/>
                </a:lnTo>
                <a:lnTo>
                  <a:pt x="236773" y="62631"/>
                </a:lnTo>
                <a:lnTo>
                  <a:pt x="210908" y="32396"/>
                </a:lnTo>
                <a:lnTo>
                  <a:pt x="174806" y="11000"/>
                </a:lnTo>
                <a:lnTo>
                  <a:pt x="130028" y="629"/>
                </a:lnTo>
                <a:lnTo>
                  <a:pt x="113444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275332" y="4179452"/>
            <a:ext cx="252729" cy="245110"/>
          </a:xfrm>
          <a:custGeom>
            <a:avLst/>
            <a:gdLst/>
            <a:ahLst/>
            <a:cxnLst/>
            <a:rect l="l" t="t" r="r" b="b"/>
            <a:pathLst>
              <a:path w="252730" h="245110">
                <a:moveTo>
                  <a:pt x="0" y="122037"/>
                </a:moveTo>
                <a:lnTo>
                  <a:pt x="7504" y="80288"/>
                </a:lnTo>
                <a:lnTo>
                  <a:pt x="28263" y="44714"/>
                </a:lnTo>
                <a:lnTo>
                  <a:pt x="59641" y="17856"/>
                </a:lnTo>
                <a:lnTo>
                  <a:pt x="99004" y="2258"/>
                </a:lnTo>
                <a:lnTo>
                  <a:pt x="113444" y="0"/>
                </a:lnTo>
                <a:lnTo>
                  <a:pt x="130028" y="629"/>
                </a:lnTo>
                <a:lnTo>
                  <a:pt x="174806" y="11000"/>
                </a:lnTo>
                <a:lnTo>
                  <a:pt x="210908" y="32396"/>
                </a:lnTo>
                <a:lnTo>
                  <a:pt x="236773" y="62631"/>
                </a:lnTo>
                <a:lnTo>
                  <a:pt x="250841" y="99518"/>
                </a:lnTo>
                <a:lnTo>
                  <a:pt x="252638" y="112914"/>
                </a:lnTo>
                <a:lnTo>
                  <a:pt x="251901" y="128610"/>
                </a:lnTo>
                <a:lnTo>
                  <a:pt x="240678" y="171207"/>
                </a:lnTo>
                <a:lnTo>
                  <a:pt x="217786" y="205687"/>
                </a:lnTo>
                <a:lnTo>
                  <a:pt x="185599" y="230273"/>
                </a:lnTo>
                <a:lnTo>
                  <a:pt x="146491" y="243187"/>
                </a:lnTo>
                <a:lnTo>
                  <a:pt x="132326" y="244591"/>
                </a:lnTo>
                <a:lnTo>
                  <a:pt x="116650" y="243816"/>
                </a:lnTo>
                <a:lnTo>
                  <a:pt x="73797" y="232573"/>
                </a:lnTo>
                <a:lnTo>
                  <a:pt x="38861" y="209796"/>
                </a:lnTo>
                <a:lnTo>
                  <a:pt x="13961" y="177855"/>
                </a:lnTo>
                <a:lnTo>
                  <a:pt x="1218" y="139121"/>
                </a:lnTo>
                <a:lnTo>
                  <a:pt x="0" y="12203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54707" y="4234551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93647" y="3195008"/>
            <a:ext cx="254635" cy="244475"/>
          </a:xfrm>
          <a:custGeom>
            <a:avLst/>
            <a:gdLst/>
            <a:ahLst/>
            <a:cxnLst/>
            <a:rect l="l" t="t" r="r" b="b"/>
            <a:pathLst>
              <a:path w="254634" h="244475">
                <a:moveTo>
                  <a:pt x="113530" y="0"/>
                </a:moveTo>
                <a:lnTo>
                  <a:pt x="72036" y="11404"/>
                </a:lnTo>
                <a:lnTo>
                  <a:pt x="37678" y="34814"/>
                </a:lnTo>
                <a:lnTo>
                  <a:pt x="13080" y="67710"/>
                </a:lnTo>
                <a:lnTo>
                  <a:pt x="866" y="107576"/>
                </a:lnTo>
                <a:lnTo>
                  <a:pt x="0" y="121977"/>
                </a:lnTo>
                <a:lnTo>
                  <a:pt x="104" y="126993"/>
                </a:lnTo>
                <a:lnTo>
                  <a:pt x="8875" y="166873"/>
                </a:lnTo>
                <a:lnTo>
                  <a:pt x="30356" y="200780"/>
                </a:lnTo>
                <a:lnTo>
                  <a:pt x="62560" y="226406"/>
                </a:lnTo>
                <a:lnTo>
                  <a:pt x="103505" y="241447"/>
                </a:lnTo>
                <a:lnTo>
                  <a:pt x="134677" y="244454"/>
                </a:lnTo>
                <a:lnTo>
                  <a:pt x="148770" y="242903"/>
                </a:lnTo>
                <a:lnTo>
                  <a:pt x="187644" y="229688"/>
                </a:lnTo>
                <a:lnTo>
                  <a:pt x="219591" y="204934"/>
                </a:lnTo>
                <a:lnTo>
                  <a:pt x="242274" y="170317"/>
                </a:lnTo>
                <a:lnTo>
                  <a:pt x="253355" y="127513"/>
                </a:lnTo>
                <a:lnTo>
                  <a:pt x="254068" y="111716"/>
                </a:lnTo>
                <a:lnTo>
                  <a:pt x="252148" y="98437"/>
                </a:lnTo>
                <a:lnTo>
                  <a:pt x="237774" y="61899"/>
                </a:lnTo>
                <a:lnTo>
                  <a:pt x="211657" y="31981"/>
                </a:lnTo>
                <a:lnTo>
                  <a:pt x="175306" y="10834"/>
                </a:lnTo>
                <a:lnTo>
                  <a:pt x="130232" y="609"/>
                </a:lnTo>
                <a:lnTo>
                  <a:pt x="113530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93647" y="3195008"/>
            <a:ext cx="254635" cy="244475"/>
          </a:xfrm>
          <a:custGeom>
            <a:avLst/>
            <a:gdLst/>
            <a:ahLst/>
            <a:cxnLst/>
            <a:rect l="l" t="t" r="r" b="b"/>
            <a:pathLst>
              <a:path w="254634" h="244475">
                <a:moveTo>
                  <a:pt x="0" y="121977"/>
                </a:moveTo>
                <a:lnTo>
                  <a:pt x="7503" y="80349"/>
                </a:lnTo>
                <a:lnTo>
                  <a:pt x="28265" y="44850"/>
                </a:lnTo>
                <a:lnTo>
                  <a:pt x="59661" y="17998"/>
                </a:lnTo>
                <a:lnTo>
                  <a:pt x="99068" y="2312"/>
                </a:lnTo>
                <a:lnTo>
                  <a:pt x="113530" y="0"/>
                </a:lnTo>
                <a:lnTo>
                  <a:pt x="130232" y="609"/>
                </a:lnTo>
                <a:lnTo>
                  <a:pt x="175306" y="10834"/>
                </a:lnTo>
                <a:lnTo>
                  <a:pt x="211657" y="31981"/>
                </a:lnTo>
                <a:lnTo>
                  <a:pt x="237774" y="61899"/>
                </a:lnTo>
                <a:lnTo>
                  <a:pt x="252148" y="98437"/>
                </a:lnTo>
                <a:lnTo>
                  <a:pt x="254068" y="111716"/>
                </a:lnTo>
                <a:lnTo>
                  <a:pt x="253355" y="127513"/>
                </a:lnTo>
                <a:lnTo>
                  <a:pt x="242274" y="170317"/>
                </a:lnTo>
                <a:lnTo>
                  <a:pt x="219591" y="204934"/>
                </a:lnTo>
                <a:lnTo>
                  <a:pt x="187644" y="229688"/>
                </a:lnTo>
                <a:lnTo>
                  <a:pt x="148770" y="242903"/>
                </a:lnTo>
                <a:lnTo>
                  <a:pt x="134677" y="244454"/>
                </a:lnTo>
                <a:lnTo>
                  <a:pt x="118752" y="243709"/>
                </a:lnTo>
                <a:lnTo>
                  <a:pt x="75335" y="232710"/>
                </a:lnTo>
                <a:lnTo>
                  <a:pt x="39997" y="210356"/>
                </a:lnTo>
                <a:lnTo>
                  <a:pt x="14721" y="178953"/>
                </a:lnTo>
                <a:lnTo>
                  <a:pt x="1493" y="140808"/>
                </a:lnTo>
                <a:lnTo>
                  <a:pt x="0" y="12197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73302" y="3249793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37717" y="6129667"/>
            <a:ext cx="356552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9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*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-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9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м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од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ль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9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з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бо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на 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Э</a:t>
            </a:r>
            <a:r>
              <a:rPr kumimoji="0" sz="900" b="0" i="0" u="none" strike="noStrike" kern="1200" cap="none" spc="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900" b="0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С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по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</a:t>
            </a:r>
            <a:r>
              <a:rPr kumimoji="0" sz="9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з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у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л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ь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9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м</a:t>
            </a:r>
            <a:r>
              <a:rPr kumimoji="0" sz="9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ли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з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9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м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лов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82358" y="1181353"/>
            <a:ext cx="1794510" cy="229870"/>
          </a:xfrm>
          <a:custGeom>
            <a:avLst/>
            <a:gdLst/>
            <a:ahLst/>
            <a:cxnLst/>
            <a:rect l="l" t="t" r="r" b="b"/>
            <a:pathLst>
              <a:path w="1794510" h="229869">
                <a:moveTo>
                  <a:pt x="0" y="229870"/>
                </a:moveTo>
                <a:lnTo>
                  <a:pt x="1794510" y="229870"/>
                </a:lnTo>
                <a:lnTo>
                  <a:pt x="1794510" y="0"/>
                </a:lnTo>
                <a:lnTo>
                  <a:pt x="0" y="0"/>
                </a:lnTo>
                <a:lnTo>
                  <a:pt x="0" y="229870"/>
                </a:lnTo>
                <a:close/>
              </a:path>
            </a:pathLst>
          </a:custGeom>
          <a:solidFill>
            <a:srgbClr val="B1C4D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376804" y="1181353"/>
            <a:ext cx="1794510" cy="229870"/>
          </a:xfrm>
          <a:custGeom>
            <a:avLst/>
            <a:gdLst/>
            <a:ahLst/>
            <a:cxnLst/>
            <a:rect l="l" t="t" r="r" b="b"/>
            <a:pathLst>
              <a:path w="1794510" h="229869">
                <a:moveTo>
                  <a:pt x="0" y="229870"/>
                </a:moveTo>
                <a:lnTo>
                  <a:pt x="1794510" y="229870"/>
                </a:lnTo>
                <a:lnTo>
                  <a:pt x="1794510" y="0"/>
                </a:lnTo>
                <a:lnTo>
                  <a:pt x="0" y="0"/>
                </a:lnTo>
                <a:lnTo>
                  <a:pt x="0" y="229870"/>
                </a:lnTo>
                <a:close/>
              </a:path>
            </a:pathLst>
          </a:custGeom>
          <a:solidFill>
            <a:srgbClr val="F4AF8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171315" y="1181353"/>
            <a:ext cx="1794510" cy="229870"/>
          </a:xfrm>
          <a:custGeom>
            <a:avLst/>
            <a:gdLst/>
            <a:ahLst/>
            <a:cxnLst/>
            <a:rect l="l" t="t" r="r" b="b"/>
            <a:pathLst>
              <a:path w="1794510" h="229869">
                <a:moveTo>
                  <a:pt x="0" y="229870"/>
                </a:moveTo>
                <a:lnTo>
                  <a:pt x="1794510" y="229870"/>
                </a:lnTo>
                <a:lnTo>
                  <a:pt x="1794510" y="0"/>
                </a:lnTo>
                <a:lnTo>
                  <a:pt x="0" y="0"/>
                </a:lnTo>
                <a:lnTo>
                  <a:pt x="0" y="229870"/>
                </a:lnTo>
                <a:close/>
              </a:path>
            </a:pathLst>
          </a:custGeom>
          <a:solidFill>
            <a:srgbClr val="A9D08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965697" y="1181353"/>
            <a:ext cx="1794510" cy="229870"/>
          </a:xfrm>
          <a:custGeom>
            <a:avLst/>
            <a:gdLst/>
            <a:ahLst/>
            <a:cxnLst/>
            <a:rect l="l" t="t" r="r" b="b"/>
            <a:pathLst>
              <a:path w="1794509" h="229869">
                <a:moveTo>
                  <a:pt x="0" y="229870"/>
                </a:moveTo>
                <a:lnTo>
                  <a:pt x="1794509" y="229870"/>
                </a:lnTo>
                <a:lnTo>
                  <a:pt x="1794509" y="0"/>
                </a:lnTo>
                <a:lnTo>
                  <a:pt x="0" y="0"/>
                </a:lnTo>
                <a:lnTo>
                  <a:pt x="0" y="22987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01040" y="766572"/>
            <a:ext cx="1061466" cy="111937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461260" y="760476"/>
            <a:ext cx="1061465" cy="111937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03198" y="993326"/>
            <a:ext cx="251841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3555" algn="l"/>
              </a:tabLst>
              <a:defRPr/>
            </a:pPr>
            <a:r>
              <a:rPr kumimoji="0" sz="6000" b="0" i="0" u="none" strike="noStrike" kern="1200" cap="none" spc="-2947" normalizeH="0" baseline="-9722" noProof="0" dirty="0">
                <a:ln>
                  <a:noFill/>
                </a:ln>
                <a:solidFill>
                  <a:srgbClr val="586721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✓</a:t>
            </a:r>
            <a:r>
              <a:rPr kumimoji="0" sz="800" b="1" i="0" u="none" strike="noStrike" kern="1200" cap="none" spc="-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800" b="1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ЕЦ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6000" b="0" i="0" u="none" strike="noStrike" kern="1200" cap="none" spc="-2910" normalizeH="0" baseline="-9027" noProof="0" dirty="0">
                <a:ln>
                  <a:noFill/>
                </a:ln>
                <a:solidFill>
                  <a:srgbClr val="586721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✓</a:t>
            </a:r>
            <a:r>
              <a:rPr kumimoji="0" sz="800" b="1" i="0" u="none" strike="noStrike" kern="1200" cap="none" spc="-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РИ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ЕН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800" b="1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48605" y="1243647"/>
            <a:ext cx="4400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ДРАЙ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ЕР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495669" y="1243647"/>
            <a:ext cx="73533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800" b="1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ЕЛЬ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59201" y="3625332"/>
            <a:ext cx="157861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 lvl="0" indent="-6350" algn="l" defTabSz="914400" rtl="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Ор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ет</a:t>
            </a:r>
            <a:r>
              <a:rPr kumimoji="0" sz="100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боту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повы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ш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ен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ю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без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пасно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ти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268461" y="1763902"/>
            <a:ext cx="3296920" cy="1029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На   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ек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ущ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ем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  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э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та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  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зв</a:t>
            </a:r>
            <a:r>
              <a:rPr kumimoji="0" sz="1100" b="0" i="0" u="none" strike="noStrike" kern="1200" cap="none" spc="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я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  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КБ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  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у</a:t>
            </a:r>
            <a:r>
              <a:rPr kumimoji="0" sz="1100" b="0" i="0" u="none" strike="noStrike" kern="1200" cap="none" spc="7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9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д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ел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с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м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10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ю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с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я</a:t>
            </a:r>
            <a:r>
              <a:rPr kumimoji="0" sz="1100" b="0" i="0" u="none" strike="noStrike" kern="1200" cap="none" spc="8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б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от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8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м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8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1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л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д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ер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ы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,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чья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зад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ч</a:t>
            </a:r>
            <a:r>
              <a:rPr kumimoji="0" sz="11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1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–</a:t>
            </a:r>
            <a:r>
              <a:rPr kumimoji="0" sz="1100" b="0" i="0" u="none" strike="noStrike" kern="1200" cap="none" spc="9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с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оз</a:t>
            </a:r>
            <a:r>
              <a:rPr kumimoji="0" sz="1100" b="0" i="0" u="none" strike="noStrike" kern="1200" cap="none" spc="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д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ь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дл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я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ни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х</a:t>
            </a:r>
            <a:r>
              <a:rPr kumimoji="0" sz="1100" b="0" i="0" u="none" strike="noStrike" kern="1200" cap="none" spc="10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б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езо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асн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ост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ь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.</a:t>
            </a:r>
            <a:r>
              <a:rPr kumimoji="0" sz="1100" b="0" i="0" u="none" strike="noStrike" kern="1200" cap="none" spc="9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10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Л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д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ер</a:t>
            </a:r>
            <a:r>
              <a:rPr kumimoji="0" sz="1100" b="0" i="0" u="none" strike="noStrike" kern="1200" cap="none" spc="114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азы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ет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м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ер,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у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8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з</a:t>
            </a:r>
            <a:r>
              <a:rPr kumimoji="0" sz="1100" b="0" i="0" u="none" strike="noStrike" kern="1200" cap="none" spc="10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ы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ет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-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вл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</a:t>
            </a:r>
            <a:r>
              <a:rPr kumimoji="0" sz="11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е,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м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ешен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я, </a:t>
            </a:r>
            <a:r>
              <a:rPr kumimoji="0" sz="1100" b="0" i="0" u="none" strike="noStrike" kern="1200" cap="none" spc="7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9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оли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у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ет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  </a:t>
            </a:r>
            <a:r>
              <a:rPr kumimoji="0" sz="1100" b="0" i="0" u="none" strike="noStrike" kern="1200" cap="none" spc="-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вы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ол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</a:t>
            </a:r>
            <a:r>
              <a:rPr kumimoji="0" sz="11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  </a:t>
            </a:r>
            <a:r>
              <a:rPr kumimoji="0" sz="1100" b="0" i="0" u="none" strike="noStrike" kern="1200" cap="none" spc="-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зад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ий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  </a:t>
            </a:r>
            <a:r>
              <a:rPr kumimoji="0" sz="1100" b="0" i="0" u="none" strike="noStrike" kern="1200" cap="none" spc="-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1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–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  </a:t>
            </a:r>
            <a:r>
              <a:rPr kumimoji="0" sz="1100" b="0" i="0" u="none" strike="noStrike" kern="1200" cap="none" spc="-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б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от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8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м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ост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ае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с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я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ол</a:t>
            </a:r>
            <a:r>
              <a:rPr kumimoji="0" sz="1100" b="0" i="0" u="none" strike="noStrike" kern="1200" cap="none" spc="10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ь</a:t>
            </a:r>
            <a:r>
              <a:rPr kumimoji="0" sz="1100" b="0" i="0" u="none" strike="noStrike" kern="1200" cap="none" spc="7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с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лед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ь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у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8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за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я</a:t>
            </a:r>
            <a:r>
              <a:rPr kumimoji="0" sz="1100" b="0" i="0" u="none" strike="noStrike" kern="1200" cap="none" spc="8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м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268461" y="2969767"/>
            <a:ext cx="329882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4300" algn="l"/>
                <a:tab pos="2591435" algn="l"/>
              </a:tabLst>
              <a:defRPr/>
            </a:pP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На 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с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лед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у</a:t>
            </a:r>
            <a:r>
              <a:rPr kumimoji="0" sz="1100" b="0" i="0" u="none" strike="noStrike" kern="1200" cap="none" spc="8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ющ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ем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э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зв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я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КБ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з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адач</a:t>
            </a:r>
            <a:r>
              <a:rPr kumimoji="0" sz="11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л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д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ера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1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–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ост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7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аясь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  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ере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д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,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  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  </a:t>
            </a:r>
            <a:r>
              <a:rPr kumimoji="0" sz="1100" b="0" i="0" u="none" strike="noStrike" kern="1200" cap="none" spc="7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осто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  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л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ад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ы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ат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ь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  </a:t>
            </a:r>
            <a:r>
              <a:rPr kumimoji="0" sz="1100" b="0" i="0" u="none" strike="noStrike" kern="1200" cap="none" spc="8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у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8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з</a:t>
            </a:r>
            <a:r>
              <a:rPr kumimoji="0" sz="1100" b="0" i="0" u="none" strike="noStrike" kern="1200" cap="none" spc="10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ы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1100" b="0" i="0" u="none" strike="noStrike" kern="1200" cap="none" spc="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ь 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др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у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г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м</a:t>
            </a:r>
            <a:r>
              <a:rPr kumimoji="0" sz="11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у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ь,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ПО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Б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У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ЖДАТ</a:t>
            </a: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Ь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Б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10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ПР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ТИ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Ы</a:t>
            </a:r>
            <a:r>
              <a:rPr kumimoji="0" sz="1100" b="0" i="0" u="none" strike="noStrike" kern="1200" cap="none" spc="9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М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	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Д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ЙСТ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Я</a:t>
            </a:r>
            <a:r>
              <a:rPr kumimoji="0" sz="1100" b="0" i="0" u="none" strike="noStrike" kern="1200" cap="none" spc="8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М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,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	П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8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М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Г</a:t>
            </a:r>
            <a:r>
              <a:rPr kumimoji="0" sz="11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ТЬ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,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268461" y="3657091"/>
            <a:ext cx="3300729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Д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Х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НО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10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Л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Я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ТЬ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9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Л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ТЬ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ЖД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Г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 </a:t>
            </a:r>
            <a:r>
              <a:rPr kumimoji="0" sz="11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ПР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Ц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ЕСС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С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Е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ШЕНСТ</a:t>
            </a: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Я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   </a:t>
            </a:r>
            <a:r>
              <a:rPr kumimoji="0" sz="1100" b="0" i="0" u="none" strike="noStrike" kern="1200" cap="none" spc="1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К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У</a:t>
            </a:r>
            <a:r>
              <a:rPr kumimoji="0" sz="1100" b="0" i="0" u="none" strike="noStrike" kern="1200" cap="none" spc="9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Л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Ь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ТУ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Р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Ы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   </a:t>
            </a:r>
            <a:r>
              <a:rPr kumimoji="0" sz="1100" b="0" i="0" u="none" strike="noStrike" kern="1200" cap="none" spc="8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БЕ</a:t>
            </a: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З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ОП</a:t>
            </a: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С</a:t>
            </a:r>
            <a:r>
              <a:rPr kumimoji="0" sz="11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Н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ОГО </a:t>
            </a:r>
            <a:r>
              <a:rPr kumimoji="0" sz="11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ПР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ИЗВ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О</a:t>
            </a:r>
            <a:r>
              <a:rPr kumimoji="0" sz="1100" b="0" i="0" u="none" strike="noStrike" kern="1200" cap="none" spc="9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Д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СТ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В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А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420606" y="4448492"/>
            <a:ext cx="17843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</a:t>
            </a:r>
            <a:r>
              <a:rPr kumimoji="0" sz="10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ет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ие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10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iz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ion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ero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1881781" y="149807"/>
            <a:ext cx="74930" cy="125095"/>
          </a:xfrm>
          <a:custGeom>
            <a:avLst/>
            <a:gdLst/>
            <a:ahLst/>
            <a:cxnLst/>
            <a:rect l="l" t="t" r="r" b="b"/>
            <a:pathLst>
              <a:path w="74929" h="125095">
                <a:moveTo>
                  <a:pt x="27847" y="0"/>
                </a:moveTo>
                <a:lnTo>
                  <a:pt x="0" y="0"/>
                </a:lnTo>
                <a:lnTo>
                  <a:pt x="46783" y="62431"/>
                </a:lnTo>
                <a:lnTo>
                  <a:pt x="0" y="124862"/>
                </a:lnTo>
                <a:lnTo>
                  <a:pt x="27847" y="124862"/>
                </a:lnTo>
                <a:lnTo>
                  <a:pt x="74630" y="62431"/>
                </a:lnTo>
                <a:lnTo>
                  <a:pt x="27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1828315" y="149807"/>
            <a:ext cx="74930" cy="125095"/>
          </a:xfrm>
          <a:custGeom>
            <a:avLst/>
            <a:gdLst/>
            <a:ahLst/>
            <a:cxnLst/>
            <a:rect l="l" t="t" r="r" b="b"/>
            <a:pathLst>
              <a:path w="74929" h="125095">
                <a:moveTo>
                  <a:pt x="27847" y="0"/>
                </a:moveTo>
                <a:lnTo>
                  <a:pt x="0" y="0"/>
                </a:lnTo>
                <a:lnTo>
                  <a:pt x="46783" y="62431"/>
                </a:lnTo>
                <a:lnTo>
                  <a:pt x="0" y="124862"/>
                </a:lnTo>
                <a:lnTo>
                  <a:pt x="27847" y="124862"/>
                </a:lnTo>
                <a:lnTo>
                  <a:pt x="74630" y="62431"/>
                </a:lnTo>
                <a:lnTo>
                  <a:pt x="27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1935248" y="149807"/>
            <a:ext cx="74930" cy="125095"/>
          </a:xfrm>
          <a:custGeom>
            <a:avLst/>
            <a:gdLst/>
            <a:ahLst/>
            <a:cxnLst/>
            <a:rect l="l" t="t" r="r" b="b"/>
            <a:pathLst>
              <a:path w="74929" h="125095">
                <a:moveTo>
                  <a:pt x="27847" y="0"/>
                </a:moveTo>
                <a:lnTo>
                  <a:pt x="0" y="0"/>
                </a:lnTo>
                <a:lnTo>
                  <a:pt x="46783" y="62431"/>
                </a:lnTo>
                <a:lnTo>
                  <a:pt x="0" y="124862"/>
                </a:lnTo>
                <a:lnTo>
                  <a:pt x="27847" y="124862"/>
                </a:lnTo>
                <a:lnTo>
                  <a:pt x="74634" y="62431"/>
                </a:lnTo>
                <a:lnTo>
                  <a:pt x="27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1807825" y="101980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0" y="219582"/>
                </a:moveTo>
                <a:lnTo>
                  <a:pt x="219582" y="219582"/>
                </a:lnTo>
                <a:lnTo>
                  <a:pt x="219582" y="0"/>
                </a:lnTo>
                <a:lnTo>
                  <a:pt x="0" y="0"/>
                </a:lnTo>
                <a:lnTo>
                  <a:pt x="0" y="219582"/>
                </a:lnTo>
                <a:close/>
              </a:path>
            </a:pathLst>
          </a:custGeom>
          <a:ln w="3175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6801104" y="4624349"/>
          <a:ext cx="4752340" cy="1851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5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56">
                <a:tc rowSpan="2">
                  <a:txBody>
                    <a:bodyPr/>
                    <a:lstStyle/>
                    <a:p>
                      <a:pPr marL="22606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Ст</a:t>
                      </a:r>
                      <a:r>
                        <a:rPr sz="800" spc="5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ть</a:t>
                      </a:r>
                      <a:r>
                        <a:rPr sz="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дером</a:t>
                      </a:r>
                      <a:r>
                        <a:rPr sz="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sz="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показ</a:t>
                      </a:r>
                      <a:r>
                        <a:rPr sz="800" spc="5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ть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  <a:p>
                      <a:pPr marL="146685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приве</a:t>
                      </a:r>
                      <a:r>
                        <a:rPr sz="800" spc="5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ж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ен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ть</a:t>
                      </a:r>
                      <a:r>
                        <a:rPr sz="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при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ци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п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ам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 Narrow"/>
                          <a:cs typeface="Arial Narrow"/>
                        </a:rPr>
                        <a:t>Д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емон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трирует</a:t>
                      </a:r>
                      <a:r>
                        <a:rPr sz="800" spc="-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привер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ж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енно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ть</a:t>
                      </a:r>
                      <a:r>
                        <a:rPr sz="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принципам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езопа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но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ти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5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00" spc="5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ан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рует</a:t>
                      </a:r>
                      <a:r>
                        <a:rPr sz="8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у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ж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денно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ть</a:t>
                      </a:r>
                      <a:r>
                        <a:rPr sz="8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до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ти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ж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ение</a:t>
                      </a:r>
                      <a:r>
                        <a:rPr sz="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«ну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евого</a:t>
                      </a:r>
                      <a:r>
                        <a:rPr sz="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трав</a:t>
                      </a:r>
                      <a:r>
                        <a:rPr sz="800" spc="5" dirty="0">
                          <a:latin typeface="Arial Narrow"/>
                          <a:cs typeface="Arial Narrow"/>
                        </a:rPr>
                        <a:t>м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атизм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»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73">
                <a:tc>
                  <a:txBody>
                    <a:bodyPr/>
                    <a:lstStyle/>
                    <a:p>
                      <a:pPr marL="464820" marR="63500" indent="135255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Выявлять</a:t>
                      </a:r>
                      <a:r>
                        <a:rPr sz="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угрозы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– контролиро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ва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ть</a:t>
                      </a:r>
                      <a:r>
                        <a:rPr sz="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ри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ки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Анал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зи</a:t>
                      </a:r>
                      <a:r>
                        <a:rPr sz="800" spc="5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ует</a:t>
                      </a:r>
                      <a:r>
                        <a:rPr sz="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ри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ки</a:t>
                      </a:r>
                      <a:r>
                        <a:rPr sz="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прин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мает</a:t>
                      </a:r>
                      <a:r>
                        <a:rPr sz="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езопа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ные</a:t>
                      </a:r>
                      <a:r>
                        <a:rPr sz="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решения</a:t>
                      </a:r>
                      <a:r>
                        <a:rPr sz="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(ALARP)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301">
                <a:tc>
                  <a:txBody>
                    <a:bodyPr/>
                    <a:lstStyle/>
                    <a:p>
                      <a:pPr marL="263525" marR="63500" indent="347345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Определять</a:t>
                      </a:r>
                      <a:r>
                        <a:rPr sz="8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цели</a:t>
                      </a:r>
                      <a:r>
                        <a:rPr sz="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– раз</a:t>
                      </a:r>
                      <a:r>
                        <a:rPr sz="800" spc="5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аты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ва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ть</a:t>
                      </a:r>
                      <a:r>
                        <a:rPr sz="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программы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Ст</a:t>
                      </a:r>
                      <a:r>
                        <a:rPr sz="800" spc="5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вит</a:t>
                      </a:r>
                      <a:r>
                        <a:rPr sz="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цел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обе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пе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ч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ивающее</a:t>
                      </a:r>
                      <a:r>
                        <a:rPr sz="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езопа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но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ть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132">
                <a:tc>
                  <a:txBody>
                    <a:bodyPr/>
                    <a:lstStyle/>
                    <a:p>
                      <a:pPr marL="141605" marR="64769" indent="-109855" algn="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Создать</a:t>
                      </a:r>
                      <a:r>
                        <a:rPr sz="8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тему</a:t>
                      </a:r>
                      <a:r>
                        <a:rPr sz="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езопа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но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ти</a:t>
                      </a:r>
                      <a:r>
                        <a:rPr sz="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и ги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г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иены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труда</a:t>
                      </a:r>
                      <a:r>
                        <a:rPr sz="8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sz="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до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ти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ч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ь вы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окого</a:t>
                      </a:r>
                      <a:r>
                        <a:rPr sz="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уровня</a:t>
                      </a:r>
                      <a:r>
                        <a:rPr sz="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00" spc="5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ганизации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Создаёт</a:t>
                      </a:r>
                      <a:r>
                        <a:rPr sz="800" spc="-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атмо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феру</a:t>
                      </a:r>
                      <a:r>
                        <a:rPr sz="8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открыто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ти</a:t>
                      </a:r>
                      <a:r>
                        <a:rPr sz="8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доверия</a:t>
                      </a:r>
                      <a:r>
                        <a:rPr sz="8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вопро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ах</a:t>
                      </a:r>
                      <a:r>
                        <a:rPr sz="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езопа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но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ти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marL="354965" marR="63500" indent="-11303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 Narrow"/>
                          <a:cs typeface="Arial Narrow"/>
                        </a:rPr>
                        <a:t>П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овыш</a:t>
                      </a:r>
                      <a:r>
                        <a:rPr sz="800" spc="5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ть</a:t>
                      </a:r>
                      <a:r>
                        <a:rPr sz="8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кв</a:t>
                      </a:r>
                      <a:r>
                        <a:rPr sz="800" spc="5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фик</a:t>
                      </a:r>
                      <a:r>
                        <a:rPr sz="800" spc="5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ц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ию</a:t>
                      </a:r>
                      <a:r>
                        <a:rPr sz="8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– развивать</a:t>
                      </a:r>
                      <a:r>
                        <a:rPr sz="8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проф.</a:t>
                      </a:r>
                      <a:r>
                        <a:rPr sz="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навыки.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Развивает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я</a:t>
                      </a:r>
                      <a:r>
                        <a:rPr sz="8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ам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развива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д</a:t>
                      </a:r>
                      <a:r>
                        <a:rPr sz="800" spc="5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угих</a:t>
                      </a:r>
                      <a:r>
                        <a:rPr sz="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об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ти</a:t>
                      </a:r>
                      <a:r>
                        <a:rPr sz="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езопа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но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ти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144">
                <a:tc>
                  <a:txBody>
                    <a:bodyPr/>
                    <a:lstStyle/>
                    <a:p>
                      <a:pPr marL="240665" marR="63500" indent="97155" algn="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нве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тиров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ть</a:t>
                      </a:r>
                      <a:r>
                        <a:rPr sz="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кад</a:t>
                      </a:r>
                      <a:r>
                        <a:rPr sz="800" spc="5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ы</a:t>
                      </a:r>
                      <a:r>
                        <a:rPr sz="8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– мотивиров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ть</a:t>
                      </a:r>
                      <a:r>
                        <a:rPr sz="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по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ред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твом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  <a:p>
                      <a:pPr marR="63500" algn="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у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ч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тия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6350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Мотивирует</a:t>
                      </a:r>
                      <a:r>
                        <a:rPr sz="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ра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отников</a:t>
                      </a:r>
                      <a:r>
                        <a:rPr sz="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активно</a:t>
                      </a:r>
                      <a:r>
                        <a:rPr sz="8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у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ч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твовать</a:t>
                      </a:r>
                      <a:r>
                        <a:rPr sz="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развит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00" dirty="0">
                          <a:latin typeface="Arial Narrow"/>
                          <a:cs typeface="Arial Narrow"/>
                        </a:rPr>
                        <a:t>БП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6350">
                      <a:solidFill>
                        <a:srgbClr val="A6A6A6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748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Рисунок 5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968474" y="4532387"/>
            <a:ext cx="8003701" cy="918674"/>
          </a:xfrm>
        </p:spPr>
        <p:txBody>
          <a:bodyPr>
            <a:noAutofit/>
          </a:bodyPr>
          <a:lstStyle/>
          <a:p>
            <a:r>
              <a:rPr lang="ru-RU" sz="3600" dirty="0"/>
              <a:t>ЛИДЕРСКИЕ ПРАКТИКИ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dirty="0"/>
              <a:t>Инструменты лидерства для системного развития культуры безопасного производства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8" name="Ссылка на слайд 7">
                <a:extLst>
                  <a:ext uri="{FF2B5EF4-FFF2-40B4-BE49-F238E27FC236}">
                    <a16:creationId xmlns:a16="http://schemas.microsoft.com/office/drawing/2014/main" id="{B2B7E424-D82E-483A-A41C-632B242F7E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72023505"/>
                  </p:ext>
                </p:extLst>
              </p:nvPr>
            </p:nvGraphicFramePr>
            <p:xfrm>
              <a:off x="11929109" y="103615"/>
              <a:ext cx="96267" cy="96267"/>
            </p:xfrm>
            <a:graphic>
              <a:graphicData uri="http://schemas.microsoft.com/office/powerpoint/2016/slidezoom">
                <pslz:sldZm>
                  <pslz:sldZmObj sldId="2378" cId="1235843529">
                    <pslz:zmPr id="{ED097675-3E4C-4192-8EEC-ABEC080A65F4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6267" cy="9626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Ссылка на слайд 7">
                <a:extLst>
                  <a:ext uri="{FF2B5EF4-FFF2-40B4-BE49-F238E27FC236}">
                    <a16:creationId xmlns:a16="http://schemas.microsoft.com/office/drawing/2014/main" id="{B2B7E424-D82E-483A-A41C-632B242F7E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xmlns:pslz="http://schemas.microsoft.com/office/powerpoint/2016/slidezoom" r:embed="rId7"/>
                  </a:ext>
                </a:extLst>
              </a:blip>
              <a:stretch>
                <a:fillRect/>
              </a:stretch>
            </p:blipFill>
            <p:spPr>
              <a:xfrm>
                <a:off x="11929109" y="103615"/>
                <a:ext cx="96267" cy="9626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2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68DAA22-747E-4E84-8BBC-588BAA3A82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 dirty="0"/>
              <a:t>ЛИДЕРСКИЕ ПРАКТИКИ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40CA70-E9A4-44AC-9474-A48EDCB654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8813" y="1016000"/>
            <a:ext cx="3997325" cy="3973513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600" dirty="0"/>
              <a:t>Цели, которые ставит перед собой КТК в области безопасности, требуют от </a:t>
            </a:r>
            <a:r>
              <a:rPr lang="ru-RU" dirty="0"/>
              <a:t>всех участников </a:t>
            </a:r>
            <a:r>
              <a:rPr lang="ru-RU" sz="1600" dirty="0"/>
              <a:t>единого </a:t>
            </a:r>
            <a:r>
              <a:rPr lang="ru-RU" dirty="0"/>
              <a:t>понимания задач и согласованности в способах их достижения. 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dirty="0"/>
              <a:t>Установить четкие правила и задать высокую планку качества процессам, связанным с развитием безопасности, возможно через применение стандартизированных </a:t>
            </a:r>
            <a:r>
              <a:rPr lang="ru-RU" b="1" dirty="0">
                <a:solidFill>
                  <a:schemeClr val="accent2"/>
                </a:solidFill>
              </a:rPr>
              <a:t>лидерских практик</a:t>
            </a:r>
            <a:r>
              <a:rPr lang="ru-RU" dirty="0"/>
              <a:t>. 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dirty="0"/>
              <a:t>Каждая практика – это подробное руководство к  действию, дающее гарантию того, что каждый руководитель-лидер выполняет свои обязанности одинаково хорошо, независимо от удаленности и специфики своей деятельности.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79CC23-0C82-4924-9185-DCEB1029274D}"/>
              </a:ext>
            </a:extLst>
          </p:cNvPr>
          <p:cNvSpPr txBox="1"/>
          <p:nvPr/>
        </p:nvSpPr>
        <p:spPr>
          <a:xfrm>
            <a:off x="5529264" y="1016000"/>
            <a:ext cx="6095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ИСПОЛЬЗУЯ ЛИДЕРСКИЕ ПРАКТИКИ, ВАЖНО ЗНАТЬ: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Практики адресованы различным группам лидеров. Существуют универсальные практики, применение которых рекомендовано всем работникам КТК. Другие практики учитывают специфику деятельности отдельных категорий персонала и адресованы топ-менеджерам, линейным руководителям или сотрудникам службы ОТ, ПБ и ООС.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Лидерские практики выполняются с разной регулярностью. </a:t>
            </a:r>
          </a:p>
          <a:p>
            <a:endParaRPr lang="ru-RU" sz="1600" dirty="0"/>
          </a:p>
          <a:p>
            <a:r>
              <a:rPr lang="ru-RU" sz="1600" dirty="0"/>
              <a:t>В описании практик вы найдете следующие отметки: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3A3107-96FE-4D9F-A80C-697E0B0796DC}"/>
              </a:ext>
            </a:extLst>
          </p:cNvPr>
          <p:cNvSpPr txBox="1"/>
          <p:nvPr/>
        </p:nvSpPr>
        <p:spPr>
          <a:xfrm>
            <a:off x="5529264" y="5217149"/>
            <a:ext cx="5967411" cy="646331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14982"/>
                </a:solidFill>
                <a:ea typeface="Segoe UI Symbol" panose="020B0502040204020203" pitchFamily="34" charset="0"/>
              </a:rPr>
              <a:t></a:t>
            </a:r>
            <a:r>
              <a:rPr lang="ru-RU" sz="1600" b="1" dirty="0">
                <a:solidFill>
                  <a:srgbClr val="0070C0"/>
                </a:solidFill>
                <a:ea typeface="Segoe UI Symbol" panose="020B0502040204020203" pitchFamily="34" charset="0"/>
              </a:rPr>
              <a:t> </a:t>
            </a:r>
            <a:r>
              <a:rPr lang="ru-RU" sz="1600" b="1" dirty="0">
                <a:ea typeface="Segoe UI Symbol" panose="020B0502040204020203" pitchFamily="34" charset="0"/>
              </a:rPr>
              <a:t>–</a:t>
            </a:r>
            <a:r>
              <a:rPr lang="ru-RU" sz="1600" dirty="0"/>
              <a:t> с определенной частотой (по календарю)</a:t>
            </a:r>
          </a:p>
          <a:p>
            <a:r>
              <a:rPr lang="ru-RU" dirty="0">
                <a:solidFill>
                  <a:srgbClr val="214982"/>
                </a:solidFill>
                <a:ea typeface="Segoe UI Symbol" panose="020B0502040204020203" pitchFamily="34" charset="0"/>
              </a:rPr>
              <a:t></a:t>
            </a:r>
            <a:r>
              <a:rPr lang="ru-RU" sz="1600" dirty="0">
                <a:solidFill>
                  <a:srgbClr val="0070C0"/>
                </a:solidFill>
                <a:ea typeface="Segoe UI Symbol" panose="020B0502040204020203" pitchFamily="34" charset="0"/>
              </a:rPr>
              <a:t> </a:t>
            </a:r>
            <a:r>
              <a:rPr lang="ru-RU" sz="1600" dirty="0">
                <a:ea typeface="Segoe UI Symbol" panose="020B0502040204020203" pitchFamily="34" charset="0"/>
              </a:rPr>
              <a:t>–</a:t>
            </a:r>
            <a:r>
              <a:rPr lang="ru-RU" sz="1600" dirty="0">
                <a:solidFill>
                  <a:srgbClr val="0070C0"/>
                </a:solidFill>
                <a:ea typeface="Segoe UI Symbol" panose="020B0502040204020203" pitchFamily="34" charset="0"/>
              </a:rPr>
              <a:t> </a:t>
            </a:r>
            <a:r>
              <a:rPr lang="ru-RU" sz="1600" dirty="0"/>
              <a:t>в ответ на стандартные обстоятельства (ситуационно)</a:t>
            </a:r>
            <a:endParaRPr lang="ru-RU" sz="1600" dirty="0">
              <a:solidFill>
                <a:srgbClr val="0070C0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BE73BCF-2E0F-4D44-9E54-74AF2A114501}"/>
              </a:ext>
            </a:extLst>
          </p:cNvPr>
          <p:cNvGrpSpPr/>
          <p:nvPr/>
        </p:nvGrpSpPr>
        <p:grpSpPr>
          <a:xfrm>
            <a:off x="5529264" y="4368732"/>
            <a:ext cx="6003925" cy="648150"/>
            <a:chOff x="5529264" y="3635091"/>
            <a:chExt cx="6003925" cy="6481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4607AC7-C397-480C-89C0-30EA0EFFC4D7}"/>
                </a:ext>
              </a:extLst>
            </p:cNvPr>
            <p:cNvSpPr/>
            <p:nvPr/>
          </p:nvSpPr>
          <p:spPr>
            <a:xfrm>
              <a:off x="5529264" y="3636910"/>
              <a:ext cx="6003925" cy="646331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fontAlgn="b"/>
              <a:r>
                <a:rPr lang="ru-RU" dirty="0">
                  <a:solidFill>
                    <a:srgbClr val="C00000"/>
                  </a:solidFill>
                  <a:ea typeface="Segoe UI Symbol" panose="020B0502040204020203" pitchFamily="34" charset="0"/>
                </a:rPr>
                <a:t>    </a:t>
              </a:r>
              <a:r>
                <a:rPr lang="ru-RU" dirty="0">
                  <a:ea typeface="Segoe UI Symbol" panose="020B0502040204020203" pitchFamily="34" charset="0"/>
                </a:rPr>
                <a:t>– топ-руководители     </a:t>
              </a:r>
              <a:r>
                <a:rPr lang="ru-RU" dirty="0">
                  <a:solidFill>
                    <a:srgbClr val="C00000"/>
                  </a:solidFill>
                  <a:ea typeface="Segoe UI Symbol" panose="020B0502040204020203" pitchFamily="34" charset="0"/>
                </a:rPr>
                <a:t> </a:t>
              </a:r>
              <a:r>
                <a:rPr lang="ru-RU" dirty="0">
                  <a:ea typeface="Segoe UI Symbol" panose="020B0502040204020203" pitchFamily="34" charset="0"/>
                </a:rPr>
                <a:t>– руководители среднего звена </a:t>
              </a:r>
              <a:r>
                <a:rPr lang="ru-RU" dirty="0">
                  <a:solidFill>
                    <a:srgbClr val="C00000"/>
                  </a:solidFill>
                  <a:ea typeface="Segoe UI Symbol" panose="020B0502040204020203" pitchFamily="34" charset="0"/>
                </a:rPr>
                <a:t>   </a:t>
              </a:r>
              <a:r>
                <a:rPr lang="ru-RU" dirty="0">
                  <a:solidFill>
                    <a:srgbClr val="0070C0"/>
                  </a:solidFill>
                  <a:ea typeface="Segoe UI Symbol" panose="020B0502040204020203" pitchFamily="34" charset="0"/>
                </a:rPr>
                <a:t> </a:t>
              </a:r>
              <a:r>
                <a:rPr lang="ru-RU" dirty="0">
                  <a:ea typeface="Segoe UI Symbol" panose="020B0502040204020203" pitchFamily="34" charset="0"/>
                </a:rPr>
                <a:t>– ИТР</a:t>
              </a:r>
              <a:r>
                <a:rPr lang="en-US" dirty="0">
                  <a:ea typeface="Segoe UI Symbol" panose="020B0502040204020203" pitchFamily="34" charset="0"/>
                </a:rPr>
                <a:t> </a:t>
              </a:r>
              <a:r>
                <a:rPr lang="ru-RU" dirty="0">
                  <a:ea typeface="Segoe UI Symbol" panose="020B0502040204020203" pitchFamily="34" charset="0"/>
                </a:rPr>
                <a:t>и рабочие    </a:t>
              </a:r>
              <a:r>
                <a:rPr lang="ru-RU" dirty="0">
                  <a:solidFill>
                    <a:srgbClr val="0070C0"/>
                  </a:solidFill>
                  <a:ea typeface="Segoe UI Symbol" panose="020B0502040204020203" pitchFamily="34" charset="0"/>
                </a:rPr>
                <a:t>     </a:t>
              </a:r>
              <a:r>
                <a:rPr lang="ru-RU" dirty="0">
                  <a:ea typeface="Segoe UI Symbol" panose="020B0502040204020203" pitchFamily="34" charset="0"/>
                </a:rPr>
                <a:t>– служба ОТ ПБ ООС </a:t>
              </a:r>
              <a:endParaRPr lang="ru-RU" dirty="0"/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81AE1317-1E47-46D0-8576-E1912901460F}"/>
                </a:ext>
              </a:extLst>
            </p:cNvPr>
            <p:cNvGrpSpPr/>
            <p:nvPr/>
          </p:nvGrpSpPr>
          <p:grpSpPr>
            <a:xfrm>
              <a:off x="5577251" y="3635091"/>
              <a:ext cx="3250473" cy="594208"/>
              <a:chOff x="-164501" y="42761"/>
              <a:chExt cx="3250473" cy="594206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D0291F71-C2FF-4877-B06A-F588ECB7D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64501" y="42761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7D3FF777-F2A5-41DE-988A-490A08ADC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6926" y="114531"/>
                <a:ext cx="261572" cy="261571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6498B074-79C5-4DE5-856F-0425DB683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4400" y="375396"/>
                <a:ext cx="261572" cy="261571"/>
              </a:xfrm>
              <a:prstGeom prst="rect">
                <a:avLst/>
              </a:prstGeom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810AB000-F211-4767-AF90-8377A3D54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699" y="425314"/>
                <a:ext cx="183128" cy="18312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61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934989"/>
              </p:ext>
            </p:extLst>
          </p:nvPr>
        </p:nvGraphicFramePr>
        <p:xfrm>
          <a:off x="658813" y="1016000"/>
          <a:ext cx="10837863" cy="509523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068973">
                  <a:extLst>
                    <a:ext uri="{9D8B030D-6E8A-4147-A177-3AD203B41FA5}">
                      <a16:colId xmlns:a16="http://schemas.microsoft.com/office/drawing/2014/main" val="4116147987"/>
                    </a:ext>
                  </a:extLst>
                </a:gridCol>
                <a:gridCol w="1353778">
                  <a:extLst>
                    <a:ext uri="{9D8B030D-6E8A-4147-A177-3AD203B41FA5}">
                      <a16:colId xmlns:a16="http://schemas.microsoft.com/office/drawing/2014/main" val="750551637"/>
                    </a:ext>
                  </a:extLst>
                </a:gridCol>
                <a:gridCol w="1353778">
                  <a:extLst>
                    <a:ext uri="{9D8B030D-6E8A-4147-A177-3AD203B41FA5}">
                      <a16:colId xmlns:a16="http://schemas.microsoft.com/office/drawing/2014/main" val="2360175806"/>
                    </a:ext>
                  </a:extLst>
                </a:gridCol>
                <a:gridCol w="1353778">
                  <a:extLst>
                    <a:ext uri="{9D8B030D-6E8A-4147-A177-3AD203B41FA5}">
                      <a16:colId xmlns:a16="http://schemas.microsoft.com/office/drawing/2014/main" val="3932308077"/>
                    </a:ext>
                  </a:extLst>
                </a:gridCol>
                <a:gridCol w="1739180">
                  <a:extLst>
                    <a:ext uri="{9D8B030D-6E8A-4147-A177-3AD203B41FA5}">
                      <a16:colId xmlns:a16="http://schemas.microsoft.com/office/drawing/2014/main" val="3181060368"/>
                    </a:ext>
                  </a:extLst>
                </a:gridCol>
                <a:gridCol w="968376">
                  <a:extLst>
                    <a:ext uri="{9D8B030D-6E8A-4147-A177-3AD203B41FA5}">
                      <a16:colId xmlns:a16="http://schemas.microsoft.com/office/drawing/2014/main" val="1779246177"/>
                    </a:ext>
                  </a:extLst>
                </a:gridCol>
              </a:tblGrid>
              <a:tr h="49121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Лидерская практика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21" marB="45721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ОБРАЗЕЦ</a:t>
                      </a:r>
                      <a:endParaRPr lang="ru-RU" sz="1050" b="1" dirty="0">
                        <a:latin typeface="+mn-lt"/>
                      </a:endParaRPr>
                    </a:p>
                  </a:txBody>
                  <a:tcPr marT="45721" marB="4572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ОРИЕНТИР</a:t>
                      </a:r>
                      <a:endParaRPr lang="ru-RU" sz="1050" b="1" dirty="0">
                        <a:latin typeface="+mn-lt"/>
                      </a:endParaRPr>
                    </a:p>
                  </a:txBody>
                  <a:tcPr marT="45721" marB="4572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ДРАЙВЕР</a:t>
                      </a:r>
                      <a:endParaRPr lang="ru-RU" sz="1050" b="1" dirty="0">
                        <a:latin typeface="+mn-lt"/>
                      </a:endParaRPr>
                    </a:p>
                  </a:txBody>
                  <a:tcPr marT="45721" marB="4572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ВДОХНОВИТЕЛЬ</a:t>
                      </a:r>
                      <a:endParaRPr lang="ru-RU" sz="1050" b="1" dirty="0">
                        <a:latin typeface="+mn-lt"/>
                      </a:endParaRPr>
                    </a:p>
                  </a:txBody>
                  <a:tcPr marT="45721" marB="45721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861477"/>
                  </a:ext>
                </a:extLst>
              </a:tr>
              <a:tr h="353640">
                <a:tc>
                  <a:txBody>
                    <a:bodyPr/>
                    <a:lstStyle/>
                    <a:p>
                      <a:pPr indent="180000" algn="l" fontAlgn="b">
                        <a:spcBef>
                          <a:spcPts val="0"/>
                        </a:spcBef>
                      </a:pP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ВНУТРЕННЕЕ РАССЛЕДОВАНИЕ ПРОИСШЕСТВИЙ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  <a:ea typeface="Segoe UI Symbol" panose="020B0502040204020203" pitchFamily="34" charset="0"/>
                        </a:rPr>
                        <a:t>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406460"/>
                  </a:ext>
                </a:extLst>
              </a:tr>
              <a:tr h="353640">
                <a:tc>
                  <a:txBody>
                    <a:bodyPr/>
                    <a:lstStyle/>
                    <a:p>
                      <a:pPr indent="180000" algn="l" fontAlgn="b">
                        <a:spcBef>
                          <a:spcPts val="0"/>
                        </a:spcBef>
                      </a:pP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ИЗВЛЕЧЕНИЕ УРОКОВ ИЗ ПОС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  <a:ea typeface="Segoe UI Symbol" panose="020B0502040204020203" pitchFamily="34" charset="0"/>
                        </a:rPr>
                        <a:t>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464542"/>
                  </a:ext>
                </a:extLst>
              </a:tr>
              <a:tr h="360336">
                <a:tc>
                  <a:txBody>
                    <a:bodyPr/>
                    <a:lstStyle/>
                    <a:p>
                      <a:pPr marL="177800" indent="1588" algn="l" fontAlgn="b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КОРРЕКЦИЯ ДЕЙСТВИЙ ПЕРСОНАЛА </a:t>
                      </a:r>
                      <a:b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(Развивающая обратная связь)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  <a:ea typeface="Segoe UI Symbol" panose="020B0502040204020203" pitchFamily="34" charset="0"/>
                        </a:rPr>
                        <a:t>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644153"/>
                  </a:ext>
                </a:extLst>
              </a:tr>
              <a:tr h="353640">
                <a:tc>
                  <a:txBody>
                    <a:bodyPr/>
                    <a:lstStyle/>
                    <a:p>
                      <a:pPr indent="180000" algn="l" fontAlgn="b">
                        <a:spcBef>
                          <a:spcPts val="0"/>
                        </a:spcBef>
                      </a:pP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ЛИДЕРСКИЙ ВИЗИТ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  <a:ea typeface="Segoe UI Symbol" panose="020B0502040204020203" pitchFamily="34" charset="0"/>
                        </a:rPr>
                        <a:t>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63757"/>
                  </a:ext>
                </a:extLst>
              </a:tr>
              <a:tr h="353640">
                <a:tc>
                  <a:txBody>
                    <a:bodyPr/>
                    <a:lstStyle/>
                    <a:p>
                      <a:pPr indent="180000" algn="l" fontAlgn="b">
                        <a:spcBef>
                          <a:spcPts val="0"/>
                        </a:spcBef>
                      </a:pP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ЛИЧНЫЕ ОБЯЗАТЕЛЬСТВА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  <a:ea typeface="Segoe UI Symbol" panose="020B0502040204020203" pitchFamily="34" charset="0"/>
                        </a:rPr>
                        <a:t>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376129"/>
                  </a:ext>
                </a:extLst>
              </a:tr>
              <a:tr h="353640">
                <a:tc>
                  <a:txBody>
                    <a:bodyPr/>
                    <a:lstStyle/>
                    <a:p>
                      <a:pPr indent="180000" algn="l" fontAlgn="b">
                        <a:spcBef>
                          <a:spcPts val="0"/>
                        </a:spcBef>
                      </a:pP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ПОЛОЖИТЕЛЬНАЯ  МОТИВАЦИЯ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  <a:ea typeface="Segoe UI Symbol" panose="020B0502040204020203" pitchFamily="34" charset="0"/>
                        </a:rPr>
                        <a:t>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324172"/>
                  </a:ext>
                </a:extLst>
              </a:tr>
              <a:tr h="353640">
                <a:tc>
                  <a:txBody>
                    <a:bodyPr/>
                    <a:lstStyle/>
                    <a:p>
                      <a:pPr indent="180000" algn="l" fontAlgn="b">
                        <a:spcBef>
                          <a:spcPts val="0"/>
                        </a:spcBef>
                      </a:pP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КАРТОЧКИ БЕЗОПАСНОСТИ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Trebuchet MS"/>
                          <a:ea typeface="Segoe UI Symbol" panose="020B0502040204020203" pitchFamily="34" charset="0"/>
                          <a:cs typeface="+mn-cs"/>
                        </a:rPr>
                        <a:t>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Trebuchet MS"/>
                          <a:ea typeface="Segoe UI Symbol" panose="020B0502040204020203" pitchFamily="34" charset="0"/>
                          <a:cs typeface="+mn-cs"/>
                        </a:rPr>
                        <a:t>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358249"/>
                  </a:ext>
                </a:extLst>
              </a:tr>
              <a:tr h="353640">
                <a:tc>
                  <a:txBody>
                    <a:bodyPr/>
                    <a:lstStyle/>
                    <a:p>
                      <a:pPr indent="180000" algn="l" fontAlgn="b">
                        <a:spcBef>
                          <a:spcPts val="0"/>
                        </a:spcBef>
                      </a:pP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ПОИСК НОВЫХ ВОЗМОЖНОСТЕЙ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  <a:ea typeface="Segoe UI Symbol" panose="020B0502040204020203" pitchFamily="34" charset="0"/>
                        </a:rPr>
                        <a:t>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029019"/>
                  </a:ext>
                </a:extLst>
              </a:tr>
              <a:tr h="353640">
                <a:tc>
                  <a:txBody>
                    <a:bodyPr/>
                    <a:lstStyle/>
                    <a:p>
                      <a:pPr indent="180000" algn="l" fontAlgn="b">
                        <a:spcBef>
                          <a:spcPts val="0"/>
                        </a:spcBef>
                      </a:pP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ПОСТАНОВКА ЦЕЛЕЙ ПО БЕЗОПАСНОСТИ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Trebuchet MS"/>
                          <a:ea typeface="Segoe UI Symbol" panose="020B0502040204020203" pitchFamily="34" charset="0"/>
                          <a:cs typeface="+mn-cs"/>
                        </a:rPr>
                        <a:t>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Trebuchet MS"/>
                          <a:ea typeface="Segoe UI Symbol" panose="020B0502040204020203" pitchFamily="34" charset="0"/>
                          <a:cs typeface="+mn-cs"/>
                        </a:rPr>
                        <a:t>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2080"/>
                  </a:ext>
                </a:extLst>
              </a:tr>
              <a:tr h="353640">
                <a:tc>
                  <a:txBody>
                    <a:bodyPr/>
                    <a:lstStyle/>
                    <a:p>
                      <a:pPr indent="180000" algn="l" fontAlgn="b">
                        <a:spcBef>
                          <a:spcPts val="0"/>
                        </a:spcBef>
                      </a:pP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ПРОВЕДЕНИЕ СОВЕЩАНИЙ ПО ОТ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  <a:ea typeface="Segoe UI Symbol" panose="020B0502040204020203" pitchFamily="34" charset="0"/>
                        </a:rPr>
                        <a:t>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39303"/>
                  </a:ext>
                </a:extLst>
              </a:tr>
              <a:tr h="353640">
                <a:tc>
                  <a:txBody>
                    <a:bodyPr/>
                    <a:lstStyle/>
                    <a:p>
                      <a:pPr indent="180000" algn="l" fontAlgn="b">
                        <a:spcBef>
                          <a:spcPts val="0"/>
                        </a:spcBef>
                      </a:pP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РЕШЕНИЕ ДИЛЕММ БЕЗОПАСНОСТИ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  <a:ea typeface="Segoe UI Symbol" panose="020B0502040204020203" pitchFamily="34" charset="0"/>
                        </a:rPr>
                        <a:t>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493555"/>
                  </a:ext>
                </a:extLst>
              </a:tr>
              <a:tr h="353640">
                <a:tc>
                  <a:txBody>
                    <a:bodyPr/>
                    <a:lstStyle/>
                    <a:p>
                      <a:pPr indent="180000" algn="l" fontAlgn="b">
                        <a:spcBef>
                          <a:spcPts val="0"/>
                        </a:spcBef>
                      </a:pP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САМООЦЕНКА СВОЕГО ПОВЕДЕНИЯ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  <a:ea typeface="Segoe UI Symbol" panose="020B0502040204020203" pitchFamily="34" charset="0"/>
                        </a:rPr>
                        <a:t>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359334"/>
                  </a:ext>
                </a:extLst>
              </a:tr>
              <a:tr h="353640">
                <a:tc>
                  <a:txBody>
                    <a:bodyPr/>
                    <a:lstStyle/>
                    <a:p>
                      <a:pPr indent="180000" algn="l" fontAlgn="b">
                        <a:spcBef>
                          <a:spcPts val="0"/>
                        </a:spcBef>
                      </a:pP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ЧЕСТНЫЙ ДИАЛОГ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  <a:ea typeface="Segoe UI Symbol" panose="020B0502040204020203" pitchFamily="34" charset="0"/>
                        </a:rPr>
                        <a:t>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649724"/>
                  </a:ext>
                </a:extLst>
              </a:tr>
            </a:tbl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8B7B0E9D-50F0-4A99-9209-6ED9F31508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 dirty="0"/>
              <a:t>СООТВЕТСТВИЕ ПРАКТИК </a:t>
            </a:r>
            <a:br>
              <a:rPr lang="ru-RU" dirty="0"/>
            </a:br>
            <a:r>
              <a:rPr lang="ru-RU" dirty="0"/>
              <a:t>РОЛЯМ ЛИДЕРА</a:t>
            </a:r>
          </a:p>
        </p:txBody>
      </p:sp>
    </p:spTree>
    <p:extLst>
      <p:ext uri="{BB962C8B-B14F-4D97-AF65-F5344CB8AC3E}">
        <p14:creationId xmlns:p14="http://schemas.microsoft.com/office/powerpoint/2010/main" val="32847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294893"/>
            <a:ext cx="9476105" cy="0"/>
          </a:xfrm>
          <a:custGeom>
            <a:avLst/>
            <a:gdLst/>
            <a:ahLst/>
            <a:cxnLst/>
            <a:rect l="l" t="t" r="r" b="b"/>
            <a:pathLst>
              <a:path w="9476105">
                <a:moveTo>
                  <a:pt x="0" y="0"/>
                </a:moveTo>
                <a:lnTo>
                  <a:pt x="9475978" y="0"/>
                </a:lnTo>
              </a:path>
            </a:pathLst>
          </a:custGeom>
          <a:ln w="38100">
            <a:solidFill>
              <a:srgbClr val="E62B2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378713"/>
            <a:ext cx="11599545" cy="0"/>
          </a:xfrm>
          <a:custGeom>
            <a:avLst/>
            <a:gdLst/>
            <a:ahLst/>
            <a:cxnLst/>
            <a:rect l="l" t="t" r="r" b="b"/>
            <a:pathLst>
              <a:path w="11599545">
                <a:moveTo>
                  <a:pt x="0" y="0"/>
                </a:moveTo>
                <a:lnTo>
                  <a:pt x="11599037" y="0"/>
                </a:lnTo>
              </a:path>
            </a:pathLst>
          </a:custGeom>
          <a:ln w="38100">
            <a:solidFill>
              <a:srgbClr val="0A439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ПЛАН </a:t>
            </a:r>
            <a:r>
              <a:rPr spc="25" dirty="0"/>
              <a:t>ВНЕДРЕНИЯ</a:t>
            </a:r>
            <a:r>
              <a:rPr spc="15" dirty="0"/>
              <a:t> </a:t>
            </a:r>
            <a:r>
              <a:rPr spc="45" dirty="0"/>
              <a:t>СТАНДАРТА</a:t>
            </a:r>
            <a:r>
              <a:rPr dirty="0"/>
              <a:t> </a:t>
            </a:r>
            <a:r>
              <a:rPr spc="40" dirty="0"/>
              <a:t>ЛИДЕР</a:t>
            </a:r>
            <a:r>
              <a:rPr spc="30" dirty="0"/>
              <a:t>С</a:t>
            </a:r>
            <a:r>
              <a:rPr spc="35" dirty="0"/>
              <a:t>ТВА</a:t>
            </a:r>
          </a:p>
        </p:txBody>
      </p:sp>
      <p:sp>
        <p:nvSpPr>
          <p:cNvPr id="5" name="object 5"/>
          <p:cNvSpPr/>
          <p:nvPr/>
        </p:nvSpPr>
        <p:spPr>
          <a:xfrm>
            <a:off x="3003804" y="1348904"/>
            <a:ext cx="76200" cy="4848225"/>
          </a:xfrm>
          <a:custGeom>
            <a:avLst/>
            <a:gdLst/>
            <a:ahLst/>
            <a:cxnLst/>
            <a:rect l="l" t="t" r="r" b="b"/>
            <a:pathLst>
              <a:path w="76200" h="4848225">
                <a:moveTo>
                  <a:pt x="31750" y="73657"/>
                </a:moveTo>
                <a:lnTo>
                  <a:pt x="31750" y="88735"/>
                </a:lnTo>
                <a:lnTo>
                  <a:pt x="44450" y="88735"/>
                </a:lnTo>
                <a:lnTo>
                  <a:pt x="44450" y="74895"/>
                </a:lnTo>
                <a:lnTo>
                  <a:pt x="31750" y="73657"/>
                </a:lnTo>
                <a:close/>
              </a:path>
              <a:path w="76200" h="4848225">
                <a:moveTo>
                  <a:pt x="74907" y="37935"/>
                </a:moveTo>
                <a:lnTo>
                  <a:pt x="44450" y="37935"/>
                </a:lnTo>
                <a:lnTo>
                  <a:pt x="44450" y="74895"/>
                </a:lnTo>
                <a:lnTo>
                  <a:pt x="46497" y="75095"/>
                </a:lnTo>
                <a:lnTo>
                  <a:pt x="58299" y="69975"/>
                </a:lnTo>
                <a:lnTo>
                  <a:pt x="67637" y="60756"/>
                </a:lnTo>
                <a:lnTo>
                  <a:pt x="73701" y="47837"/>
                </a:lnTo>
                <a:lnTo>
                  <a:pt x="74907" y="37935"/>
                </a:lnTo>
                <a:close/>
              </a:path>
              <a:path w="76200" h="4848225">
                <a:moveTo>
                  <a:pt x="44450" y="37935"/>
                </a:moveTo>
                <a:lnTo>
                  <a:pt x="31750" y="37935"/>
                </a:lnTo>
                <a:lnTo>
                  <a:pt x="31750" y="73657"/>
                </a:lnTo>
                <a:lnTo>
                  <a:pt x="44450" y="74895"/>
                </a:lnTo>
                <a:lnTo>
                  <a:pt x="44450" y="37935"/>
                </a:lnTo>
                <a:close/>
              </a:path>
              <a:path w="76200" h="4848225">
                <a:moveTo>
                  <a:pt x="34525" y="0"/>
                </a:moveTo>
                <a:lnTo>
                  <a:pt x="20947" y="3889"/>
                </a:lnTo>
                <a:lnTo>
                  <a:pt x="9988" y="12187"/>
                </a:lnTo>
                <a:lnTo>
                  <a:pt x="2666" y="23875"/>
                </a:lnTo>
                <a:lnTo>
                  <a:pt x="0" y="37935"/>
                </a:lnTo>
                <a:lnTo>
                  <a:pt x="1341" y="47877"/>
                </a:lnTo>
                <a:lnTo>
                  <a:pt x="6847" y="59083"/>
                </a:lnTo>
                <a:lnTo>
                  <a:pt x="16375" y="67863"/>
                </a:lnTo>
                <a:lnTo>
                  <a:pt x="29675" y="73455"/>
                </a:lnTo>
                <a:lnTo>
                  <a:pt x="31750" y="73657"/>
                </a:lnTo>
                <a:lnTo>
                  <a:pt x="31750" y="37935"/>
                </a:lnTo>
                <a:lnTo>
                  <a:pt x="74907" y="37935"/>
                </a:lnTo>
                <a:lnTo>
                  <a:pt x="75677" y="31618"/>
                </a:lnTo>
                <a:lnTo>
                  <a:pt x="71081" y="19037"/>
                </a:lnTo>
                <a:lnTo>
                  <a:pt x="62266" y="8980"/>
                </a:lnTo>
                <a:lnTo>
                  <a:pt x="49868" y="2338"/>
                </a:lnTo>
                <a:lnTo>
                  <a:pt x="34525" y="0"/>
                </a:lnTo>
                <a:close/>
              </a:path>
              <a:path w="76200" h="4848225">
                <a:moveTo>
                  <a:pt x="44450" y="126835"/>
                </a:moveTo>
                <a:lnTo>
                  <a:pt x="31750" y="126835"/>
                </a:lnTo>
                <a:lnTo>
                  <a:pt x="31750" y="177635"/>
                </a:lnTo>
                <a:lnTo>
                  <a:pt x="44450" y="177635"/>
                </a:lnTo>
                <a:lnTo>
                  <a:pt x="44450" y="126835"/>
                </a:lnTo>
                <a:close/>
              </a:path>
              <a:path w="76200" h="4848225">
                <a:moveTo>
                  <a:pt x="44450" y="215735"/>
                </a:moveTo>
                <a:lnTo>
                  <a:pt x="31750" y="215735"/>
                </a:lnTo>
                <a:lnTo>
                  <a:pt x="31750" y="266535"/>
                </a:lnTo>
                <a:lnTo>
                  <a:pt x="44450" y="266535"/>
                </a:lnTo>
                <a:lnTo>
                  <a:pt x="44450" y="215735"/>
                </a:lnTo>
                <a:close/>
              </a:path>
              <a:path w="76200" h="4848225">
                <a:moveTo>
                  <a:pt x="44450" y="304635"/>
                </a:moveTo>
                <a:lnTo>
                  <a:pt x="31750" y="304635"/>
                </a:lnTo>
                <a:lnTo>
                  <a:pt x="31750" y="355435"/>
                </a:lnTo>
                <a:lnTo>
                  <a:pt x="44450" y="355435"/>
                </a:lnTo>
                <a:lnTo>
                  <a:pt x="44450" y="304635"/>
                </a:lnTo>
                <a:close/>
              </a:path>
              <a:path w="76200" h="4848225">
                <a:moveTo>
                  <a:pt x="44450" y="393535"/>
                </a:moveTo>
                <a:lnTo>
                  <a:pt x="31750" y="393535"/>
                </a:lnTo>
                <a:lnTo>
                  <a:pt x="31750" y="444335"/>
                </a:lnTo>
                <a:lnTo>
                  <a:pt x="44450" y="444335"/>
                </a:lnTo>
                <a:lnTo>
                  <a:pt x="44450" y="393535"/>
                </a:lnTo>
                <a:close/>
              </a:path>
              <a:path w="76200" h="4848225">
                <a:moveTo>
                  <a:pt x="44450" y="482435"/>
                </a:moveTo>
                <a:lnTo>
                  <a:pt x="31750" y="482435"/>
                </a:lnTo>
                <a:lnTo>
                  <a:pt x="31750" y="533235"/>
                </a:lnTo>
                <a:lnTo>
                  <a:pt x="44450" y="533235"/>
                </a:lnTo>
                <a:lnTo>
                  <a:pt x="44450" y="482435"/>
                </a:lnTo>
                <a:close/>
              </a:path>
              <a:path w="76200" h="4848225">
                <a:moveTo>
                  <a:pt x="44450" y="571335"/>
                </a:moveTo>
                <a:lnTo>
                  <a:pt x="31750" y="571335"/>
                </a:lnTo>
                <a:lnTo>
                  <a:pt x="31750" y="622135"/>
                </a:lnTo>
                <a:lnTo>
                  <a:pt x="44450" y="622135"/>
                </a:lnTo>
                <a:lnTo>
                  <a:pt x="44450" y="571335"/>
                </a:lnTo>
                <a:close/>
              </a:path>
              <a:path w="76200" h="4848225">
                <a:moveTo>
                  <a:pt x="44450" y="660235"/>
                </a:moveTo>
                <a:lnTo>
                  <a:pt x="31750" y="660235"/>
                </a:lnTo>
                <a:lnTo>
                  <a:pt x="31750" y="711035"/>
                </a:lnTo>
                <a:lnTo>
                  <a:pt x="44450" y="711035"/>
                </a:lnTo>
                <a:lnTo>
                  <a:pt x="44450" y="660235"/>
                </a:lnTo>
                <a:close/>
              </a:path>
              <a:path w="76200" h="4848225">
                <a:moveTo>
                  <a:pt x="44450" y="749135"/>
                </a:moveTo>
                <a:lnTo>
                  <a:pt x="31750" y="749135"/>
                </a:lnTo>
                <a:lnTo>
                  <a:pt x="31750" y="799935"/>
                </a:lnTo>
                <a:lnTo>
                  <a:pt x="44450" y="799935"/>
                </a:lnTo>
                <a:lnTo>
                  <a:pt x="44450" y="749135"/>
                </a:lnTo>
                <a:close/>
              </a:path>
              <a:path w="76200" h="4848225">
                <a:moveTo>
                  <a:pt x="44450" y="838035"/>
                </a:moveTo>
                <a:lnTo>
                  <a:pt x="31750" y="838035"/>
                </a:lnTo>
                <a:lnTo>
                  <a:pt x="31750" y="888835"/>
                </a:lnTo>
                <a:lnTo>
                  <a:pt x="44450" y="888835"/>
                </a:lnTo>
                <a:lnTo>
                  <a:pt x="44450" y="838035"/>
                </a:lnTo>
                <a:close/>
              </a:path>
              <a:path w="76200" h="4848225">
                <a:moveTo>
                  <a:pt x="44450" y="926935"/>
                </a:moveTo>
                <a:lnTo>
                  <a:pt x="31750" y="926935"/>
                </a:lnTo>
                <a:lnTo>
                  <a:pt x="31750" y="977735"/>
                </a:lnTo>
                <a:lnTo>
                  <a:pt x="44450" y="977735"/>
                </a:lnTo>
                <a:lnTo>
                  <a:pt x="44450" y="926935"/>
                </a:lnTo>
                <a:close/>
              </a:path>
              <a:path w="76200" h="4848225">
                <a:moveTo>
                  <a:pt x="44450" y="1015835"/>
                </a:moveTo>
                <a:lnTo>
                  <a:pt x="31750" y="1015835"/>
                </a:lnTo>
                <a:lnTo>
                  <a:pt x="31750" y="1066635"/>
                </a:lnTo>
                <a:lnTo>
                  <a:pt x="44450" y="1066635"/>
                </a:lnTo>
                <a:lnTo>
                  <a:pt x="44450" y="1015835"/>
                </a:lnTo>
                <a:close/>
              </a:path>
              <a:path w="76200" h="4848225">
                <a:moveTo>
                  <a:pt x="44450" y="1104735"/>
                </a:moveTo>
                <a:lnTo>
                  <a:pt x="31750" y="1104735"/>
                </a:lnTo>
                <a:lnTo>
                  <a:pt x="31750" y="1155535"/>
                </a:lnTo>
                <a:lnTo>
                  <a:pt x="44450" y="1155535"/>
                </a:lnTo>
                <a:lnTo>
                  <a:pt x="44450" y="1104735"/>
                </a:lnTo>
                <a:close/>
              </a:path>
              <a:path w="76200" h="4848225">
                <a:moveTo>
                  <a:pt x="44450" y="1193635"/>
                </a:moveTo>
                <a:lnTo>
                  <a:pt x="31750" y="1193635"/>
                </a:lnTo>
                <a:lnTo>
                  <a:pt x="31750" y="1244435"/>
                </a:lnTo>
                <a:lnTo>
                  <a:pt x="44450" y="1244435"/>
                </a:lnTo>
                <a:lnTo>
                  <a:pt x="44450" y="1193635"/>
                </a:lnTo>
                <a:close/>
              </a:path>
              <a:path w="76200" h="4848225">
                <a:moveTo>
                  <a:pt x="44450" y="1282535"/>
                </a:moveTo>
                <a:lnTo>
                  <a:pt x="31750" y="1282535"/>
                </a:lnTo>
                <a:lnTo>
                  <a:pt x="31750" y="1333335"/>
                </a:lnTo>
                <a:lnTo>
                  <a:pt x="44450" y="1333335"/>
                </a:lnTo>
                <a:lnTo>
                  <a:pt x="44450" y="1282535"/>
                </a:lnTo>
                <a:close/>
              </a:path>
              <a:path w="76200" h="4848225">
                <a:moveTo>
                  <a:pt x="44450" y="1371435"/>
                </a:moveTo>
                <a:lnTo>
                  <a:pt x="31750" y="1371435"/>
                </a:lnTo>
                <a:lnTo>
                  <a:pt x="31750" y="1422235"/>
                </a:lnTo>
                <a:lnTo>
                  <a:pt x="44450" y="1422235"/>
                </a:lnTo>
                <a:lnTo>
                  <a:pt x="44450" y="1371435"/>
                </a:lnTo>
                <a:close/>
              </a:path>
              <a:path w="76200" h="4848225">
                <a:moveTo>
                  <a:pt x="44450" y="1460335"/>
                </a:moveTo>
                <a:lnTo>
                  <a:pt x="31750" y="1460335"/>
                </a:lnTo>
                <a:lnTo>
                  <a:pt x="31750" y="1511135"/>
                </a:lnTo>
                <a:lnTo>
                  <a:pt x="44450" y="1511135"/>
                </a:lnTo>
                <a:lnTo>
                  <a:pt x="44450" y="1460335"/>
                </a:lnTo>
                <a:close/>
              </a:path>
              <a:path w="76200" h="4848225">
                <a:moveTo>
                  <a:pt x="44450" y="1549235"/>
                </a:moveTo>
                <a:lnTo>
                  <a:pt x="31750" y="1549235"/>
                </a:lnTo>
                <a:lnTo>
                  <a:pt x="31750" y="1600035"/>
                </a:lnTo>
                <a:lnTo>
                  <a:pt x="44450" y="1600035"/>
                </a:lnTo>
                <a:lnTo>
                  <a:pt x="44450" y="1549235"/>
                </a:lnTo>
                <a:close/>
              </a:path>
              <a:path w="76200" h="4848225">
                <a:moveTo>
                  <a:pt x="44450" y="1638135"/>
                </a:moveTo>
                <a:lnTo>
                  <a:pt x="31750" y="1638135"/>
                </a:lnTo>
                <a:lnTo>
                  <a:pt x="31750" y="1688935"/>
                </a:lnTo>
                <a:lnTo>
                  <a:pt x="44450" y="1688935"/>
                </a:lnTo>
                <a:lnTo>
                  <a:pt x="44450" y="1638135"/>
                </a:lnTo>
                <a:close/>
              </a:path>
              <a:path w="76200" h="4848225">
                <a:moveTo>
                  <a:pt x="44450" y="1727035"/>
                </a:moveTo>
                <a:lnTo>
                  <a:pt x="31750" y="1727035"/>
                </a:lnTo>
                <a:lnTo>
                  <a:pt x="31750" y="1777835"/>
                </a:lnTo>
                <a:lnTo>
                  <a:pt x="44450" y="1777835"/>
                </a:lnTo>
                <a:lnTo>
                  <a:pt x="44450" y="1727035"/>
                </a:lnTo>
                <a:close/>
              </a:path>
              <a:path w="76200" h="4848225">
                <a:moveTo>
                  <a:pt x="44450" y="1815935"/>
                </a:moveTo>
                <a:lnTo>
                  <a:pt x="31750" y="1815935"/>
                </a:lnTo>
                <a:lnTo>
                  <a:pt x="31750" y="1866735"/>
                </a:lnTo>
                <a:lnTo>
                  <a:pt x="44450" y="1866735"/>
                </a:lnTo>
                <a:lnTo>
                  <a:pt x="44450" y="1815935"/>
                </a:lnTo>
                <a:close/>
              </a:path>
              <a:path w="76200" h="4848225">
                <a:moveTo>
                  <a:pt x="44450" y="1904835"/>
                </a:moveTo>
                <a:lnTo>
                  <a:pt x="31750" y="1904835"/>
                </a:lnTo>
                <a:lnTo>
                  <a:pt x="31750" y="1955635"/>
                </a:lnTo>
                <a:lnTo>
                  <a:pt x="44450" y="1955635"/>
                </a:lnTo>
                <a:lnTo>
                  <a:pt x="44450" y="1904835"/>
                </a:lnTo>
                <a:close/>
              </a:path>
              <a:path w="76200" h="4848225">
                <a:moveTo>
                  <a:pt x="44450" y="1993735"/>
                </a:moveTo>
                <a:lnTo>
                  <a:pt x="31750" y="1993735"/>
                </a:lnTo>
                <a:lnTo>
                  <a:pt x="31750" y="2044535"/>
                </a:lnTo>
                <a:lnTo>
                  <a:pt x="44450" y="2044535"/>
                </a:lnTo>
                <a:lnTo>
                  <a:pt x="44450" y="1993735"/>
                </a:lnTo>
                <a:close/>
              </a:path>
              <a:path w="76200" h="4848225">
                <a:moveTo>
                  <a:pt x="44450" y="2082635"/>
                </a:moveTo>
                <a:lnTo>
                  <a:pt x="31750" y="2082635"/>
                </a:lnTo>
                <a:lnTo>
                  <a:pt x="31750" y="2133435"/>
                </a:lnTo>
                <a:lnTo>
                  <a:pt x="44450" y="2133435"/>
                </a:lnTo>
                <a:lnTo>
                  <a:pt x="44450" y="2082635"/>
                </a:lnTo>
                <a:close/>
              </a:path>
              <a:path w="76200" h="4848225">
                <a:moveTo>
                  <a:pt x="44450" y="2171535"/>
                </a:moveTo>
                <a:lnTo>
                  <a:pt x="31750" y="2171535"/>
                </a:lnTo>
                <a:lnTo>
                  <a:pt x="31750" y="2222335"/>
                </a:lnTo>
                <a:lnTo>
                  <a:pt x="44450" y="2222335"/>
                </a:lnTo>
                <a:lnTo>
                  <a:pt x="44450" y="2171535"/>
                </a:lnTo>
                <a:close/>
              </a:path>
              <a:path w="76200" h="4848225">
                <a:moveTo>
                  <a:pt x="44450" y="2260435"/>
                </a:moveTo>
                <a:lnTo>
                  <a:pt x="31750" y="2260435"/>
                </a:lnTo>
                <a:lnTo>
                  <a:pt x="31750" y="2311235"/>
                </a:lnTo>
                <a:lnTo>
                  <a:pt x="44450" y="2311235"/>
                </a:lnTo>
                <a:lnTo>
                  <a:pt x="44450" y="2260435"/>
                </a:lnTo>
                <a:close/>
              </a:path>
              <a:path w="76200" h="4848225">
                <a:moveTo>
                  <a:pt x="44450" y="2349335"/>
                </a:moveTo>
                <a:lnTo>
                  <a:pt x="31750" y="2349335"/>
                </a:lnTo>
                <a:lnTo>
                  <a:pt x="31750" y="2400135"/>
                </a:lnTo>
                <a:lnTo>
                  <a:pt x="44450" y="2400135"/>
                </a:lnTo>
                <a:lnTo>
                  <a:pt x="44450" y="2349335"/>
                </a:lnTo>
                <a:close/>
              </a:path>
              <a:path w="76200" h="4848225">
                <a:moveTo>
                  <a:pt x="44450" y="2438235"/>
                </a:moveTo>
                <a:lnTo>
                  <a:pt x="31750" y="2438235"/>
                </a:lnTo>
                <a:lnTo>
                  <a:pt x="31750" y="2489035"/>
                </a:lnTo>
                <a:lnTo>
                  <a:pt x="44450" y="2489035"/>
                </a:lnTo>
                <a:lnTo>
                  <a:pt x="44450" y="2438235"/>
                </a:lnTo>
                <a:close/>
              </a:path>
              <a:path w="76200" h="4848225">
                <a:moveTo>
                  <a:pt x="44450" y="2527135"/>
                </a:moveTo>
                <a:lnTo>
                  <a:pt x="31750" y="2527135"/>
                </a:lnTo>
                <a:lnTo>
                  <a:pt x="31750" y="2577935"/>
                </a:lnTo>
                <a:lnTo>
                  <a:pt x="44450" y="2577935"/>
                </a:lnTo>
                <a:lnTo>
                  <a:pt x="44450" y="2527135"/>
                </a:lnTo>
                <a:close/>
              </a:path>
              <a:path w="76200" h="4848225">
                <a:moveTo>
                  <a:pt x="44450" y="2616035"/>
                </a:moveTo>
                <a:lnTo>
                  <a:pt x="31750" y="2616035"/>
                </a:lnTo>
                <a:lnTo>
                  <a:pt x="31750" y="2666835"/>
                </a:lnTo>
                <a:lnTo>
                  <a:pt x="44450" y="2666835"/>
                </a:lnTo>
                <a:lnTo>
                  <a:pt x="44450" y="2616035"/>
                </a:lnTo>
                <a:close/>
              </a:path>
              <a:path w="76200" h="4848225">
                <a:moveTo>
                  <a:pt x="44450" y="2704935"/>
                </a:moveTo>
                <a:lnTo>
                  <a:pt x="31750" y="2704935"/>
                </a:lnTo>
                <a:lnTo>
                  <a:pt x="31750" y="2755735"/>
                </a:lnTo>
                <a:lnTo>
                  <a:pt x="44450" y="2755735"/>
                </a:lnTo>
                <a:lnTo>
                  <a:pt x="44450" y="2704935"/>
                </a:lnTo>
                <a:close/>
              </a:path>
              <a:path w="76200" h="4848225">
                <a:moveTo>
                  <a:pt x="44450" y="2793835"/>
                </a:moveTo>
                <a:lnTo>
                  <a:pt x="31750" y="2793835"/>
                </a:lnTo>
                <a:lnTo>
                  <a:pt x="31750" y="2844635"/>
                </a:lnTo>
                <a:lnTo>
                  <a:pt x="44450" y="2844635"/>
                </a:lnTo>
                <a:lnTo>
                  <a:pt x="44450" y="2793835"/>
                </a:lnTo>
                <a:close/>
              </a:path>
              <a:path w="76200" h="4848225">
                <a:moveTo>
                  <a:pt x="44450" y="2882735"/>
                </a:moveTo>
                <a:lnTo>
                  <a:pt x="31750" y="2882735"/>
                </a:lnTo>
                <a:lnTo>
                  <a:pt x="31750" y="2933535"/>
                </a:lnTo>
                <a:lnTo>
                  <a:pt x="44450" y="2933535"/>
                </a:lnTo>
                <a:lnTo>
                  <a:pt x="44450" y="2882735"/>
                </a:lnTo>
                <a:close/>
              </a:path>
              <a:path w="76200" h="4848225">
                <a:moveTo>
                  <a:pt x="44450" y="2971635"/>
                </a:moveTo>
                <a:lnTo>
                  <a:pt x="31750" y="2971635"/>
                </a:lnTo>
                <a:lnTo>
                  <a:pt x="31750" y="3022435"/>
                </a:lnTo>
                <a:lnTo>
                  <a:pt x="44450" y="3022435"/>
                </a:lnTo>
                <a:lnTo>
                  <a:pt x="44450" y="2971635"/>
                </a:lnTo>
                <a:close/>
              </a:path>
              <a:path w="76200" h="4848225">
                <a:moveTo>
                  <a:pt x="44450" y="3060535"/>
                </a:moveTo>
                <a:lnTo>
                  <a:pt x="31750" y="3060535"/>
                </a:lnTo>
                <a:lnTo>
                  <a:pt x="31750" y="3111335"/>
                </a:lnTo>
                <a:lnTo>
                  <a:pt x="44450" y="3111335"/>
                </a:lnTo>
                <a:lnTo>
                  <a:pt x="44450" y="3060535"/>
                </a:lnTo>
                <a:close/>
              </a:path>
              <a:path w="76200" h="4848225">
                <a:moveTo>
                  <a:pt x="44450" y="3149435"/>
                </a:moveTo>
                <a:lnTo>
                  <a:pt x="31750" y="3149435"/>
                </a:lnTo>
                <a:lnTo>
                  <a:pt x="31750" y="3200235"/>
                </a:lnTo>
                <a:lnTo>
                  <a:pt x="44450" y="3200235"/>
                </a:lnTo>
                <a:lnTo>
                  <a:pt x="44450" y="3149435"/>
                </a:lnTo>
                <a:close/>
              </a:path>
              <a:path w="76200" h="4848225">
                <a:moveTo>
                  <a:pt x="44450" y="3238335"/>
                </a:moveTo>
                <a:lnTo>
                  <a:pt x="31750" y="3238335"/>
                </a:lnTo>
                <a:lnTo>
                  <a:pt x="31750" y="3289135"/>
                </a:lnTo>
                <a:lnTo>
                  <a:pt x="44450" y="3289135"/>
                </a:lnTo>
                <a:lnTo>
                  <a:pt x="44450" y="3238335"/>
                </a:lnTo>
                <a:close/>
              </a:path>
              <a:path w="76200" h="4848225">
                <a:moveTo>
                  <a:pt x="44450" y="3327235"/>
                </a:moveTo>
                <a:lnTo>
                  <a:pt x="31750" y="3327235"/>
                </a:lnTo>
                <a:lnTo>
                  <a:pt x="31750" y="3378035"/>
                </a:lnTo>
                <a:lnTo>
                  <a:pt x="44450" y="3378035"/>
                </a:lnTo>
                <a:lnTo>
                  <a:pt x="44450" y="3327235"/>
                </a:lnTo>
                <a:close/>
              </a:path>
              <a:path w="76200" h="4848225">
                <a:moveTo>
                  <a:pt x="44450" y="3416135"/>
                </a:moveTo>
                <a:lnTo>
                  <a:pt x="31750" y="3416135"/>
                </a:lnTo>
                <a:lnTo>
                  <a:pt x="31750" y="3466935"/>
                </a:lnTo>
                <a:lnTo>
                  <a:pt x="44450" y="3466935"/>
                </a:lnTo>
                <a:lnTo>
                  <a:pt x="44450" y="3416135"/>
                </a:lnTo>
                <a:close/>
              </a:path>
              <a:path w="76200" h="4848225">
                <a:moveTo>
                  <a:pt x="44450" y="3505035"/>
                </a:moveTo>
                <a:lnTo>
                  <a:pt x="31750" y="3505035"/>
                </a:lnTo>
                <a:lnTo>
                  <a:pt x="31750" y="3555835"/>
                </a:lnTo>
                <a:lnTo>
                  <a:pt x="44450" y="3555835"/>
                </a:lnTo>
                <a:lnTo>
                  <a:pt x="44450" y="3505035"/>
                </a:lnTo>
                <a:close/>
              </a:path>
              <a:path w="76200" h="4848225">
                <a:moveTo>
                  <a:pt x="44450" y="3593935"/>
                </a:moveTo>
                <a:lnTo>
                  <a:pt x="31750" y="3593935"/>
                </a:lnTo>
                <a:lnTo>
                  <a:pt x="31750" y="3644735"/>
                </a:lnTo>
                <a:lnTo>
                  <a:pt x="44450" y="3644735"/>
                </a:lnTo>
                <a:lnTo>
                  <a:pt x="44450" y="3593935"/>
                </a:lnTo>
                <a:close/>
              </a:path>
              <a:path w="76200" h="4848225">
                <a:moveTo>
                  <a:pt x="44450" y="3682835"/>
                </a:moveTo>
                <a:lnTo>
                  <a:pt x="31750" y="3682835"/>
                </a:lnTo>
                <a:lnTo>
                  <a:pt x="31750" y="3733635"/>
                </a:lnTo>
                <a:lnTo>
                  <a:pt x="44450" y="3733635"/>
                </a:lnTo>
                <a:lnTo>
                  <a:pt x="44450" y="3682835"/>
                </a:lnTo>
                <a:close/>
              </a:path>
              <a:path w="76200" h="4848225">
                <a:moveTo>
                  <a:pt x="44450" y="3771735"/>
                </a:moveTo>
                <a:lnTo>
                  <a:pt x="31750" y="3771735"/>
                </a:lnTo>
                <a:lnTo>
                  <a:pt x="31750" y="3822535"/>
                </a:lnTo>
                <a:lnTo>
                  <a:pt x="44450" y="3822535"/>
                </a:lnTo>
                <a:lnTo>
                  <a:pt x="44450" y="3771735"/>
                </a:lnTo>
                <a:close/>
              </a:path>
              <a:path w="76200" h="4848225">
                <a:moveTo>
                  <a:pt x="44450" y="3860635"/>
                </a:moveTo>
                <a:lnTo>
                  <a:pt x="31750" y="3860635"/>
                </a:lnTo>
                <a:lnTo>
                  <a:pt x="31750" y="3911435"/>
                </a:lnTo>
                <a:lnTo>
                  <a:pt x="44450" y="3911435"/>
                </a:lnTo>
                <a:lnTo>
                  <a:pt x="44450" y="3860635"/>
                </a:lnTo>
                <a:close/>
              </a:path>
              <a:path w="76200" h="4848225">
                <a:moveTo>
                  <a:pt x="44450" y="3949535"/>
                </a:moveTo>
                <a:lnTo>
                  <a:pt x="31750" y="3949535"/>
                </a:lnTo>
                <a:lnTo>
                  <a:pt x="31750" y="4000335"/>
                </a:lnTo>
                <a:lnTo>
                  <a:pt x="44450" y="4000335"/>
                </a:lnTo>
                <a:lnTo>
                  <a:pt x="44450" y="3949535"/>
                </a:lnTo>
                <a:close/>
              </a:path>
              <a:path w="76200" h="4848225">
                <a:moveTo>
                  <a:pt x="44450" y="4038435"/>
                </a:moveTo>
                <a:lnTo>
                  <a:pt x="31750" y="4038435"/>
                </a:lnTo>
                <a:lnTo>
                  <a:pt x="31750" y="4089235"/>
                </a:lnTo>
                <a:lnTo>
                  <a:pt x="44450" y="4089235"/>
                </a:lnTo>
                <a:lnTo>
                  <a:pt x="44450" y="4038435"/>
                </a:lnTo>
                <a:close/>
              </a:path>
              <a:path w="76200" h="4848225">
                <a:moveTo>
                  <a:pt x="44450" y="4127335"/>
                </a:moveTo>
                <a:lnTo>
                  <a:pt x="31750" y="4127335"/>
                </a:lnTo>
                <a:lnTo>
                  <a:pt x="31750" y="4178135"/>
                </a:lnTo>
                <a:lnTo>
                  <a:pt x="44450" y="4178135"/>
                </a:lnTo>
                <a:lnTo>
                  <a:pt x="44450" y="4127335"/>
                </a:lnTo>
                <a:close/>
              </a:path>
              <a:path w="76200" h="4848225">
                <a:moveTo>
                  <a:pt x="44450" y="4216235"/>
                </a:moveTo>
                <a:lnTo>
                  <a:pt x="31750" y="4216235"/>
                </a:lnTo>
                <a:lnTo>
                  <a:pt x="31750" y="4267035"/>
                </a:lnTo>
                <a:lnTo>
                  <a:pt x="44450" y="4267035"/>
                </a:lnTo>
                <a:lnTo>
                  <a:pt x="44450" y="4216235"/>
                </a:lnTo>
                <a:close/>
              </a:path>
              <a:path w="76200" h="4848225">
                <a:moveTo>
                  <a:pt x="44450" y="4305135"/>
                </a:moveTo>
                <a:lnTo>
                  <a:pt x="31750" y="4305135"/>
                </a:lnTo>
                <a:lnTo>
                  <a:pt x="31750" y="4355935"/>
                </a:lnTo>
                <a:lnTo>
                  <a:pt x="44450" y="4355935"/>
                </a:lnTo>
                <a:lnTo>
                  <a:pt x="44450" y="4305135"/>
                </a:lnTo>
                <a:close/>
              </a:path>
              <a:path w="76200" h="4848225">
                <a:moveTo>
                  <a:pt x="44450" y="4394035"/>
                </a:moveTo>
                <a:lnTo>
                  <a:pt x="31750" y="4394035"/>
                </a:lnTo>
                <a:lnTo>
                  <a:pt x="31750" y="4444835"/>
                </a:lnTo>
                <a:lnTo>
                  <a:pt x="44450" y="4444835"/>
                </a:lnTo>
                <a:lnTo>
                  <a:pt x="44450" y="4394035"/>
                </a:lnTo>
                <a:close/>
              </a:path>
              <a:path w="76200" h="4848225">
                <a:moveTo>
                  <a:pt x="44450" y="4482935"/>
                </a:moveTo>
                <a:lnTo>
                  <a:pt x="31750" y="4482935"/>
                </a:lnTo>
                <a:lnTo>
                  <a:pt x="31750" y="4533735"/>
                </a:lnTo>
                <a:lnTo>
                  <a:pt x="44450" y="4533735"/>
                </a:lnTo>
                <a:lnTo>
                  <a:pt x="44450" y="4482935"/>
                </a:lnTo>
                <a:close/>
              </a:path>
              <a:path w="76200" h="4848225">
                <a:moveTo>
                  <a:pt x="44450" y="4571835"/>
                </a:moveTo>
                <a:lnTo>
                  <a:pt x="31750" y="4571835"/>
                </a:lnTo>
                <a:lnTo>
                  <a:pt x="31750" y="4622635"/>
                </a:lnTo>
                <a:lnTo>
                  <a:pt x="44450" y="4622635"/>
                </a:lnTo>
                <a:lnTo>
                  <a:pt x="44450" y="4571835"/>
                </a:lnTo>
                <a:close/>
              </a:path>
              <a:path w="76200" h="4848225">
                <a:moveTo>
                  <a:pt x="44450" y="4660735"/>
                </a:moveTo>
                <a:lnTo>
                  <a:pt x="31750" y="4660735"/>
                </a:lnTo>
                <a:lnTo>
                  <a:pt x="31750" y="4711535"/>
                </a:lnTo>
                <a:lnTo>
                  <a:pt x="44450" y="4711535"/>
                </a:lnTo>
                <a:lnTo>
                  <a:pt x="44450" y="4660735"/>
                </a:lnTo>
                <a:close/>
              </a:path>
              <a:path w="76200" h="4848225">
                <a:moveTo>
                  <a:pt x="44450" y="4749635"/>
                </a:moveTo>
                <a:lnTo>
                  <a:pt x="31750" y="4749635"/>
                </a:lnTo>
                <a:lnTo>
                  <a:pt x="31750" y="4800435"/>
                </a:lnTo>
                <a:lnTo>
                  <a:pt x="44450" y="4800435"/>
                </a:lnTo>
                <a:lnTo>
                  <a:pt x="44450" y="4749635"/>
                </a:lnTo>
                <a:close/>
              </a:path>
              <a:path w="76200" h="4848225">
                <a:moveTo>
                  <a:pt x="44450" y="4838535"/>
                </a:moveTo>
                <a:lnTo>
                  <a:pt x="31750" y="4838535"/>
                </a:lnTo>
                <a:lnTo>
                  <a:pt x="31750" y="4847920"/>
                </a:lnTo>
                <a:lnTo>
                  <a:pt x="44450" y="4847920"/>
                </a:lnTo>
                <a:lnTo>
                  <a:pt x="44450" y="483853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86655" y="1332140"/>
            <a:ext cx="76200" cy="4848225"/>
          </a:xfrm>
          <a:custGeom>
            <a:avLst/>
            <a:gdLst/>
            <a:ahLst/>
            <a:cxnLst/>
            <a:rect l="l" t="t" r="r" b="b"/>
            <a:pathLst>
              <a:path w="76200" h="4848225">
                <a:moveTo>
                  <a:pt x="31750" y="73657"/>
                </a:moveTo>
                <a:lnTo>
                  <a:pt x="31750" y="88735"/>
                </a:lnTo>
                <a:lnTo>
                  <a:pt x="44450" y="88735"/>
                </a:lnTo>
                <a:lnTo>
                  <a:pt x="44450" y="74895"/>
                </a:lnTo>
                <a:lnTo>
                  <a:pt x="31750" y="73657"/>
                </a:lnTo>
                <a:close/>
              </a:path>
              <a:path w="76200" h="4848225">
                <a:moveTo>
                  <a:pt x="74907" y="37935"/>
                </a:moveTo>
                <a:lnTo>
                  <a:pt x="44450" y="37935"/>
                </a:lnTo>
                <a:lnTo>
                  <a:pt x="44450" y="74895"/>
                </a:lnTo>
                <a:lnTo>
                  <a:pt x="46497" y="75095"/>
                </a:lnTo>
                <a:lnTo>
                  <a:pt x="58299" y="69975"/>
                </a:lnTo>
                <a:lnTo>
                  <a:pt x="67637" y="60756"/>
                </a:lnTo>
                <a:lnTo>
                  <a:pt x="73701" y="47837"/>
                </a:lnTo>
                <a:lnTo>
                  <a:pt x="74907" y="37935"/>
                </a:lnTo>
                <a:close/>
              </a:path>
              <a:path w="76200" h="4848225">
                <a:moveTo>
                  <a:pt x="44450" y="37935"/>
                </a:moveTo>
                <a:lnTo>
                  <a:pt x="31750" y="37935"/>
                </a:lnTo>
                <a:lnTo>
                  <a:pt x="31750" y="73657"/>
                </a:lnTo>
                <a:lnTo>
                  <a:pt x="44450" y="74895"/>
                </a:lnTo>
                <a:lnTo>
                  <a:pt x="44450" y="37935"/>
                </a:lnTo>
                <a:close/>
              </a:path>
              <a:path w="76200" h="4848225">
                <a:moveTo>
                  <a:pt x="34525" y="0"/>
                </a:moveTo>
                <a:lnTo>
                  <a:pt x="20947" y="3889"/>
                </a:lnTo>
                <a:lnTo>
                  <a:pt x="9988" y="12187"/>
                </a:lnTo>
                <a:lnTo>
                  <a:pt x="2666" y="23875"/>
                </a:lnTo>
                <a:lnTo>
                  <a:pt x="0" y="37935"/>
                </a:lnTo>
                <a:lnTo>
                  <a:pt x="1341" y="47877"/>
                </a:lnTo>
                <a:lnTo>
                  <a:pt x="6847" y="59083"/>
                </a:lnTo>
                <a:lnTo>
                  <a:pt x="16375" y="67863"/>
                </a:lnTo>
                <a:lnTo>
                  <a:pt x="29675" y="73455"/>
                </a:lnTo>
                <a:lnTo>
                  <a:pt x="31750" y="73657"/>
                </a:lnTo>
                <a:lnTo>
                  <a:pt x="31750" y="37935"/>
                </a:lnTo>
                <a:lnTo>
                  <a:pt x="74907" y="37935"/>
                </a:lnTo>
                <a:lnTo>
                  <a:pt x="75677" y="31618"/>
                </a:lnTo>
                <a:lnTo>
                  <a:pt x="71081" y="19037"/>
                </a:lnTo>
                <a:lnTo>
                  <a:pt x="62266" y="8980"/>
                </a:lnTo>
                <a:lnTo>
                  <a:pt x="49868" y="2338"/>
                </a:lnTo>
                <a:lnTo>
                  <a:pt x="34525" y="0"/>
                </a:lnTo>
                <a:close/>
              </a:path>
              <a:path w="76200" h="4848225">
                <a:moveTo>
                  <a:pt x="44450" y="126835"/>
                </a:moveTo>
                <a:lnTo>
                  <a:pt x="31750" y="126835"/>
                </a:lnTo>
                <a:lnTo>
                  <a:pt x="31750" y="177635"/>
                </a:lnTo>
                <a:lnTo>
                  <a:pt x="44450" y="177635"/>
                </a:lnTo>
                <a:lnTo>
                  <a:pt x="44450" y="126835"/>
                </a:lnTo>
                <a:close/>
              </a:path>
              <a:path w="76200" h="4848225">
                <a:moveTo>
                  <a:pt x="44450" y="215735"/>
                </a:moveTo>
                <a:lnTo>
                  <a:pt x="31750" y="215735"/>
                </a:lnTo>
                <a:lnTo>
                  <a:pt x="31750" y="266535"/>
                </a:lnTo>
                <a:lnTo>
                  <a:pt x="44450" y="266535"/>
                </a:lnTo>
                <a:lnTo>
                  <a:pt x="44450" y="215735"/>
                </a:lnTo>
                <a:close/>
              </a:path>
              <a:path w="76200" h="4848225">
                <a:moveTo>
                  <a:pt x="44450" y="304635"/>
                </a:moveTo>
                <a:lnTo>
                  <a:pt x="31750" y="304635"/>
                </a:lnTo>
                <a:lnTo>
                  <a:pt x="31750" y="355435"/>
                </a:lnTo>
                <a:lnTo>
                  <a:pt x="44450" y="355435"/>
                </a:lnTo>
                <a:lnTo>
                  <a:pt x="44450" y="304635"/>
                </a:lnTo>
                <a:close/>
              </a:path>
              <a:path w="76200" h="4848225">
                <a:moveTo>
                  <a:pt x="44450" y="393535"/>
                </a:moveTo>
                <a:lnTo>
                  <a:pt x="31750" y="393535"/>
                </a:lnTo>
                <a:lnTo>
                  <a:pt x="31750" y="444335"/>
                </a:lnTo>
                <a:lnTo>
                  <a:pt x="44450" y="444335"/>
                </a:lnTo>
                <a:lnTo>
                  <a:pt x="44450" y="393535"/>
                </a:lnTo>
                <a:close/>
              </a:path>
              <a:path w="76200" h="4848225">
                <a:moveTo>
                  <a:pt x="44450" y="482435"/>
                </a:moveTo>
                <a:lnTo>
                  <a:pt x="31750" y="482435"/>
                </a:lnTo>
                <a:lnTo>
                  <a:pt x="31750" y="533235"/>
                </a:lnTo>
                <a:lnTo>
                  <a:pt x="44450" y="533235"/>
                </a:lnTo>
                <a:lnTo>
                  <a:pt x="44450" y="482435"/>
                </a:lnTo>
                <a:close/>
              </a:path>
              <a:path w="76200" h="4848225">
                <a:moveTo>
                  <a:pt x="44450" y="571335"/>
                </a:moveTo>
                <a:lnTo>
                  <a:pt x="31750" y="571335"/>
                </a:lnTo>
                <a:lnTo>
                  <a:pt x="31750" y="622135"/>
                </a:lnTo>
                <a:lnTo>
                  <a:pt x="44450" y="622135"/>
                </a:lnTo>
                <a:lnTo>
                  <a:pt x="44450" y="571335"/>
                </a:lnTo>
                <a:close/>
              </a:path>
              <a:path w="76200" h="4848225">
                <a:moveTo>
                  <a:pt x="44450" y="660235"/>
                </a:moveTo>
                <a:lnTo>
                  <a:pt x="31750" y="660235"/>
                </a:lnTo>
                <a:lnTo>
                  <a:pt x="31750" y="711035"/>
                </a:lnTo>
                <a:lnTo>
                  <a:pt x="44450" y="711035"/>
                </a:lnTo>
                <a:lnTo>
                  <a:pt x="44450" y="660235"/>
                </a:lnTo>
                <a:close/>
              </a:path>
              <a:path w="76200" h="4848225">
                <a:moveTo>
                  <a:pt x="44450" y="749135"/>
                </a:moveTo>
                <a:lnTo>
                  <a:pt x="31750" y="749135"/>
                </a:lnTo>
                <a:lnTo>
                  <a:pt x="31750" y="799935"/>
                </a:lnTo>
                <a:lnTo>
                  <a:pt x="44450" y="799935"/>
                </a:lnTo>
                <a:lnTo>
                  <a:pt x="44450" y="749135"/>
                </a:lnTo>
                <a:close/>
              </a:path>
              <a:path w="76200" h="4848225">
                <a:moveTo>
                  <a:pt x="44450" y="838035"/>
                </a:moveTo>
                <a:lnTo>
                  <a:pt x="31750" y="838035"/>
                </a:lnTo>
                <a:lnTo>
                  <a:pt x="31750" y="888835"/>
                </a:lnTo>
                <a:lnTo>
                  <a:pt x="44450" y="888835"/>
                </a:lnTo>
                <a:lnTo>
                  <a:pt x="44450" y="838035"/>
                </a:lnTo>
                <a:close/>
              </a:path>
              <a:path w="76200" h="4848225">
                <a:moveTo>
                  <a:pt x="44450" y="926935"/>
                </a:moveTo>
                <a:lnTo>
                  <a:pt x="31750" y="926935"/>
                </a:lnTo>
                <a:lnTo>
                  <a:pt x="31750" y="977735"/>
                </a:lnTo>
                <a:lnTo>
                  <a:pt x="44450" y="977735"/>
                </a:lnTo>
                <a:lnTo>
                  <a:pt x="44450" y="926935"/>
                </a:lnTo>
                <a:close/>
              </a:path>
              <a:path w="76200" h="4848225">
                <a:moveTo>
                  <a:pt x="44450" y="1015835"/>
                </a:moveTo>
                <a:lnTo>
                  <a:pt x="31750" y="1015835"/>
                </a:lnTo>
                <a:lnTo>
                  <a:pt x="31750" y="1066635"/>
                </a:lnTo>
                <a:lnTo>
                  <a:pt x="44450" y="1066635"/>
                </a:lnTo>
                <a:lnTo>
                  <a:pt x="44450" y="1015835"/>
                </a:lnTo>
                <a:close/>
              </a:path>
              <a:path w="76200" h="4848225">
                <a:moveTo>
                  <a:pt x="44450" y="1104735"/>
                </a:moveTo>
                <a:lnTo>
                  <a:pt x="31750" y="1104735"/>
                </a:lnTo>
                <a:lnTo>
                  <a:pt x="31750" y="1155535"/>
                </a:lnTo>
                <a:lnTo>
                  <a:pt x="44450" y="1155535"/>
                </a:lnTo>
                <a:lnTo>
                  <a:pt x="44450" y="1104735"/>
                </a:lnTo>
                <a:close/>
              </a:path>
              <a:path w="76200" h="4848225">
                <a:moveTo>
                  <a:pt x="44450" y="1193635"/>
                </a:moveTo>
                <a:lnTo>
                  <a:pt x="31750" y="1193635"/>
                </a:lnTo>
                <a:lnTo>
                  <a:pt x="31750" y="1244435"/>
                </a:lnTo>
                <a:lnTo>
                  <a:pt x="44450" y="1244435"/>
                </a:lnTo>
                <a:lnTo>
                  <a:pt x="44450" y="1193635"/>
                </a:lnTo>
                <a:close/>
              </a:path>
              <a:path w="76200" h="4848225">
                <a:moveTo>
                  <a:pt x="44450" y="1282535"/>
                </a:moveTo>
                <a:lnTo>
                  <a:pt x="31750" y="1282535"/>
                </a:lnTo>
                <a:lnTo>
                  <a:pt x="31750" y="1333335"/>
                </a:lnTo>
                <a:lnTo>
                  <a:pt x="44450" y="1333335"/>
                </a:lnTo>
                <a:lnTo>
                  <a:pt x="44450" y="1282535"/>
                </a:lnTo>
                <a:close/>
              </a:path>
              <a:path w="76200" h="4848225">
                <a:moveTo>
                  <a:pt x="44450" y="1371435"/>
                </a:moveTo>
                <a:lnTo>
                  <a:pt x="31750" y="1371435"/>
                </a:lnTo>
                <a:lnTo>
                  <a:pt x="31750" y="1422235"/>
                </a:lnTo>
                <a:lnTo>
                  <a:pt x="44450" y="1422235"/>
                </a:lnTo>
                <a:lnTo>
                  <a:pt x="44450" y="1371435"/>
                </a:lnTo>
                <a:close/>
              </a:path>
              <a:path w="76200" h="4848225">
                <a:moveTo>
                  <a:pt x="44450" y="1460335"/>
                </a:moveTo>
                <a:lnTo>
                  <a:pt x="31750" y="1460335"/>
                </a:lnTo>
                <a:lnTo>
                  <a:pt x="31750" y="1511135"/>
                </a:lnTo>
                <a:lnTo>
                  <a:pt x="44450" y="1511135"/>
                </a:lnTo>
                <a:lnTo>
                  <a:pt x="44450" y="1460335"/>
                </a:lnTo>
                <a:close/>
              </a:path>
              <a:path w="76200" h="4848225">
                <a:moveTo>
                  <a:pt x="44450" y="1549235"/>
                </a:moveTo>
                <a:lnTo>
                  <a:pt x="31750" y="1549235"/>
                </a:lnTo>
                <a:lnTo>
                  <a:pt x="31750" y="1600035"/>
                </a:lnTo>
                <a:lnTo>
                  <a:pt x="44450" y="1600035"/>
                </a:lnTo>
                <a:lnTo>
                  <a:pt x="44450" y="1549235"/>
                </a:lnTo>
                <a:close/>
              </a:path>
              <a:path w="76200" h="4848225">
                <a:moveTo>
                  <a:pt x="44450" y="1638135"/>
                </a:moveTo>
                <a:lnTo>
                  <a:pt x="31750" y="1638135"/>
                </a:lnTo>
                <a:lnTo>
                  <a:pt x="31750" y="1688935"/>
                </a:lnTo>
                <a:lnTo>
                  <a:pt x="44450" y="1688935"/>
                </a:lnTo>
                <a:lnTo>
                  <a:pt x="44450" y="1638135"/>
                </a:lnTo>
                <a:close/>
              </a:path>
              <a:path w="76200" h="4848225">
                <a:moveTo>
                  <a:pt x="44450" y="1727035"/>
                </a:moveTo>
                <a:lnTo>
                  <a:pt x="31750" y="1727035"/>
                </a:lnTo>
                <a:lnTo>
                  <a:pt x="31750" y="1777835"/>
                </a:lnTo>
                <a:lnTo>
                  <a:pt x="44450" y="1777835"/>
                </a:lnTo>
                <a:lnTo>
                  <a:pt x="44450" y="1727035"/>
                </a:lnTo>
                <a:close/>
              </a:path>
              <a:path w="76200" h="4848225">
                <a:moveTo>
                  <a:pt x="44450" y="1815935"/>
                </a:moveTo>
                <a:lnTo>
                  <a:pt x="31750" y="1815935"/>
                </a:lnTo>
                <a:lnTo>
                  <a:pt x="31750" y="1866735"/>
                </a:lnTo>
                <a:lnTo>
                  <a:pt x="44450" y="1866735"/>
                </a:lnTo>
                <a:lnTo>
                  <a:pt x="44450" y="1815935"/>
                </a:lnTo>
                <a:close/>
              </a:path>
              <a:path w="76200" h="4848225">
                <a:moveTo>
                  <a:pt x="44450" y="1904835"/>
                </a:moveTo>
                <a:lnTo>
                  <a:pt x="31750" y="1904835"/>
                </a:lnTo>
                <a:lnTo>
                  <a:pt x="31750" y="1955635"/>
                </a:lnTo>
                <a:lnTo>
                  <a:pt x="44450" y="1955635"/>
                </a:lnTo>
                <a:lnTo>
                  <a:pt x="44450" y="1904835"/>
                </a:lnTo>
                <a:close/>
              </a:path>
              <a:path w="76200" h="4848225">
                <a:moveTo>
                  <a:pt x="44450" y="1993735"/>
                </a:moveTo>
                <a:lnTo>
                  <a:pt x="31750" y="1993735"/>
                </a:lnTo>
                <a:lnTo>
                  <a:pt x="31750" y="2044535"/>
                </a:lnTo>
                <a:lnTo>
                  <a:pt x="44450" y="2044535"/>
                </a:lnTo>
                <a:lnTo>
                  <a:pt x="44450" y="1993735"/>
                </a:lnTo>
                <a:close/>
              </a:path>
              <a:path w="76200" h="4848225">
                <a:moveTo>
                  <a:pt x="44450" y="2082635"/>
                </a:moveTo>
                <a:lnTo>
                  <a:pt x="31750" y="2082635"/>
                </a:lnTo>
                <a:lnTo>
                  <a:pt x="31750" y="2133435"/>
                </a:lnTo>
                <a:lnTo>
                  <a:pt x="44450" y="2133435"/>
                </a:lnTo>
                <a:lnTo>
                  <a:pt x="44450" y="2082635"/>
                </a:lnTo>
                <a:close/>
              </a:path>
              <a:path w="76200" h="4848225">
                <a:moveTo>
                  <a:pt x="44450" y="2171535"/>
                </a:moveTo>
                <a:lnTo>
                  <a:pt x="31750" y="2171535"/>
                </a:lnTo>
                <a:lnTo>
                  <a:pt x="31750" y="2222335"/>
                </a:lnTo>
                <a:lnTo>
                  <a:pt x="44450" y="2222335"/>
                </a:lnTo>
                <a:lnTo>
                  <a:pt x="44450" y="2171535"/>
                </a:lnTo>
                <a:close/>
              </a:path>
              <a:path w="76200" h="4848225">
                <a:moveTo>
                  <a:pt x="44450" y="2260435"/>
                </a:moveTo>
                <a:lnTo>
                  <a:pt x="31750" y="2260435"/>
                </a:lnTo>
                <a:lnTo>
                  <a:pt x="31750" y="2311235"/>
                </a:lnTo>
                <a:lnTo>
                  <a:pt x="44450" y="2311235"/>
                </a:lnTo>
                <a:lnTo>
                  <a:pt x="44450" y="2260435"/>
                </a:lnTo>
                <a:close/>
              </a:path>
              <a:path w="76200" h="4848225">
                <a:moveTo>
                  <a:pt x="44450" y="2349335"/>
                </a:moveTo>
                <a:lnTo>
                  <a:pt x="31750" y="2349335"/>
                </a:lnTo>
                <a:lnTo>
                  <a:pt x="31750" y="2400135"/>
                </a:lnTo>
                <a:lnTo>
                  <a:pt x="44450" y="2400135"/>
                </a:lnTo>
                <a:lnTo>
                  <a:pt x="44450" y="2349335"/>
                </a:lnTo>
                <a:close/>
              </a:path>
              <a:path w="76200" h="4848225">
                <a:moveTo>
                  <a:pt x="44450" y="2438235"/>
                </a:moveTo>
                <a:lnTo>
                  <a:pt x="31750" y="2438235"/>
                </a:lnTo>
                <a:lnTo>
                  <a:pt x="31750" y="2489035"/>
                </a:lnTo>
                <a:lnTo>
                  <a:pt x="44450" y="2489035"/>
                </a:lnTo>
                <a:lnTo>
                  <a:pt x="44450" y="2438235"/>
                </a:lnTo>
                <a:close/>
              </a:path>
              <a:path w="76200" h="4848225">
                <a:moveTo>
                  <a:pt x="44450" y="2527135"/>
                </a:moveTo>
                <a:lnTo>
                  <a:pt x="31750" y="2527135"/>
                </a:lnTo>
                <a:lnTo>
                  <a:pt x="31750" y="2577935"/>
                </a:lnTo>
                <a:lnTo>
                  <a:pt x="44450" y="2577935"/>
                </a:lnTo>
                <a:lnTo>
                  <a:pt x="44450" y="2527135"/>
                </a:lnTo>
                <a:close/>
              </a:path>
              <a:path w="76200" h="4848225">
                <a:moveTo>
                  <a:pt x="44450" y="2616035"/>
                </a:moveTo>
                <a:lnTo>
                  <a:pt x="31750" y="2616035"/>
                </a:lnTo>
                <a:lnTo>
                  <a:pt x="31750" y="2666835"/>
                </a:lnTo>
                <a:lnTo>
                  <a:pt x="44450" y="2666835"/>
                </a:lnTo>
                <a:lnTo>
                  <a:pt x="44450" y="2616035"/>
                </a:lnTo>
                <a:close/>
              </a:path>
              <a:path w="76200" h="4848225">
                <a:moveTo>
                  <a:pt x="44450" y="2704935"/>
                </a:moveTo>
                <a:lnTo>
                  <a:pt x="31750" y="2704935"/>
                </a:lnTo>
                <a:lnTo>
                  <a:pt x="31750" y="2755735"/>
                </a:lnTo>
                <a:lnTo>
                  <a:pt x="44450" y="2755735"/>
                </a:lnTo>
                <a:lnTo>
                  <a:pt x="44450" y="2704935"/>
                </a:lnTo>
                <a:close/>
              </a:path>
              <a:path w="76200" h="4848225">
                <a:moveTo>
                  <a:pt x="44450" y="2793835"/>
                </a:moveTo>
                <a:lnTo>
                  <a:pt x="31750" y="2793835"/>
                </a:lnTo>
                <a:lnTo>
                  <a:pt x="31750" y="2844635"/>
                </a:lnTo>
                <a:lnTo>
                  <a:pt x="44450" y="2844635"/>
                </a:lnTo>
                <a:lnTo>
                  <a:pt x="44450" y="2793835"/>
                </a:lnTo>
                <a:close/>
              </a:path>
              <a:path w="76200" h="4848225">
                <a:moveTo>
                  <a:pt x="44450" y="2882735"/>
                </a:moveTo>
                <a:lnTo>
                  <a:pt x="31750" y="2882735"/>
                </a:lnTo>
                <a:lnTo>
                  <a:pt x="31750" y="2933535"/>
                </a:lnTo>
                <a:lnTo>
                  <a:pt x="44450" y="2933535"/>
                </a:lnTo>
                <a:lnTo>
                  <a:pt x="44450" y="2882735"/>
                </a:lnTo>
                <a:close/>
              </a:path>
              <a:path w="76200" h="4848225">
                <a:moveTo>
                  <a:pt x="44450" y="2971635"/>
                </a:moveTo>
                <a:lnTo>
                  <a:pt x="31750" y="2971635"/>
                </a:lnTo>
                <a:lnTo>
                  <a:pt x="31750" y="3022435"/>
                </a:lnTo>
                <a:lnTo>
                  <a:pt x="44450" y="3022435"/>
                </a:lnTo>
                <a:lnTo>
                  <a:pt x="44450" y="2971635"/>
                </a:lnTo>
                <a:close/>
              </a:path>
              <a:path w="76200" h="4848225">
                <a:moveTo>
                  <a:pt x="44450" y="3060535"/>
                </a:moveTo>
                <a:lnTo>
                  <a:pt x="31750" y="3060535"/>
                </a:lnTo>
                <a:lnTo>
                  <a:pt x="31750" y="3111335"/>
                </a:lnTo>
                <a:lnTo>
                  <a:pt x="44450" y="3111335"/>
                </a:lnTo>
                <a:lnTo>
                  <a:pt x="44450" y="3060535"/>
                </a:lnTo>
                <a:close/>
              </a:path>
              <a:path w="76200" h="4848225">
                <a:moveTo>
                  <a:pt x="44450" y="3149435"/>
                </a:moveTo>
                <a:lnTo>
                  <a:pt x="31750" y="3149435"/>
                </a:lnTo>
                <a:lnTo>
                  <a:pt x="31750" y="3200235"/>
                </a:lnTo>
                <a:lnTo>
                  <a:pt x="44450" y="3200235"/>
                </a:lnTo>
                <a:lnTo>
                  <a:pt x="44450" y="3149435"/>
                </a:lnTo>
                <a:close/>
              </a:path>
              <a:path w="76200" h="4848225">
                <a:moveTo>
                  <a:pt x="44450" y="3238335"/>
                </a:moveTo>
                <a:lnTo>
                  <a:pt x="31750" y="3238335"/>
                </a:lnTo>
                <a:lnTo>
                  <a:pt x="31750" y="3289135"/>
                </a:lnTo>
                <a:lnTo>
                  <a:pt x="44450" y="3289135"/>
                </a:lnTo>
                <a:lnTo>
                  <a:pt x="44450" y="3238335"/>
                </a:lnTo>
                <a:close/>
              </a:path>
              <a:path w="76200" h="4848225">
                <a:moveTo>
                  <a:pt x="44450" y="3327235"/>
                </a:moveTo>
                <a:lnTo>
                  <a:pt x="31750" y="3327235"/>
                </a:lnTo>
                <a:lnTo>
                  <a:pt x="31750" y="3378035"/>
                </a:lnTo>
                <a:lnTo>
                  <a:pt x="44450" y="3378035"/>
                </a:lnTo>
                <a:lnTo>
                  <a:pt x="44450" y="3327235"/>
                </a:lnTo>
                <a:close/>
              </a:path>
              <a:path w="76200" h="4848225">
                <a:moveTo>
                  <a:pt x="44450" y="3416135"/>
                </a:moveTo>
                <a:lnTo>
                  <a:pt x="31750" y="3416135"/>
                </a:lnTo>
                <a:lnTo>
                  <a:pt x="31750" y="3466935"/>
                </a:lnTo>
                <a:lnTo>
                  <a:pt x="44450" y="3466935"/>
                </a:lnTo>
                <a:lnTo>
                  <a:pt x="44450" y="3416135"/>
                </a:lnTo>
                <a:close/>
              </a:path>
              <a:path w="76200" h="4848225">
                <a:moveTo>
                  <a:pt x="44450" y="3505035"/>
                </a:moveTo>
                <a:lnTo>
                  <a:pt x="31750" y="3505035"/>
                </a:lnTo>
                <a:lnTo>
                  <a:pt x="31750" y="3555835"/>
                </a:lnTo>
                <a:lnTo>
                  <a:pt x="44450" y="3555835"/>
                </a:lnTo>
                <a:lnTo>
                  <a:pt x="44450" y="3505035"/>
                </a:lnTo>
                <a:close/>
              </a:path>
              <a:path w="76200" h="4848225">
                <a:moveTo>
                  <a:pt x="44450" y="3593935"/>
                </a:moveTo>
                <a:lnTo>
                  <a:pt x="31750" y="3593935"/>
                </a:lnTo>
                <a:lnTo>
                  <a:pt x="31750" y="3644735"/>
                </a:lnTo>
                <a:lnTo>
                  <a:pt x="44450" y="3644735"/>
                </a:lnTo>
                <a:lnTo>
                  <a:pt x="44450" y="3593935"/>
                </a:lnTo>
                <a:close/>
              </a:path>
              <a:path w="76200" h="4848225">
                <a:moveTo>
                  <a:pt x="44450" y="3682835"/>
                </a:moveTo>
                <a:lnTo>
                  <a:pt x="31750" y="3682835"/>
                </a:lnTo>
                <a:lnTo>
                  <a:pt x="31750" y="3733635"/>
                </a:lnTo>
                <a:lnTo>
                  <a:pt x="44450" y="3733635"/>
                </a:lnTo>
                <a:lnTo>
                  <a:pt x="44450" y="3682835"/>
                </a:lnTo>
                <a:close/>
              </a:path>
              <a:path w="76200" h="4848225">
                <a:moveTo>
                  <a:pt x="44450" y="3771735"/>
                </a:moveTo>
                <a:lnTo>
                  <a:pt x="31750" y="3771735"/>
                </a:lnTo>
                <a:lnTo>
                  <a:pt x="31750" y="3822535"/>
                </a:lnTo>
                <a:lnTo>
                  <a:pt x="44450" y="3822535"/>
                </a:lnTo>
                <a:lnTo>
                  <a:pt x="44450" y="3771735"/>
                </a:lnTo>
                <a:close/>
              </a:path>
              <a:path w="76200" h="4848225">
                <a:moveTo>
                  <a:pt x="44450" y="3860635"/>
                </a:moveTo>
                <a:lnTo>
                  <a:pt x="31750" y="3860635"/>
                </a:lnTo>
                <a:lnTo>
                  <a:pt x="31750" y="3911435"/>
                </a:lnTo>
                <a:lnTo>
                  <a:pt x="44450" y="3911435"/>
                </a:lnTo>
                <a:lnTo>
                  <a:pt x="44450" y="3860635"/>
                </a:lnTo>
                <a:close/>
              </a:path>
              <a:path w="76200" h="4848225">
                <a:moveTo>
                  <a:pt x="44450" y="3949535"/>
                </a:moveTo>
                <a:lnTo>
                  <a:pt x="31750" y="3949535"/>
                </a:lnTo>
                <a:lnTo>
                  <a:pt x="31750" y="4000335"/>
                </a:lnTo>
                <a:lnTo>
                  <a:pt x="44450" y="4000335"/>
                </a:lnTo>
                <a:lnTo>
                  <a:pt x="44450" y="3949535"/>
                </a:lnTo>
                <a:close/>
              </a:path>
              <a:path w="76200" h="4848225">
                <a:moveTo>
                  <a:pt x="44450" y="4038435"/>
                </a:moveTo>
                <a:lnTo>
                  <a:pt x="31750" y="4038435"/>
                </a:lnTo>
                <a:lnTo>
                  <a:pt x="31750" y="4089235"/>
                </a:lnTo>
                <a:lnTo>
                  <a:pt x="44450" y="4089235"/>
                </a:lnTo>
                <a:lnTo>
                  <a:pt x="44450" y="4038435"/>
                </a:lnTo>
                <a:close/>
              </a:path>
              <a:path w="76200" h="4848225">
                <a:moveTo>
                  <a:pt x="44450" y="4127335"/>
                </a:moveTo>
                <a:lnTo>
                  <a:pt x="31750" y="4127335"/>
                </a:lnTo>
                <a:lnTo>
                  <a:pt x="31750" y="4178135"/>
                </a:lnTo>
                <a:lnTo>
                  <a:pt x="44450" y="4178135"/>
                </a:lnTo>
                <a:lnTo>
                  <a:pt x="44450" y="4127335"/>
                </a:lnTo>
                <a:close/>
              </a:path>
              <a:path w="76200" h="4848225">
                <a:moveTo>
                  <a:pt x="44450" y="4216235"/>
                </a:moveTo>
                <a:lnTo>
                  <a:pt x="31750" y="4216235"/>
                </a:lnTo>
                <a:lnTo>
                  <a:pt x="31750" y="4267035"/>
                </a:lnTo>
                <a:lnTo>
                  <a:pt x="44450" y="4267035"/>
                </a:lnTo>
                <a:lnTo>
                  <a:pt x="44450" y="4216235"/>
                </a:lnTo>
                <a:close/>
              </a:path>
              <a:path w="76200" h="4848225">
                <a:moveTo>
                  <a:pt x="44450" y="4305135"/>
                </a:moveTo>
                <a:lnTo>
                  <a:pt x="31750" y="4305135"/>
                </a:lnTo>
                <a:lnTo>
                  <a:pt x="31750" y="4355935"/>
                </a:lnTo>
                <a:lnTo>
                  <a:pt x="44450" y="4355935"/>
                </a:lnTo>
                <a:lnTo>
                  <a:pt x="44450" y="4305135"/>
                </a:lnTo>
                <a:close/>
              </a:path>
              <a:path w="76200" h="4848225">
                <a:moveTo>
                  <a:pt x="44450" y="4394035"/>
                </a:moveTo>
                <a:lnTo>
                  <a:pt x="31750" y="4394035"/>
                </a:lnTo>
                <a:lnTo>
                  <a:pt x="31750" y="4444835"/>
                </a:lnTo>
                <a:lnTo>
                  <a:pt x="44450" y="4444835"/>
                </a:lnTo>
                <a:lnTo>
                  <a:pt x="44450" y="4394035"/>
                </a:lnTo>
                <a:close/>
              </a:path>
              <a:path w="76200" h="4848225">
                <a:moveTo>
                  <a:pt x="44450" y="4482935"/>
                </a:moveTo>
                <a:lnTo>
                  <a:pt x="31750" y="4482935"/>
                </a:lnTo>
                <a:lnTo>
                  <a:pt x="31750" y="4533735"/>
                </a:lnTo>
                <a:lnTo>
                  <a:pt x="44450" y="4533735"/>
                </a:lnTo>
                <a:lnTo>
                  <a:pt x="44450" y="4482935"/>
                </a:lnTo>
                <a:close/>
              </a:path>
              <a:path w="76200" h="4848225">
                <a:moveTo>
                  <a:pt x="44450" y="4571835"/>
                </a:moveTo>
                <a:lnTo>
                  <a:pt x="31750" y="4571835"/>
                </a:lnTo>
                <a:lnTo>
                  <a:pt x="31750" y="4622635"/>
                </a:lnTo>
                <a:lnTo>
                  <a:pt x="44450" y="4622635"/>
                </a:lnTo>
                <a:lnTo>
                  <a:pt x="44450" y="4571835"/>
                </a:lnTo>
                <a:close/>
              </a:path>
              <a:path w="76200" h="4848225">
                <a:moveTo>
                  <a:pt x="44450" y="4660735"/>
                </a:moveTo>
                <a:lnTo>
                  <a:pt x="31750" y="4660735"/>
                </a:lnTo>
                <a:lnTo>
                  <a:pt x="31750" y="4711535"/>
                </a:lnTo>
                <a:lnTo>
                  <a:pt x="44450" y="4711535"/>
                </a:lnTo>
                <a:lnTo>
                  <a:pt x="44450" y="4660735"/>
                </a:lnTo>
                <a:close/>
              </a:path>
              <a:path w="76200" h="4848225">
                <a:moveTo>
                  <a:pt x="44450" y="4749635"/>
                </a:moveTo>
                <a:lnTo>
                  <a:pt x="31750" y="4749635"/>
                </a:lnTo>
                <a:lnTo>
                  <a:pt x="31750" y="4800435"/>
                </a:lnTo>
                <a:lnTo>
                  <a:pt x="44450" y="4800435"/>
                </a:lnTo>
                <a:lnTo>
                  <a:pt x="44450" y="4749635"/>
                </a:lnTo>
                <a:close/>
              </a:path>
              <a:path w="76200" h="4848225">
                <a:moveTo>
                  <a:pt x="44450" y="4838535"/>
                </a:moveTo>
                <a:lnTo>
                  <a:pt x="31750" y="4838535"/>
                </a:lnTo>
                <a:lnTo>
                  <a:pt x="31750" y="4847920"/>
                </a:lnTo>
                <a:lnTo>
                  <a:pt x="44450" y="4847920"/>
                </a:lnTo>
                <a:lnTo>
                  <a:pt x="44450" y="483853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55580" y="1348904"/>
            <a:ext cx="76200" cy="4848225"/>
          </a:xfrm>
          <a:custGeom>
            <a:avLst/>
            <a:gdLst/>
            <a:ahLst/>
            <a:cxnLst/>
            <a:rect l="l" t="t" r="r" b="b"/>
            <a:pathLst>
              <a:path w="76200" h="4848225">
                <a:moveTo>
                  <a:pt x="31750" y="73657"/>
                </a:moveTo>
                <a:lnTo>
                  <a:pt x="31750" y="4847933"/>
                </a:lnTo>
                <a:lnTo>
                  <a:pt x="44450" y="4847920"/>
                </a:lnTo>
                <a:lnTo>
                  <a:pt x="44450" y="74895"/>
                </a:lnTo>
                <a:lnTo>
                  <a:pt x="31750" y="73657"/>
                </a:lnTo>
                <a:close/>
              </a:path>
              <a:path w="76200" h="4848225">
                <a:moveTo>
                  <a:pt x="74907" y="37935"/>
                </a:moveTo>
                <a:lnTo>
                  <a:pt x="44450" y="37935"/>
                </a:lnTo>
                <a:lnTo>
                  <a:pt x="44450" y="74895"/>
                </a:lnTo>
                <a:lnTo>
                  <a:pt x="46497" y="75095"/>
                </a:lnTo>
                <a:lnTo>
                  <a:pt x="58299" y="69975"/>
                </a:lnTo>
                <a:lnTo>
                  <a:pt x="67637" y="60756"/>
                </a:lnTo>
                <a:lnTo>
                  <a:pt x="73701" y="47837"/>
                </a:lnTo>
                <a:lnTo>
                  <a:pt x="74907" y="37935"/>
                </a:lnTo>
                <a:close/>
              </a:path>
              <a:path w="76200" h="4848225">
                <a:moveTo>
                  <a:pt x="44450" y="37935"/>
                </a:moveTo>
                <a:lnTo>
                  <a:pt x="31750" y="37935"/>
                </a:lnTo>
                <a:lnTo>
                  <a:pt x="31750" y="73657"/>
                </a:lnTo>
                <a:lnTo>
                  <a:pt x="44450" y="74895"/>
                </a:lnTo>
                <a:lnTo>
                  <a:pt x="44450" y="37935"/>
                </a:lnTo>
                <a:close/>
              </a:path>
              <a:path w="76200" h="4848225">
                <a:moveTo>
                  <a:pt x="34525" y="0"/>
                </a:moveTo>
                <a:lnTo>
                  <a:pt x="20947" y="3889"/>
                </a:lnTo>
                <a:lnTo>
                  <a:pt x="9988" y="12187"/>
                </a:lnTo>
                <a:lnTo>
                  <a:pt x="2666" y="23875"/>
                </a:lnTo>
                <a:lnTo>
                  <a:pt x="0" y="37935"/>
                </a:lnTo>
                <a:lnTo>
                  <a:pt x="1341" y="47877"/>
                </a:lnTo>
                <a:lnTo>
                  <a:pt x="6847" y="59083"/>
                </a:lnTo>
                <a:lnTo>
                  <a:pt x="16375" y="67863"/>
                </a:lnTo>
                <a:lnTo>
                  <a:pt x="29675" y="73455"/>
                </a:lnTo>
                <a:lnTo>
                  <a:pt x="31750" y="73657"/>
                </a:lnTo>
                <a:lnTo>
                  <a:pt x="31750" y="37935"/>
                </a:lnTo>
                <a:lnTo>
                  <a:pt x="74907" y="37935"/>
                </a:lnTo>
                <a:lnTo>
                  <a:pt x="75677" y="31618"/>
                </a:lnTo>
                <a:lnTo>
                  <a:pt x="71081" y="19037"/>
                </a:lnTo>
                <a:lnTo>
                  <a:pt x="62266" y="8980"/>
                </a:lnTo>
                <a:lnTo>
                  <a:pt x="49868" y="2338"/>
                </a:lnTo>
                <a:lnTo>
                  <a:pt x="3452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2708" y="1332140"/>
            <a:ext cx="76200" cy="4848225"/>
          </a:xfrm>
          <a:custGeom>
            <a:avLst/>
            <a:gdLst/>
            <a:ahLst/>
            <a:cxnLst/>
            <a:rect l="l" t="t" r="r" b="b"/>
            <a:pathLst>
              <a:path w="76200" h="4848225">
                <a:moveTo>
                  <a:pt x="31750" y="73656"/>
                </a:moveTo>
                <a:lnTo>
                  <a:pt x="31750" y="88735"/>
                </a:lnTo>
                <a:lnTo>
                  <a:pt x="44450" y="88735"/>
                </a:lnTo>
                <a:lnTo>
                  <a:pt x="44450" y="74897"/>
                </a:lnTo>
                <a:lnTo>
                  <a:pt x="31750" y="73656"/>
                </a:lnTo>
                <a:close/>
              </a:path>
              <a:path w="76200" h="4848225">
                <a:moveTo>
                  <a:pt x="74906" y="37935"/>
                </a:moveTo>
                <a:lnTo>
                  <a:pt x="44450" y="37935"/>
                </a:lnTo>
                <a:lnTo>
                  <a:pt x="44450" y="74897"/>
                </a:lnTo>
                <a:lnTo>
                  <a:pt x="46483" y="75095"/>
                </a:lnTo>
                <a:lnTo>
                  <a:pt x="58280" y="69976"/>
                </a:lnTo>
                <a:lnTo>
                  <a:pt x="67624" y="60757"/>
                </a:lnTo>
                <a:lnTo>
                  <a:pt x="73696" y="47839"/>
                </a:lnTo>
                <a:lnTo>
                  <a:pt x="74906" y="37935"/>
                </a:lnTo>
                <a:close/>
              </a:path>
              <a:path w="76200" h="4848225">
                <a:moveTo>
                  <a:pt x="44450" y="37935"/>
                </a:moveTo>
                <a:lnTo>
                  <a:pt x="31750" y="37935"/>
                </a:lnTo>
                <a:lnTo>
                  <a:pt x="31750" y="73656"/>
                </a:lnTo>
                <a:lnTo>
                  <a:pt x="44450" y="74897"/>
                </a:lnTo>
                <a:lnTo>
                  <a:pt x="44450" y="37935"/>
                </a:lnTo>
                <a:close/>
              </a:path>
              <a:path w="76200" h="4848225">
                <a:moveTo>
                  <a:pt x="34531" y="0"/>
                </a:moveTo>
                <a:lnTo>
                  <a:pt x="20963" y="3889"/>
                </a:lnTo>
                <a:lnTo>
                  <a:pt x="10001" y="12187"/>
                </a:lnTo>
                <a:lnTo>
                  <a:pt x="2671" y="23875"/>
                </a:lnTo>
                <a:lnTo>
                  <a:pt x="0" y="37935"/>
                </a:lnTo>
                <a:lnTo>
                  <a:pt x="1341" y="47868"/>
                </a:lnTo>
                <a:lnTo>
                  <a:pt x="6852" y="59077"/>
                </a:lnTo>
                <a:lnTo>
                  <a:pt x="16384" y="67860"/>
                </a:lnTo>
                <a:lnTo>
                  <a:pt x="29680" y="73454"/>
                </a:lnTo>
                <a:lnTo>
                  <a:pt x="31750" y="73656"/>
                </a:lnTo>
                <a:lnTo>
                  <a:pt x="31750" y="37935"/>
                </a:lnTo>
                <a:lnTo>
                  <a:pt x="74906" y="37935"/>
                </a:lnTo>
                <a:lnTo>
                  <a:pt x="75677" y="31622"/>
                </a:lnTo>
                <a:lnTo>
                  <a:pt x="71075" y="19040"/>
                </a:lnTo>
                <a:lnTo>
                  <a:pt x="62253" y="8982"/>
                </a:lnTo>
                <a:lnTo>
                  <a:pt x="49857" y="2338"/>
                </a:lnTo>
                <a:lnTo>
                  <a:pt x="34531" y="0"/>
                </a:lnTo>
                <a:close/>
              </a:path>
              <a:path w="76200" h="4848225">
                <a:moveTo>
                  <a:pt x="44450" y="126835"/>
                </a:moveTo>
                <a:lnTo>
                  <a:pt x="31750" y="126835"/>
                </a:lnTo>
                <a:lnTo>
                  <a:pt x="31750" y="177635"/>
                </a:lnTo>
                <a:lnTo>
                  <a:pt x="44450" y="177635"/>
                </a:lnTo>
                <a:lnTo>
                  <a:pt x="44450" y="126835"/>
                </a:lnTo>
                <a:close/>
              </a:path>
              <a:path w="76200" h="4848225">
                <a:moveTo>
                  <a:pt x="44450" y="215735"/>
                </a:moveTo>
                <a:lnTo>
                  <a:pt x="31750" y="215735"/>
                </a:lnTo>
                <a:lnTo>
                  <a:pt x="31750" y="266535"/>
                </a:lnTo>
                <a:lnTo>
                  <a:pt x="44450" y="266535"/>
                </a:lnTo>
                <a:lnTo>
                  <a:pt x="44450" y="215735"/>
                </a:lnTo>
                <a:close/>
              </a:path>
              <a:path w="76200" h="4848225">
                <a:moveTo>
                  <a:pt x="44450" y="304635"/>
                </a:moveTo>
                <a:lnTo>
                  <a:pt x="31750" y="304635"/>
                </a:lnTo>
                <a:lnTo>
                  <a:pt x="31750" y="355435"/>
                </a:lnTo>
                <a:lnTo>
                  <a:pt x="44450" y="355435"/>
                </a:lnTo>
                <a:lnTo>
                  <a:pt x="44450" y="304635"/>
                </a:lnTo>
                <a:close/>
              </a:path>
              <a:path w="76200" h="4848225">
                <a:moveTo>
                  <a:pt x="44450" y="393535"/>
                </a:moveTo>
                <a:lnTo>
                  <a:pt x="31750" y="393535"/>
                </a:lnTo>
                <a:lnTo>
                  <a:pt x="31750" y="444335"/>
                </a:lnTo>
                <a:lnTo>
                  <a:pt x="44450" y="444335"/>
                </a:lnTo>
                <a:lnTo>
                  <a:pt x="44450" y="393535"/>
                </a:lnTo>
                <a:close/>
              </a:path>
              <a:path w="76200" h="4848225">
                <a:moveTo>
                  <a:pt x="44450" y="482435"/>
                </a:moveTo>
                <a:lnTo>
                  <a:pt x="31750" y="482435"/>
                </a:lnTo>
                <a:lnTo>
                  <a:pt x="31750" y="533235"/>
                </a:lnTo>
                <a:lnTo>
                  <a:pt x="44450" y="533235"/>
                </a:lnTo>
                <a:lnTo>
                  <a:pt x="44450" y="482435"/>
                </a:lnTo>
                <a:close/>
              </a:path>
              <a:path w="76200" h="4848225">
                <a:moveTo>
                  <a:pt x="44450" y="571335"/>
                </a:moveTo>
                <a:lnTo>
                  <a:pt x="31750" y="571335"/>
                </a:lnTo>
                <a:lnTo>
                  <a:pt x="31750" y="622135"/>
                </a:lnTo>
                <a:lnTo>
                  <a:pt x="44450" y="622135"/>
                </a:lnTo>
                <a:lnTo>
                  <a:pt x="44450" y="571335"/>
                </a:lnTo>
                <a:close/>
              </a:path>
              <a:path w="76200" h="4848225">
                <a:moveTo>
                  <a:pt x="44450" y="660235"/>
                </a:moveTo>
                <a:lnTo>
                  <a:pt x="31750" y="660235"/>
                </a:lnTo>
                <a:lnTo>
                  <a:pt x="31750" y="711035"/>
                </a:lnTo>
                <a:lnTo>
                  <a:pt x="44450" y="711035"/>
                </a:lnTo>
                <a:lnTo>
                  <a:pt x="44450" y="660235"/>
                </a:lnTo>
                <a:close/>
              </a:path>
              <a:path w="76200" h="4848225">
                <a:moveTo>
                  <a:pt x="44450" y="749135"/>
                </a:moveTo>
                <a:lnTo>
                  <a:pt x="31750" y="749135"/>
                </a:lnTo>
                <a:lnTo>
                  <a:pt x="31750" y="799935"/>
                </a:lnTo>
                <a:lnTo>
                  <a:pt x="44450" y="799935"/>
                </a:lnTo>
                <a:lnTo>
                  <a:pt x="44450" y="749135"/>
                </a:lnTo>
                <a:close/>
              </a:path>
              <a:path w="76200" h="4848225">
                <a:moveTo>
                  <a:pt x="44450" y="838035"/>
                </a:moveTo>
                <a:lnTo>
                  <a:pt x="31750" y="838035"/>
                </a:lnTo>
                <a:lnTo>
                  <a:pt x="31750" y="888835"/>
                </a:lnTo>
                <a:lnTo>
                  <a:pt x="44450" y="888835"/>
                </a:lnTo>
                <a:lnTo>
                  <a:pt x="44450" y="838035"/>
                </a:lnTo>
                <a:close/>
              </a:path>
              <a:path w="76200" h="4848225">
                <a:moveTo>
                  <a:pt x="44450" y="926935"/>
                </a:moveTo>
                <a:lnTo>
                  <a:pt x="31750" y="926935"/>
                </a:lnTo>
                <a:lnTo>
                  <a:pt x="31750" y="977735"/>
                </a:lnTo>
                <a:lnTo>
                  <a:pt x="44450" y="977735"/>
                </a:lnTo>
                <a:lnTo>
                  <a:pt x="44450" y="926935"/>
                </a:lnTo>
                <a:close/>
              </a:path>
              <a:path w="76200" h="4848225">
                <a:moveTo>
                  <a:pt x="44450" y="1015835"/>
                </a:moveTo>
                <a:lnTo>
                  <a:pt x="31750" y="1015835"/>
                </a:lnTo>
                <a:lnTo>
                  <a:pt x="31750" y="1066635"/>
                </a:lnTo>
                <a:lnTo>
                  <a:pt x="44450" y="1066635"/>
                </a:lnTo>
                <a:lnTo>
                  <a:pt x="44450" y="1015835"/>
                </a:lnTo>
                <a:close/>
              </a:path>
              <a:path w="76200" h="4848225">
                <a:moveTo>
                  <a:pt x="44450" y="1104735"/>
                </a:moveTo>
                <a:lnTo>
                  <a:pt x="31750" y="1104735"/>
                </a:lnTo>
                <a:lnTo>
                  <a:pt x="31750" y="1155535"/>
                </a:lnTo>
                <a:lnTo>
                  <a:pt x="44450" y="1155535"/>
                </a:lnTo>
                <a:lnTo>
                  <a:pt x="44450" y="1104735"/>
                </a:lnTo>
                <a:close/>
              </a:path>
              <a:path w="76200" h="4848225">
                <a:moveTo>
                  <a:pt x="44450" y="1193635"/>
                </a:moveTo>
                <a:lnTo>
                  <a:pt x="31750" y="1193635"/>
                </a:lnTo>
                <a:lnTo>
                  <a:pt x="31750" y="1244435"/>
                </a:lnTo>
                <a:lnTo>
                  <a:pt x="44450" y="1244435"/>
                </a:lnTo>
                <a:lnTo>
                  <a:pt x="44450" y="1193635"/>
                </a:lnTo>
                <a:close/>
              </a:path>
              <a:path w="76200" h="4848225">
                <a:moveTo>
                  <a:pt x="44450" y="1282535"/>
                </a:moveTo>
                <a:lnTo>
                  <a:pt x="31750" y="1282535"/>
                </a:lnTo>
                <a:lnTo>
                  <a:pt x="31750" y="1333335"/>
                </a:lnTo>
                <a:lnTo>
                  <a:pt x="44450" y="1333335"/>
                </a:lnTo>
                <a:lnTo>
                  <a:pt x="44450" y="1282535"/>
                </a:lnTo>
                <a:close/>
              </a:path>
              <a:path w="76200" h="4848225">
                <a:moveTo>
                  <a:pt x="44450" y="1371435"/>
                </a:moveTo>
                <a:lnTo>
                  <a:pt x="31750" y="1371435"/>
                </a:lnTo>
                <a:lnTo>
                  <a:pt x="31750" y="1422235"/>
                </a:lnTo>
                <a:lnTo>
                  <a:pt x="44450" y="1422235"/>
                </a:lnTo>
                <a:lnTo>
                  <a:pt x="44450" y="1371435"/>
                </a:lnTo>
                <a:close/>
              </a:path>
              <a:path w="76200" h="4848225">
                <a:moveTo>
                  <a:pt x="44450" y="1460335"/>
                </a:moveTo>
                <a:lnTo>
                  <a:pt x="31750" y="1460335"/>
                </a:lnTo>
                <a:lnTo>
                  <a:pt x="31750" y="1511135"/>
                </a:lnTo>
                <a:lnTo>
                  <a:pt x="44450" y="1511135"/>
                </a:lnTo>
                <a:lnTo>
                  <a:pt x="44450" y="1460335"/>
                </a:lnTo>
                <a:close/>
              </a:path>
              <a:path w="76200" h="4848225">
                <a:moveTo>
                  <a:pt x="44450" y="1549235"/>
                </a:moveTo>
                <a:lnTo>
                  <a:pt x="31750" y="1549235"/>
                </a:lnTo>
                <a:lnTo>
                  <a:pt x="31750" y="1600035"/>
                </a:lnTo>
                <a:lnTo>
                  <a:pt x="44450" y="1600035"/>
                </a:lnTo>
                <a:lnTo>
                  <a:pt x="44450" y="1549235"/>
                </a:lnTo>
                <a:close/>
              </a:path>
              <a:path w="76200" h="4848225">
                <a:moveTo>
                  <a:pt x="44450" y="1638135"/>
                </a:moveTo>
                <a:lnTo>
                  <a:pt x="31750" y="1638135"/>
                </a:lnTo>
                <a:lnTo>
                  <a:pt x="31750" y="1688935"/>
                </a:lnTo>
                <a:lnTo>
                  <a:pt x="44450" y="1688935"/>
                </a:lnTo>
                <a:lnTo>
                  <a:pt x="44450" y="1638135"/>
                </a:lnTo>
                <a:close/>
              </a:path>
              <a:path w="76200" h="4848225">
                <a:moveTo>
                  <a:pt x="44450" y="1727035"/>
                </a:moveTo>
                <a:lnTo>
                  <a:pt x="31750" y="1727035"/>
                </a:lnTo>
                <a:lnTo>
                  <a:pt x="31750" y="1777835"/>
                </a:lnTo>
                <a:lnTo>
                  <a:pt x="44450" y="1777835"/>
                </a:lnTo>
                <a:lnTo>
                  <a:pt x="44450" y="1727035"/>
                </a:lnTo>
                <a:close/>
              </a:path>
              <a:path w="76200" h="4848225">
                <a:moveTo>
                  <a:pt x="44450" y="1815935"/>
                </a:moveTo>
                <a:lnTo>
                  <a:pt x="31750" y="1815935"/>
                </a:lnTo>
                <a:lnTo>
                  <a:pt x="31750" y="1866735"/>
                </a:lnTo>
                <a:lnTo>
                  <a:pt x="44450" y="1866735"/>
                </a:lnTo>
                <a:lnTo>
                  <a:pt x="44450" y="1815935"/>
                </a:lnTo>
                <a:close/>
              </a:path>
              <a:path w="76200" h="4848225">
                <a:moveTo>
                  <a:pt x="44450" y="1904835"/>
                </a:moveTo>
                <a:lnTo>
                  <a:pt x="31750" y="1904835"/>
                </a:lnTo>
                <a:lnTo>
                  <a:pt x="31750" y="1955635"/>
                </a:lnTo>
                <a:lnTo>
                  <a:pt x="44450" y="1955635"/>
                </a:lnTo>
                <a:lnTo>
                  <a:pt x="44450" y="1904835"/>
                </a:lnTo>
                <a:close/>
              </a:path>
              <a:path w="76200" h="4848225">
                <a:moveTo>
                  <a:pt x="44450" y="1993735"/>
                </a:moveTo>
                <a:lnTo>
                  <a:pt x="31750" y="1993735"/>
                </a:lnTo>
                <a:lnTo>
                  <a:pt x="31750" y="2044535"/>
                </a:lnTo>
                <a:lnTo>
                  <a:pt x="44450" y="2044535"/>
                </a:lnTo>
                <a:lnTo>
                  <a:pt x="44450" y="1993735"/>
                </a:lnTo>
                <a:close/>
              </a:path>
              <a:path w="76200" h="4848225">
                <a:moveTo>
                  <a:pt x="44450" y="2082635"/>
                </a:moveTo>
                <a:lnTo>
                  <a:pt x="31750" y="2082635"/>
                </a:lnTo>
                <a:lnTo>
                  <a:pt x="31750" y="2133435"/>
                </a:lnTo>
                <a:lnTo>
                  <a:pt x="44450" y="2133435"/>
                </a:lnTo>
                <a:lnTo>
                  <a:pt x="44450" y="2082635"/>
                </a:lnTo>
                <a:close/>
              </a:path>
              <a:path w="76200" h="4848225">
                <a:moveTo>
                  <a:pt x="44450" y="2171535"/>
                </a:moveTo>
                <a:lnTo>
                  <a:pt x="31750" y="2171535"/>
                </a:lnTo>
                <a:lnTo>
                  <a:pt x="31750" y="2222335"/>
                </a:lnTo>
                <a:lnTo>
                  <a:pt x="44450" y="2222335"/>
                </a:lnTo>
                <a:lnTo>
                  <a:pt x="44450" y="2171535"/>
                </a:lnTo>
                <a:close/>
              </a:path>
              <a:path w="76200" h="4848225">
                <a:moveTo>
                  <a:pt x="44450" y="2260435"/>
                </a:moveTo>
                <a:lnTo>
                  <a:pt x="31750" y="2260435"/>
                </a:lnTo>
                <a:lnTo>
                  <a:pt x="31750" y="2311235"/>
                </a:lnTo>
                <a:lnTo>
                  <a:pt x="44450" y="2311235"/>
                </a:lnTo>
                <a:lnTo>
                  <a:pt x="44450" y="2260435"/>
                </a:lnTo>
                <a:close/>
              </a:path>
              <a:path w="76200" h="4848225">
                <a:moveTo>
                  <a:pt x="44450" y="2349335"/>
                </a:moveTo>
                <a:lnTo>
                  <a:pt x="31750" y="2349335"/>
                </a:lnTo>
                <a:lnTo>
                  <a:pt x="31750" y="2400135"/>
                </a:lnTo>
                <a:lnTo>
                  <a:pt x="44450" y="2400135"/>
                </a:lnTo>
                <a:lnTo>
                  <a:pt x="44450" y="2349335"/>
                </a:lnTo>
                <a:close/>
              </a:path>
              <a:path w="76200" h="4848225">
                <a:moveTo>
                  <a:pt x="44450" y="2438235"/>
                </a:moveTo>
                <a:lnTo>
                  <a:pt x="31750" y="2438235"/>
                </a:lnTo>
                <a:lnTo>
                  <a:pt x="31750" y="2489035"/>
                </a:lnTo>
                <a:lnTo>
                  <a:pt x="44450" y="2489035"/>
                </a:lnTo>
                <a:lnTo>
                  <a:pt x="44450" y="2438235"/>
                </a:lnTo>
                <a:close/>
              </a:path>
              <a:path w="76200" h="4848225">
                <a:moveTo>
                  <a:pt x="44450" y="2527135"/>
                </a:moveTo>
                <a:lnTo>
                  <a:pt x="31750" y="2527135"/>
                </a:lnTo>
                <a:lnTo>
                  <a:pt x="31750" y="2577935"/>
                </a:lnTo>
                <a:lnTo>
                  <a:pt x="44450" y="2577935"/>
                </a:lnTo>
                <a:lnTo>
                  <a:pt x="44450" y="2527135"/>
                </a:lnTo>
                <a:close/>
              </a:path>
              <a:path w="76200" h="4848225">
                <a:moveTo>
                  <a:pt x="44450" y="2616035"/>
                </a:moveTo>
                <a:lnTo>
                  <a:pt x="31750" y="2616035"/>
                </a:lnTo>
                <a:lnTo>
                  <a:pt x="31750" y="2666835"/>
                </a:lnTo>
                <a:lnTo>
                  <a:pt x="44450" y="2666835"/>
                </a:lnTo>
                <a:lnTo>
                  <a:pt x="44450" y="2616035"/>
                </a:lnTo>
                <a:close/>
              </a:path>
              <a:path w="76200" h="4848225">
                <a:moveTo>
                  <a:pt x="44450" y="2704935"/>
                </a:moveTo>
                <a:lnTo>
                  <a:pt x="31750" y="2704935"/>
                </a:lnTo>
                <a:lnTo>
                  <a:pt x="31750" y="2755735"/>
                </a:lnTo>
                <a:lnTo>
                  <a:pt x="44450" y="2755735"/>
                </a:lnTo>
                <a:lnTo>
                  <a:pt x="44450" y="2704935"/>
                </a:lnTo>
                <a:close/>
              </a:path>
              <a:path w="76200" h="4848225">
                <a:moveTo>
                  <a:pt x="44450" y="2793835"/>
                </a:moveTo>
                <a:lnTo>
                  <a:pt x="31750" y="2793835"/>
                </a:lnTo>
                <a:lnTo>
                  <a:pt x="31750" y="2844635"/>
                </a:lnTo>
                <a:lnTo>
                  <a:pt x="44450" y="2844635"/>
                </a:lnTo>
                <a:lnTo>
                  <a:pt x="44450" y="2793835"/>
                </a:lnTo>
                <a:close/>
              </a:path>
              <a:path w="76200" h="4848225">
                <a:moveTo>
                  <a:pt x="44450" y="2882735"/>
                </a:moveTo>
                <a:lnTo>
                  <a:pt x="31750" y="2882735"/>
                </a:lnTo>
                <a:lnTo>
                  <a:pt x="31750" y="2933535"/>
                </a:lnTo>
                <a:lnTo>
                  <a:pt x="44450" y="2933535"/>
                </a:lnTo>
                <a:lnTo>
                  <a:pt x="44450" y="2882735"/>
                </a:lnTo>
                <a:close/>
              </a:path>
              <a:path w="76200" h="4848225">
                <a:moveTo>
                  <a:pt x="44450" y="2971635"/>
                </a:moveTo>
                <a:lnTo>
                  <a:pt x="31750" y="2971635"/>
                </a:lnTo>
                <a:lnTo>
                  <a:pt x="31750" y="3022435"/>
                </a:lnTo>
                <a:lnTo>
                  <a:pt x="44450" y="3022435"/>
                </a:lnTo>
                <a:lnTo>
                  <a:pt x="44450" y="2971635"/>
                </a:lnTo>
                <a:close/>
              </a:path>
              <a:path w="76200" h="4848225">
                <a:moveTo>
                  <a:pt x="44450" y="3060535"/>
                </a:moveTo>
                <a:lnTo>
                  <a:pt x="31750" y="3060535"/>
                </a:lnTo>
                <a:lnTo>
                  <a:pt x="31750" y="3111335"/>
                </a:lnTo>
                <a:lnTo>
                  <a:pt x="44450" y="3111335"/>
                </a:lnTo>
                <a:lnTo>
                  <a:pt x="44450" y="3060535"/>
                </a:lnTo>
                <a:close/>
              </a:path>
              <a:path w="76200" h="4848225">
                <a:moveTo>
                  <a:pt x="44450" y="3149435"/>
                </a:moveTo>
                <a:lnTo>
                  <a:pt x="31750" y="3149435"/>
                </a:lnTo>
                <a:lnTo>
                  <a:pt x="31750" y="3200235"/>
                </a:lnTo>
                <a:lnTo>
                  <a:pt x="44450" y="3200235"/>
                </a:lnTo>
                <a:lnTo>
                  <a:pt x="44450" y="3149435"/>
                </a:lnTo>
                <a:close/>
              </a:path>
              <a:path w="76200" h="4848225">
                <a:moveTo>
                  <a:pt x="44450" y="3238335"/>
                </a:moveTo>
                <a:lnTo>
                  <a:pt x="31750" y="3238335"/>
                </a:lnTo>
                <a:lnTo>
                  <a:pt x="31750" y="3289135"/>
                </a:lnTo>
                <a:lnTo>
                  <a:pt x="44450" y="3289135"/>
                </a:lnTo>
                <a:lnTo>
                  <a:pt x="44450" y="3238335"/>
                </a:lnTo>
                <a:close/>
              </a:path>
              <a:path w="76200" h="4848225">
                <a:moveTo>
                  <a:pt x="44450" y="3327235"/>
                </a:moveTo>
                <a:lnTo>
                  <a:pt x="31750" y="3327235"/>
                </a:lnTo>
                <a:lnTo>
                  <a:pt x="31750" y="3378035"/>
                </a:lnTo>
                <a:lnTo>
                  <a:pt x="44450" y="3378035"/>
                </a:lnTo>
                <a:lnTo>
                  <a:pt x="44450" y="3327235"/>
                </a:lnTo>
                <a:close/>
              </a:path>
              <a:path w="76200" h="4848225">
                <a:moveTo>
                  <a:pt x="44450" y="3416135"/>
                </a:moveTo>
                <a:lnTo>
                  <a:pt x="31750" y="3416135"/>
                </a:lnTo>
                <a:lnTo>
                  <a:pt x="31750" y="3466935"/>
                </a:lnTo>
                <a:lnTo>
                  <a:pt x="44450" y="3466935"/>
                </a:lnTo>
                <a:lnTo>
                  <a:pt x="44450" y="3416135"/>
                </a:lnTo>
                <a:close/>
              </a:path>
              <a:path w="76200" h="4848225">
                <a:moveTo>
                  <a:pt x="44450" y="3505035"/>
                </a:moveTo>
                <a:lnTo>
                  <a:pt x="31750" y="3505035"/>
                </a:lnTo>
                <a:lnTo>
                  <a:pt x="31750" y="3555835"/>
                </a:lnTo>
                <a:lnTo>
                  <a:pt x="44450" y="3555835"/>
                </a:lnTo>
                <a:lnTo>
                  <a:pt x="44450" y="3505035"/>
                </a:lnTo>
                <a:close/>
              </a:path>
              <a:path w="76200" h="4848225">
                <a:moveTo>
                  <a:pt x="44450" y="3593935"/>
                </a:moveTo>
                <a:lnTo>
                  <a:pt x="31750" y="3593935"/>
                </a:lnTo>
                <a:lnTo>
                  <a:pt x="31750" y="3644735"/>
                </a:lnTo>
                <a:lnTo>
                  <a:pt x="44450" y="3644735"/>
                </a:lnTo>
                <a:lnTo>
                  <a:pt x="44450" y="3593935"/>
                </a:lnTo>
                <a:close/>
              </a:path>
              <a:path w="76200" h="4848225">
                <a:moveTo>
                  <a:pt x="44450" y="3682835"/>
                </a:moveTo>
                <a:lnTo>
                  <a:pt x="31750" y="3682835"/>
                </a:lnTo>
                <a:lnTo>
                  <a:pt x="31750" y="3733635"/>
                </a:lnTo>
                <a:lnTo>
                  <a:pt x="44450" y="3733635"/>
                </a:lnTo>
                <a:lnTo>
                  <a:pt x="44450" y="3682835"/>
                </a:lnTo>
                <a:close/>
              </a:path>
              <a:path w="76200" h="4848225">
                <a:moveTo>
                  <a:pt x="44450" y="3771735"/>
                </a:moveTo>
                <a:lnTo>
                  <a:pt x="31750" y="3771735"/>
                </a:lnTo>
                <a:lnTo>
                  <a:pt x="31750" y="3822535"/>
                </a:lnTo>
                <a:lnTo>
                  <a:pt x="44450" y="3822535"/>
                </a:lnTo>
                <a:lnTo>
                  <a:pt x="44450" y="3771735"/>
                </a:lnTo>
                <a:close/>
              </a:path>
              <a:path w="76200" h="4848225">
                <a:moveTo>
                  <a:pt x="44450" y="3860635"/>
                </a:moveTo>
                <a:lnTo>
                  <a:pt x="31750" y="3860635"/>
                </a:lnTo>
                <a:lnTo>
                  <a:pt x="31750" y="3911435"/>
                </a:lnTo>
                <a:lnTo>
                  <a:pt x="44450" y="3911435"/>
                </a:lnTo>
                <a:lnTo>
                  <a:pt x="44450" y="3860635"/>
                </a:lnTo>
                <a:close/>
              </a:path>
              <a:path w="76200" h="4848225">
                <a:moveTo>
                  <a:pt x="44450" y="3949535"/>
                </a:moveTo>
                <a:lnTo>
                  <a:pt x="31750" y="3949535"/>
                </a:lnTo>
                <a:lnTo>
                  <a:pt x="31750" y="4000335"/>
                </a:lnTo>
                <a:lnTo>
                  <a:pt x="44450" y="4000335"/>
                </a:lnTo>
                <a:lnTo>
                  <a:pt x="44450" y="3949535"/>
                </a:lnTo>
                <a:close/>
              </a:path>
              <a:path w="76200" h="4848225">
                <a:moveTo>
                  <a:pt x="44450" y="4038435"/>
                </a:moveTo>
                <a:lnTo>
                  <a:pt x="31750" y="4038435"/>
                </a:lnTo>
                <a:lnTo>
                  <a:pt x="31750" y="4089235"/>
                </a:lnTo>
                <a:lnTo>
                  <a:pt x="44450" y="4089235"/>
                </a:lnTo>
                <a:lnTo>
                  <a:pt x="44450" y="4038435"/>
                </a:lnTo>
                <a:close/>
              </a:path>
              <a:path w="76200" h="4848225">
                <a:moveTo>
                  <a:pt x="44450" y="4127335"/>
                </a:moveTo>
                <a:lnTo>
                  <a:pt x="31750" y="4127335"/>
                </a:lnTo>
                <a:lnTo>
                  <a:pt x="31750" y="4178135"/>
                </a:lnTo>
                <a:lnTo>
                  <a:pt x="44450" y="4178135"/>
                </a:lnTo>
                <a:lnTo>
                  <a:pt x="44450" y="4127335"/>
                </a:lnTo>
                <a:close/>
              </a:path>
              <a:path w="76200" h="4848225">
                <a:moveTo>
                  <a:pt x="44450" y="4216235"/>
                </a:moveTo>
                <a:lnTo>
                  <a:pt x="31750" y="4216235"/>
                </a:lnTo>
                <a:lnTo>
                  <a:pt x="31750" y="4267035"/>
                </a:lnTo>
                <a:lnTo>
                  <a:pt x="44450" y="4267035"/>
                </a:lnTo>
                <a:lnTo>
                  <a:pt x="44450" y="4216235"/>
                </a:lnTo>
                <a:close/>
              </a:path>
              <a:path w="76200" h="4848225">
                <a:moveTo>
                  <a:pt x="44450" y="4305135"/>
                </a:moveTo>
                <a:lnTo>
                  <a:pt x="31750" y="4305135"/>
                </a:lnTo>
                <a:lnTo>
                  <a:pt x="31750" y="4355935"/>
                </a:lnTo>
                <a:lnTo>
                  <a:pt x="44450" y="4355935"/>
                </a:lnTo>
                <a:lnTo>
                  <a:pt x="44450" y="4305135"/>
                </a:lnTo>
                <a:close/>
              </a:path>
              <a:path w="76200" h="4848225">
                <a:moveTo>
                  <a:pt x="44450" y="4394035"/>
                </a:moveTo>
                <a:lnTo>
                  <a:pt x="31750" y="4394035"/>
                </a:lnTo>
                <a:lnTo>
                  <a:pt x="31750" y="4444835"/>
                </a:lnTo>
                <a:lnTo>
                  <a:pt x="44450" y="4444835"/>
                </a:lnTo>
                <a:lnTo>
                  <a:pt x="44450" y="4394035"/>
                </a:lnTo>
                <a:close/>
              </a:path>
              <a:path w="76200" h="4848225">
                <a:moveTo>
                  <a:pt x="44450" y="4482935"/>
                </a:moveTo>
                <a:lnTo>
                  <a:pt x="31750" y="4482935"/>
                </a:lnTo>
                <a:lnTo>
                  <a:pt x="31750" y="4533735"/>
                </a:lnTo>
                <a:lnTo>
                  <a:pt x="44450" y="4533735"/>
                </a:lnTo>
                <a:lnTo>
                  <a:pt x="44450" y="4482935"/>
                </a:lnTo>
                <a:close/>
              </a:path>
              <a:path w="76200" h="4848225">
                <a:moveTo>
                  <a:pt x="44450" y="4571835"/>
                </a:moveTo>
                <a:lnTo>
                  <a:pt x="31750" y="4571835"/>
                </a:lnTo>
                <a:lnTo>
                  <a:pt x="31750" y="4622635"/>
                </a:lnTo>
                <a:lnTo>
                  <a:pt x="44450" y="4622635"/>
                </a:lnTo>
                <a:lnTo>
                  <a:pt x="44450" y="4571835"/>
                </a:lnTo>
                <a:close/>
              </a:path>
              <a:path w="76200" h="4848225">
                <a:moveTo>
                  <a:pt x="44450" y="4660735"/>
                </a:moveTo>
                <a:lnTo>
                  <a:pt x="31750" y="4660735"/>
                </a:lnTo>
                <a:lnTo>
                  <a:pt x="31750" y="4711535"/>
                </a:lnTo>
                <a:lnTo>
                  <a:pt x="44450" y="4711535"/>
                </a:lnTo>
                <a:lnTo>
                  <a:pt x="44450" y="4660735"/>
                </a:lnTo>
                <a:close/>
              </a:path>
              <a:path w="76200" h="4848225">
                <a:moveTo>
                  <a:pt x="44450" y="4749635"/>
                </a:moveTo>
                <a:lnTo>
                  <a:pt x="31750" y="4749635"/>
                </a:lnTo>
                <a:lnTo>
                  <a:pt x="31750" y="4800435"/>
                </a:lnTo>
                <a:lnTo>
                  <a:pt x="44450" y="4800435"/>
                </a:lnTo>
                <a:lnTo>
                  <a:pt x="44450" y="4749635"/>
                </a:lnTo>
                <a:close/>
              </a:path>
              <a:path w="76200" h="4848225">
                <a:moveTo>
                  <a:pt x="44450" y="4838535"/>
                </a:moveTo>
                <a:lnTo>
                  <a:pt x="31750" y="4838535"/>
                </a:lnTo>
                <a:lnTo>
                  <a:pt x="31750" y="4847920"/>
                </a:lnTo>
                <a:lnTo>
                  <a:pt x="44450" y="4847920"/>
                </a:lnTo>
                <a:lnTo>
                  <a:pt x="44450" y="483853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540" y="1115250"/>
            <a:ext cx="74041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800" b="1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АРТ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ЕК</a:t>
            </a:r>
            <a:r>
              <a:rPr kumimoji="0" sz="800" b="1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1066" y="6247828"/>
            <a:ext cx="70802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9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800" b="1" i="0" u="none" strike="noStrike" kern="1200" cap="none" spc="-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ЛИ</a:t>
            </a:r>
            <a:r>
              <a:rPr kumimoji="0" sz="800" b="1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АЦ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2270" y="6247828"/>
            <a:ext cx="147955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8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ЫБ</a:t>
            </a:r>
            <a:r>
              <a:rPr kumimoji="0" sz="800" b="1" i="0" u="none" strike="noStrike" kern="1200" cap="none" spc="-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800" b="1" i="0" u="none" strike="noStrike" kern="1200" cap="none" spc="-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ДГ</a:t>
            </a:r>
            <a:r>
              <a:rPr kumimoji="0" sz="800" b="1" i="0" u="none" strike="noStrike" kern="1200" cap="none" spc="-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800" b="1" i="0" u="none" strike="noStrike" kern="1200" cap="none" spc="-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ВК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 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ЛИ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ДЕР</a:t>
            </a: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49585" y="1149159"/>
            <a:ext cx="49974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800" b="1" i="0" u="none" strike="noStrike" kern="1200" cap="none" spc="-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ЛЬ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1768" y="1823567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5" h="179705">
                <a:moveTo>
                  <a:pt x="0" y="179603"/>
                </a:moveTo>
                <a:lnTo>
                  <a:pt x="179603" y="179603"/>
                </a:lnTo>
                <a:lnTo>
                  <a:pt x="179603" y="0"/>
                </a:lnTo>
                <a:lnTo>
                  <a:pt x="0" y="0"/>
                </a:lnTo>
                <a:lnTo>
                  <a:pt x="0" y="179603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63445" y="1921510"/>
            <a:ext cx="1516380" cy="127000"/>
          </a:xfrm>
          <a:custGeom>
            <a:avLst/>
            <a:gdLst/>
            <a:ahLst/>
            <a:cxnLst/>
            <a:rect l="l" t="t" r="r" b="b"/>
            <a:pathLst>
              <a:path w="1516380" h="127000">
                <a:moveTo>
                  <a:pt x="0" y="127000"/>
                </a:moveTo>
                <a:lnTo>
                  <a:pt x="1516126" y="127000"/>
                </a:lnTo>
                <a:lnTo>
                  <a:pt x="151612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7236" y="1891982"/>
            <a:ext cx="6737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859A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859A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-50" normalizeH="0" baseline="0" noProof="0" dirty="0">
                <a:ln>
                  <a:noFill/>
                </a:ln>
                <a:solidFill>
                  <a:srgbClr val="859A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мм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859A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859A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859A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859A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800" b="1" i="0" u="none" strike="noStrike" kern="1200" cap="none" spc="-20" normalizeH="0" baseline="0" noProof="0" dirty="0">
                <a:ln>
                  <a:noFill/>
                </a:ln>
                <a:solidFill>
                  <a:srgbClr val="859A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ац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859A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ии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8922" y="2668587"/>
            <a:ext cx="43370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70" normalizeH="0" baseline="0" noProof="0" dirty="0">
                <a:ln>
                  <a:noFill/>
                </a:ln>
                <a:solidFill>
                  <a:srgbClr val="E778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E778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E778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E778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E778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E778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800" b="1" i="0" u="none" strike="noStrike" kern="1200" cap="none" spc="-20" normalizeH="0" baseline="0" noProof="0" dirty="0">
                <a:ln>
                  <a:noFill/>
                </a:ln>
                <a:solidFill>
                  <a:srgbClr val="E778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8325" y="3720147"/>
            <a:ext cx="5289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srgbClr val="8D8A8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8D8A8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srgbClr val="8D8A8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дд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8D8A8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8D8A8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8D8A8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жк</a:t>
            </a:r>
            <a:r>
              <a:rPr kumimoji="0" sz="800" b="1" i="0" u="none" strike="noStrike" kern="1200" cap="none" spc="-20" normalizeH="0" baseline="0" noProof="0" dirty="0">
                <a:ln>
                  <a:noFill/>
                </a:ln>
                <a:solidFill>
                  <a:srgbClr val="8D8A8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8325" y="5113337"/>
            <a:ext cx="5416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90" normalizeH="0" baseline="0" noProof="0" dirty="0">
                <a:ln>
                  <a:noFill/>
                </a:ln>
                <a:solidFill>
                  <a:srgbClr val="3085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3085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3085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3085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800" b="1" i="0" u="none" strike="noStrike" kern="1200" cap="none" spc="45" normalizeH="0" baseline="0" noProof="0" dirty="0">
                <a:ln>
                  <a:noFill/>
                </a:ln>
                <a:solidFill>
                  <a:srgbClr val="3085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3085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3085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рин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3085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94453" y="2611882"/>
            <a:ext cx="1469390" cy="127000"/>
          </a:xfrm>
          <a:custGeom>
            <a:avLst/>
            <a:gdLst/>
            <a:ahLst/>
            <a:cxnLst/>
            <a:rect l="l" t="t" r="r" b="b"/>
            <a:pathLst>
              <a:path w="1469389" h="127000">
                <a:moveTo>
                  <a:pt x="0" y="127000"/>
                </a:moveTo>
                <a:lnTo>
                  <a:pt x="1469263" y="127000"/>
                </a:lnTo>
                <a:lnTo>
                  <a:pt x="1469263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E778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72278" y="3815841"/>
            <a:ext cx="2552065" cy="127000"/>
          </a:xfrm>
          <a:custGeom>
            <a:avLst/>
            <a:gdLst/>
            <a:ahLst/>
            <a:cxnLst/>
            <a:rect l="l" t="t" r="r" b="b"/>
            <a:pathLst>
              <a:path w="2552065" h="127000">
                <a:moveTo>
                  <a:pt x="0" y="126999"/>
                </a:moveTo>
                <a:lnTo>
                  <a:pt x="2551811" y="126999"/>
                </a:lnTo>
                <a:lnTo>
                  <a:pt x="2551811" y="0"/>
                </a:lnTo>
                <a:lnTo>
                  <a:pt x="0" y="0"/>
                </a:lnTo>
                <a:lnTo>
                  <a:pt x="0" y="12699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164318" y="5121909"/>
            <a:ext cx="493395" cy="127000"/>
          </a:xfrm>
          <a:custGeom>
            <a:avLst/>
            <a:gdLst/>
            <a:ahLst/>
            <a:cxnLst/>
            <a:rect l="l" t="t" r="r" b="b"/>
            <a:pathLst>
              <a:path w="493395" h="127000">
                <a:moveTo>
                  <a:pt x="0" y="127000"/>
                </a:moveTo>
                <a:lnTo>
                  <a:pt x="493267" y="127000"/>
                </a:lnTo>
                <a:lnTo>
                  <a:pt x="493267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60085" y="4116070"/>
            <a:ext cx="3755390" cy="127000"/>
          </a:xfrm>
          <a:custGeom>
            <a:avLst/>
            <a:gdLst/>
            <a:ahLst/>
            <a:cxnLst/>
            <a:rect l="l" t="t" r="r" b="b"/>
            <a:pathLst>
              <a:path w="3755390" h="127000">
                <a:moveTo>
                  <a:pt x="0" y="126999"/>
                </a:moveTo>
                <a:lnTo>
                  <a:pt x="3755136" y="126999"/>
                </a:lnTo>
                <a:lnTo>
                  <a:pt x="3755136" y="0"/>
                </a:lnTo>
                <a:lnTo>
                  <a:pt x="0" y="0"/>
                </a:lnTo>
                <a:lnTo>
                  <a:pt x="0" y="126999"/>
                </a:lnTo>
                <a:close/>
              </a:path>
            </a:pathLst>
          </a:custGeom>
          <a:solidFill>
            <a:srgbClr val="8AA7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2216" y="4228782"/>
            <a:ext cx="43624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srgbClr val="456DA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456DA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456DA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800" b="1" i="0" u="none" strike="noStrike" kern="1200" cap="none" spc="45" normalizeH="0" baseline="0" noProof="0" dirty="0">
                <a:ln>
                  <a:noFill/>
                </a:ln>
                <a:solidFill>
                  <a:srgbClr val="456DA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456DA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456DA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800" b="1" i="0" u="none" strike="noStrike" kern="1200" cap="none" spc="-20" normalizeH="0" baseline="0" noProof="0" dirty="0">
                <a:ln>
                  <a:noFill/>
                </a:ln>
                <a:solidFill>
                  <a:srgbClr val="456DA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48232" y="1632648"/>
            <a:ext cx="1146175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</a:t>
            </a:r>
            <a:r>
              <a:rPr kumimoji="0" sz="900" b="1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тег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кая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900" b="1" i="1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-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9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900" b="1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9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1" i="0" u="none" strike="noStrike" kern="1200" cap="none" spc="-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тел</a:t>
            </a:r>
            <a:r>
              <a:rPr kumimoji="0" sz="9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ей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96644" y="2963100"/>
            <a:ext cx="1377950" cy="82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</a:t>
            </a: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рт</a:t>
            </a:r>
            <a:r>
              <a:rPr kumimoji="0" sz="9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900" b="1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комм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900" b="1" i="0" u="none" strike="noStrike" kern="1200" cap="none" spc="-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1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1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кац</a:t>
            </a:r>
            <a:r>
              <a:rPr kumimoji="0" sz="900" b="1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ь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аны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ит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К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 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ез</a:t>
            </a: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ьта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ты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ратегическ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й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есс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ии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54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Анонс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проекта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рс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тв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глаше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ие</a:t>
            </a:r>
            <a:r>
              <a:rPr kumimoji="0" sz="9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час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тию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52876" y="2585567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5" h="179705">
                <a:moveTo>
                  <a:pt x="0" y="179603"/>
                </a:moveTo>
                <a:lnTo>
                  <a:pt x="179603" y="179603"/>
                </a:lnTo>
                <a:lnTo>
                  <a:pt x="179603" y="0"/>
                </a:lnTo>
                <a:lnTo>
                  <a:pt x="0" y="0"/>
                </a:lnTo>
                <a:lnTo>
                  <a:pt x="0" y="179603"/>
                </a:lnTo>
                <a:close/>
              </a:path>
            </a:pathLst>
          </a:custGeom>
          <a:solidFill>
            <a:srgbClr val="E778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59963" y="4486465"/>
            <a:ext cx="15233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900" b="1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ю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щ</a:t>
            </a:r>
            <a:r>
              <a:rPr kumimoji="0" sz="9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1" i="1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-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тб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900" b="1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</a:t>
            </a:r>
            <a:r>
              <a:rPr kumimoji="0" sz="900" b="1" i="0" u="none" strike="noStrike" kern="1200" cap="none" spc="-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ые</a:t>
            </a:r>
            <a:r>
              <a:rPr kumimoji="0" sz="9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1" i="0" u="none" strike="noStrike" kern="1200" cap="none" spc="-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59963" y="4623384"/>
            <a:ext cx="165544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рова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ы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ров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59963" y="4761166"/>
            <a:ext cx="13423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Знако</a:t>
            </a: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тв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тандарто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59963" y="4898326"/>
            <a:ext cx="539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рс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тв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59963" y="5035486"/>
            <a:ext cx="149098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Оц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то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но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сти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</a:t>
            </a: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ан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ы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час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тию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проекте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21909" y="4848542"/>
            <a:ext cx="138811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1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1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900" b="1" i="0" u="none" strike="noStrike" kern="1200" cap="none" spc="-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1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ы</a:t>
            </a:r>
            <a:r>
              <a:rPr kumimoji="0" sz="900" b="1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1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ер</a:t>
            </a:r>
            <a:r>
              <a:rPr kumimoji="0" sz="9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21909" y="4985702"/>
            <a:ext cx="1387475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практикам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рс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тв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навыка</a:t>
            </a: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900" b="0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хо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ым</a:t>
            </a:r>
            <a:r>
              <a:rPr kumimoji="0" sz="9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фект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ног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ия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тандарта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49951" y="3358464"/>
            <a:ext cx="306705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9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900" b="1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</a:t>
            </a:r>
            <a:r>
              <a:rPr kumimoji="0" sz="9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1" i="0" u="none" strike="noStrike" kern="1200" cap="none" spc="-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1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1" i="0" u="none" strike="noStrike" kern="1200" cap="none" spc="-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1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</a:t>
            </a:r>
            <a:r>
              <a:rPr kumimoji="0" sz="9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ктиче</a:t>
            </a:r>
            <a:r>
              <a:rPr kumimoji="0" sz="9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9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900" b="1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рим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1" i="0" u="none" strike="noStrike" kern="1200" cap="none" spc="-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ии</a:t>
            </a: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</a:t>
            </a:r>
            <a:r>
              <a:rPr kumimoji="0" sz="9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ктик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1" y="3496246"/>
            <a:ext cx="303530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левые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юде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я,</a:t>
            </a:r>
            <a:r>
              <a:rPr kumimoji="0" sz="9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ержка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хо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ыпол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ия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практик </a:t>
            </a:r>
            <a:r>
              <a:rPr kumimoji="0" sz="900" b="0" i="0" u="none" strike="noStrike" kern="1200" cap="none" spc="-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ратная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яз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ь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85558" y="4338777"/>
            <a:ext cx="135890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</a:t>
            </a:r>
            <a:r>
              <a:rPr kumimoji="0" sz="900" b="1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ят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ь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900" b="1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</a:t>
            </a:r>
            <a:r>
              <a:rPr kumimoji="0" sz="9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кти</a:t>
            </a: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85558" y="4476432"/>
            <a:ext cx="3385185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Отра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бо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тка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9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домаш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ада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й</a:t>
            </a:r>
            <a:r>
              <a:rPr kumimoji="0" sz="900" b="0" i="0" u="none" strike="noStrike" kern="1200" cap="none" spc="-8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Практическ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практик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тандарта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ары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есс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ии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й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ных</a:t>
            </a:r>
            <a:r>
              <a:rPr kumimoji="0" sz="9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ру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од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ей</a:t>
            </a:r>
            <a:r>
              <a:rPr kumimoji="0" sz="9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КТК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подря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чиков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рактические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есс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ии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85558" y="5025072"/>
            <a:ext cx="207263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мм</a:t>
            </a: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ии</a:t>
            </a:r>
            <a:r>
              <a:rPr kumimoji="0" sz="9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ам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ез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пас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но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сти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96717" y="1121727"/>
            <a:ext cx="48005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 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8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еде</a:t>
            </a: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25797" y="1138491"/>
            <a:ext cx="48069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 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8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еде</a:t>
            </a: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042666" y="2416810"/>
            <a:ext cx="1212850" cy="127000"/>
          </a:xfrm>
          <a:custGeom>
            <a:avLst/>
            <a:gdLst/>
            <a:ahLst/>
            <a:cxnLst/>
            <a:rect l="l" t="t" r="r" b="b"/>
            <a:pathLst>
              <a:path w="1212850" h="127000">
                <a:moveTo>
                  <a:pt x="0" y="127000"/>
                </a:moveTo>
                <a:lnTo>
                  <a:pt x="1212595" y="127000"/>
                </a:lnTo>
                <a:lnTo>
                  <a:pt x="1212595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E778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28491" y="3145345"/>
            <a:ext cx="11766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</a:t>
            </a:r>
            <a:r>
              <a:rPr kumimoji="0" sz="900" b="1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1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ию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28491" y="3282505"/>
            <a:ext cx="42989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1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ер</a:t>
            </a:r>
            <a:r>
              <a:rPr kumimoji="0" sz="9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28491" y="3419665"/>
            <a:ext cx="144589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Утв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ержден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ана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че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ия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28491" y="3556825"/>
            <a:ext cx="11557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дго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то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чающ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28491" y="3693985"/>
            <a:ext cx="4984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прог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мм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28491" y="3831526"/>
            <a:ext cx="10375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</a:t>
            </a:r>
            <a:r>
              <a:rPr kumimoji="0" sz="900" b="0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иров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ан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гру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467350" y="2919729"/>
            <a:ext cx="1469390" cy="127000"/>
          </a:xfrm>
          <a:custGeom>
            <a:avLst/>
            <a:gdLst/>
            <a:ahLst/>
            <a:cxnLst/>
            <a:rect l="l" t="t" r="r" b="b"/>
            <a:pathLst>
              <a:path w="1469390" h="127000">
                <a:moveTo>
                  <a:pt x="0" y="127000"/>
                </a:moveTo>
                <a:lnTo>
                  <a:pt x="1469263" y="127000"/>
                </a:lnTo>
                <a:lnTo>
                  <a:pt x="1469263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E778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47713" y="2415984"/>
            <a:ext cx="180593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1" i="0" u="none" strike="noStrike" kern="1200" cap="none" spc="-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9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9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</a:t>
            </a:r>
            <a:r>
              <a:rPr kumimoji="0" sz="9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1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ей</a:t>
            </a:r>
            <a:r>
              <a:rPr kumimoji="0" sz="900" b="1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тандарт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847713" y="2552903"/>
            <a:ext cx="1856105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рств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а.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тавл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ер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ич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ых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яз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ате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ьс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тв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ОТ,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ООС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94816" y="1699260"/>
            <a:ext cx="125730" cy="361315"/>
          </a:xfrm>
          <a:custGeom>
            <a:avLst/>
            <a:gdLst/>
            <a:ahLst/>
            <a:cxnLst/>
            <a:rect l="l" t="t" r="r" b="b"/>
            <a:pathLst>
              <a:path w="125730" h="361314">
                <a:moveTo>
                  <a:pt x="0" y="361061"/>
                </a:moveTo>
                <a:lnTo>
                  <a:pt x="0" y="1524"/>
                </a:lnTo>
                <a:lnTo>
                  <a:pt x="125730" y="1524"/>
                </a:lnTo>
                <a:lnTo>
                  <a:pt x="125730" y="0"/>
                </a:lnTo>
              </a:path>
            </a:pathLst>
          </a:custGeom>
          <a:ln w="6350">
            <a:solidFill>
              <a:srgbClr val="C3D59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467611" y="2209800"/>
            <a:ext cx="101600" cy="819150"/>
          </a:xfrm>
          <a:custGeom>
            <a:avLst/>
            <a:gdLst/>
            <a:ahLst/>
            <a:cxnLst/>
            <a:rect l="l" t="t" r="r" b="b"/>
            <a:pathLst>
              <a:path w="101600" h="819150">
                <a:moveTo>
                  <a:pt x="101346" y="819150"/>
                </a:moveTo>
                <a:lnTo>
                  <a:pt x="101346" y="813435"/>
                </a:lnTo>
                <a:lnTo>
                  <a:pt x="0" y="813435"/>
                </a:lnTo>
                <a:lnTo>
                  <a:pt x="0" y="0"/>
                </a:lnTo>
              </a:path>
            </a:pathLst>
          </a:custGeom>
          <a:ln w="6350">
            <a:solidFill>
              <a:srgbClr val="C3D59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101339" y="2674620"/>
            <a:ext cx="155575" cy="1887220"/>
          </a:xfrm>
          <a:custGeom>
            <a:avLst/>
            <a:gdLst/>
            <a:ahLst/>
            <a:cxnLst/>
            <a:rect l="l" t="t" r="r" b="b"/>
            <a:pathLst>
              <a:path w="155575" h="1887220">
                <a:moveTo>
                  <a:pt x="0" y="0"/>
                </a:moveTo>
                <a:lnTo>
                  <a:pt x="0" y="1882520"/>
                </a:lnTo>
                <a:lnTo>
                  <a:pt x="155575" y="1882520"/>
                </a:lnTo>
                <a:lnTo>
                  <a:pt x="155575" y="1886711"/>
                </a:lnTo>
              </a:path>
            </a:pathLst>
          </a:custGeom>
          <a:ln w="6350">
            <a:solidFill>
              <a:srgbClr val="E778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768083" y="4206240"/>
            <a:ext cx="80645" cy="192405"/>
          </a:xfrm>
          <a:custGeom>
            <a:avLst/>
            <a:gdLst/>
            <a:ahLst/>
            <a:cxnLst/>
            <a:rect l="l" t="t" r="r" b="b"/>
            <a:pathLst>
              <a:path w="80645" h="192404">
                <a:moveTo>
                  <a:pt x="80391" y="189484"/>
                </a:moveTo>
                <a:lnTo>
                  <a:pt x="80391" y="191897"/>
                </a:lnTo>
                <a:lnTo>
                  <a:pt x="0" y="191897"/>
                </a:lnTo>
                <a:lnTo>
                  <a:pt x="0" y="0"/>
                </a:lnTo>
              </a:path>
            </a:pathLst>
          </a:custGeom>
          <a:ln w="6350">
            <a:solidFill>
              <a:srgbClr val="8AA7D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327903" y="3427476"/>
            <a:ext cx="84455" cy="484505"/>
          </a:xfrm>
          <a:custGeom>
            <a:avLst/>
            <a:gdLst/>
            <a:ahLst/>
            <a:cxnLst/>
            <a:rect l="l" t="t" r="r" b="b"/>
            <a:pathLst>
              <a:path w="84454" h="484504">
                <a:moveTo>
                  <a:pt x="0" y="484250"/>
                </a:moveTo>
                <a:lnTo>
                  <a:pt x="0" y="126"/>
                </a:lnTo>
                <a:lnTo>
                  <a:pt x="84200" y="126"/>
                </a:lnTo>
              </a:path>
            </a:pathLst>
          </a:custGeom>
          <a:ln w="6350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662928" y="2488692"/>
            <a:ext cx="140335" cy="480695"/>
          </a:xfrm>
          <a:custGeom>
            <a:avLst/>
            <a:gdLst/>
            <a:ahLst/>
            <a:cxnLst/>
            <a:rect l="l" t="t" r="r" b="b"/>
            <a:pathLst>
              <a:path w="140334" h="480694">
                <a:moveTo>
                  <a:pt x="0" y="480695"/>
                </a:moveTo>
                <a:lnTo>
                  <a:pt x="0" y="4191"/>
                </a:lnTo>
                <a:lnTo>
                  <a:pt x="139826" y="4191"/>
                </a:lnTo>
                <a:lnTo>
                  <a:pt x="139826" y="0"/>
                </a:lnTo>
              </a:path>
            </a:pathLst>
          </a:custGeom>
          <a:ln w="6350">
            <a:solidFill>
              <a:srgbClr val="E778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925567" y="2674620"/>
            <a:ext cx="187325" cy="2249805"/>
          </a:xfrm>
          <a:custGeom>
            <a:avLst/>
            <a:gdLst/>
            <a:ahLst/>
            <a:cxnLst/>
            <a:rect l="l" t="t" r="r" b="b"/>
            <a:pathLst>
              <a:path w="187325" h="2249804">
                <a:moveTo>
                  <a:pt x="0" y="0"/>
                </a:moveTo>
                <a:lnTo>
                  <a:pt x="0" y="2247010"/>
                </a:lnTo>
                <a:lnTo>
                  <a:pt x="187071" y="2247010"/>
                </a:lnTo>
                <a:lnTo>
                  <a:pt x="187071" y="2249804"/>
                </a:lnTo>
              </a:path>
            </a:pathLst>
          </a:custGeom>
          <a:ln w="6350">
            <a:solidFill>
              <a:srgbClr val="E778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712970" y="1887982"/>
            <a:ext cx="5358130" cy="127000"/>
          </a:xfrm>
          <a:custGeom>
            <a:avLst/>
            <a:gdLst/>
            <a:ahLst/>
            <a:cxnLst/>
            <a:rect l="l" t="t" r="r" b="b"/>
            <a:pathLst>
              <a:path w="5358130" h="127000">
                <a:moveTo>
                  <a:pt x="0" y="127000"/>
                </a:moveTo>
                <a:lnTo>
                  <a:pt x="5358130" y="127000"/>
                </a:lnTo>
                <a:lnTo>
                  <a:pt x="5358130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70372" y="1528381"/>
            <a:ext cx="124206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7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ещ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1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 </a:t>
            </a:r>
            <a:r>
              <a:rPr kumimoji="0" sz="900" b="1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</a:t>
            </a:r>
            <a:r>
              <a:rPr kumimoji="0" sz="900" b="1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9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900" b="1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ек</a:t>
            </a:r>
            <a:r>
              <a:rPr kumimoji="0" sz="900" b="1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Ус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ехи,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нов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ти,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ки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252966" y="4116070"/>
            <a:ext cx="1235710" cy="127000"/>
          </a:xfrm>
          <a:custGeom>
            <a:avLst/>
            <a:gdLst/>
            <a:ahLst/>
            <a:cxnLst/>
            <a:rect l="l" t="t" r="r" b="b"/>
            <a:pathLst>
              <a:path w="1235709" h="127000">
                <a:moveTo>
                  <a:pt x="0" y="126999"/>
                </a:moveTo>
                <a:lnTo>
                  <a:pt x="1235455" y="126999"/>
                </a:lnTo>
                <a:lnTo>
                  <a:pt x="1235455" y="0"/>
                </a:lnTo>
                <a:lnTo>
                  <a:pt x="0" y="0"/>
                </a:lnTo>
                <a:lnTo>
                  <a:pt x="0" y="126999"/>
                </a:lnTo>
                <a:close/>
              </a:path>
            </a:pathLst>
          </a:custGeom>
          <a:solidFill>
            <a:srgbClr val="8AA7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478136" y="3151822"/>
            <a:ext cx="2724150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900" b="1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мос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то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яте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1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ь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900" b="1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900" b="1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кт</a:t>
            </a:r>
            <a:r>
              <a:rPr kumimoji="0" sz="9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Отра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бо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тка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9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до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аш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ада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й</a:t>
            </a:r>
            <a:r>
              <a:rPr kumimoji="0" sz="900" b="0" i="0" u="none" strike="noStrike" kern="1200" cap="none" spc="-8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рактическ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6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практик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тандарта 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-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ары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есс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ии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й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ных</a:t>
            </a:r>
            <a:r>
              <a:rPr kumimoji="0" sz="900" b="0" i="0" u="none" strike="noStrike" kern="1200" cap="none" spc="4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ру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од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ей</a:t>
            </a:r>
            <a:r>
              <a:rPr kumimoji="0" sz="900" b="0" i="0" u="none" strike="noStrike" kern="1200" cap="none" spc="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КТК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Практические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есс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ии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</a:t>
            </a: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мму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ии</a:t>
            </a:r>
            <a:r>
              <a:rPr kumimoji="0" sz="900" b="0" i="0" u="none" strike="noStrike" kern="1200" cap="none" spc="5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ам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ез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пас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но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сти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706606" y="6514401"/>
            <a:ext cx="14478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1200" cap="none" spc="30" normalizeH="0" baseline="0" noProof="0" dirty="0">
                <a:ln>
                  <a:noFill/>
                </a:ln>
                <a:solidFill>
                  <a:srgbClr val="8D8A8F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74</a:t>
            </a:r>
            <a:endParaRPr kumimoji="0" sz="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027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Диаграммы">
  <a:themeElements>
    <a:clrScheme name="Другая 1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C00000"/>
      </a:accent6>
      <a:hlink>
        <a:srgbClr val="414042"/>
      </a:hlink>
      <a:folHlink>
        <a:srgbClr val="7030A0"/>
      </a:folHlink>
    </a:clrScheme>
    <a:fontScheme name="Другая 3">
      <a:majorFont>
        <a:latin typeface="Arial"/>
        <a:ea typeface="Helvetica Neue Medium"/>
        <a:cs typeface="Helvetica Neue Medium"/>
      </a:majorFont>
      <a:minorFont>
        <a:latin typeface="Arial"/>
        <a:ea typeface="Helvetica Neue Medium"/>
        <a:cs typeface="Helvetica Neue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8C1A1494DB274FA8160E918C78D4C4" ma:contentTypeVersion="7" ma:contentTypeDescription="Create a new document." ma:contentTypeScope="" ma:versionID="3bdca6081811709dcea091dbce51c78e">
  <xsd:schema xmlns:xsd="http://www.w3.org/2001/XMLSchema" xmlns:xs="http://www.w3.org/2001/XMLSchema" xmlns:p="http://schemas.microsoft.com/office/2006/metadata/properties" xmlns:ns2="e8510b5f-6aa8-4b41-ad21-0333e6d625da" xmlns:ns3="62edf88c-bd47-4408-9cff-6a35ee0b3946" targetNamespace="http://schemas.microsoft.com/office/2006/metadata/properties" ma:root="true" ma:fieldsID="7568b0aa213950d7bc7ac8a5c5dc4913" ns2:_="" ns3:_="">
    <xsd:import namespace="e8510b5f-6aa8-4b41-ad21-0333e6d625da"/>
    <xsd:import namespace="62edf88c-bd47-4408-9cff-6a35ee0b394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iteId" minOccurs="0"/>
                <xsd:element ref="ns3:WebId" minOccurs="0"/>
                <xsd:element ref="ns3:ListId" minOccurs="0"/>
                <xsd:element ref="ns3:FieldName" minOccurs="0"/>
                <xsd:element ref="ns3:ItemId" minOccurs="0"/>
                <xsd:element ref="ns3:Sorting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10b5f-6aa8-4b41-ad21-0333e6d625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df88c-bd47-4408-9cff-6a35ee0b3946" elementFormDefault="qualified">
    <xsd:import namespace="http://schemas.microsoft.com/office/2006/documentManagement/types"/>
    <xsd:import namespace="http://schemas.microsoft.com/office/infopath/2007/PartnerControls"/>
    <xsd:element name="SiteId" ma:index="11" nillable="true" ma:displayName="SiteId" ma:indexed="true" ma:internalName="SiteId">
      <xsd:simpleType>
        <xsd:restriction base="dms:Text"/>
      </xsd:simpleType>
    </xsd:element>
    <xsd:element name="WebId" ma:index="12" nillable="true" ma:displayName="WebId" ma:indexed="true" ma:internalName="WebId">
      <xsd:simpleType>
        <xsd:restriction base="dms:Text"/>
      </xsd:simpleType>
    </xsd:element>
    <xsd:element name="ListId" ma:index="13" nillable="true" ma:displayName="ListId" ma:indexed="true" ma:internalName="ListId">
      <xsd:simpleType>
        <xsd:restriction base="dms:Text"/>
      </xsd:simpleType>
    </xsd:element>
    <xsd:element name="FieldName" ma:index="14" nillable="true" ma:displayName="FieldName" ma:indexed="true" ma:internalName="FieldName">
      <xsd:simpleType>
        <xsd:restriction base="dms:Text"/>
      </xsd:simpleType>
    </xsd:element>
    <xsd:element name="ItemId" ma:index="15" nillable="true" ma:displayName="ItemId" ma:indexed="true" ma:internalName="ItemId">
      <xsd:simpleType>
        <xsd:restriction base="dms:Number"/>
      </xsd:simpleType>
    </xsd:element>
    <xsd:element name="Sorting" ma:index="16" nillable="true" ma:displayName="Sorting" ma:internalName="Sorting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eldName xmlns="62edf88c-bd47-4408-9cff-6a35ee0b3946">DocumentEnclosures</FieldName>
    <WebId xmlns="62edf88c-bd47-4408-9cff-6a35ee0b3946">a53db075-6001-42ae-9e6c-e743b1df4f94</WebId>
    <ItemId xmlns="62edf88c-bd47-4408-9cff-6a35ee0b3946">214505</ItemId>
    <ListId xmlns="62edf88c-bd47-4408-9cff-6a35ee0b3946">4ce9d90b-cc2e-4877-8f75-acd5d085a607</ListId>
    <SiteId xmlns="62edf88c-bd47-4408-9cff-6a35ee0b3946">a89c8e85-d29c-4061-bff8-670dfe56a2e7</SiteId>
    <Sorting xmlns="62edf88c-bd47-4408-9cff-6a35ee0b3946" xsi:nil="true"/>
    <_dlc_DocId xmlns="e8510b5f-6aa8-4b41-ad21-0333e6d625da">37Q5PMXVY7TT-1436223578-324264</_dlc_DocId>
    <_dlc_DocIdUrl xmlns="e8510b5f-6aa8-4b41-ad21-0333e6d625da">
      <Url>http://docs.cpcpipe.ru/sites/files2021/_layouts/15/DocIdRedir.aspx?ID=37Q5PMXVY7TT-1436223578-324264</Url>
      <Description>37Q5PMXVY7TT-1436223578-324264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318406-2086-47E0-A048-4EBD0906D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510b5f-6aa8-4b41-ad21-0333e6d625da"/>
    <ds:schemaRef ds:uri="62edf88c-bd47-4408-9cff-6a35ee0b39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5C7870-0F50-4E35-8ECB-49F5460055C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8510b5f-6aa8-4b41-ad21-0333e6d625da"/>
    <ds:schemaRef ds:uri="http://purl.org/dc/elements/1.1/"/>
    <ds:schemaRef ds:uri="http://schemas.microsoft.com/office/2006/metadata/properties"/>
    <ds:schemaRef ds:uri="62edf88c-bd47-4408-9cff-6a35ee0b394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B5DD15-35BD-464A-90B9-92A5A82FE8A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20E6D2F-0F97-47B1-933A-3378C978C1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58690</TotalTime>
  <Words>2286</Words>
  <Application>Microsoft Office PowerPoint</Application>
  <PresentationFormat>Widescreen</PresentationFormat>
  <Paragraphs>394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44" baseType="lpstr">
      <vt:lpstr>MS UI Gothic</vt:lpstr>
      <vt:lpstr>Arial</vt:lpstr>
      <vt:lpstr>Arial Narrow</vt:lpstr>
      <vt:lpstr>Bookman Old Style</vt:lpstr>
      <vt:lpstr>Calibri</vt:lpstr>
      <vt:lpstr>Calibri Light</vt:lpstr>
      <vt:lpstr>Century</vt:lpstr>
      <vt:lpstr>Courier New</vt:lpstr>
      <vt:lpstr>Helvetica Neue</vt:lpstr>
      <vt:lpstr>Helvetica Neue Medium</vt:lpstr>
      <vt:lpstr>Lucida Console</vt:lpstr>
      <vt:lpstr>Roboto</vt:lpstr>
      <vt:lpstr>Roboto Condensed</vt:lpstr>
      <vt:lpstr>Roboto Condensed Light</vt:lpstr>
      <vt:lpstr>Roboto Light</vt:lpstr>
      <vt:lpstr>Segoe UI</vt:lpstr>
      <vt:lpstr>Segoe UI Emoji</vt:lpstr>
      <vt:lpstr>Segoe UI Symbol</vt:lpstr>
      <vt:lpstr>Tahoma</vt:lpstr>
      <vt:lpstr>Times New Roman</vt:lpstr>
      <vt:lpstr>Trebuchet MS</vt:lpstr>
      <vt:lpstr>Verdana</vt:lpstr>
      <vt:lpstr>Wingdings</vt:lpstr>
      <vt:lpstr>Диаграммы</vt:lpstr>
      <vt:lpstr>Office Theme</vt:lpstr>
      <vt:lpstr>1_Office Theme</vt:lpstr>
      <vt:lpstr>think-cell Slide</vt:lpstr>
      <vt:lpstr>ЛИДЕРСТВО В РАЗВИТИИ  КУЛЬТУРЫ БЕЗОПАСНОГО ПРОИЗВОДСТВА КОМПАНИИ КТК И ЕЁ КЛЮЧЕВЫХ ПОДРЯДЧИКОВ  Май 2023 г., KIOSH </vt:lpstr>
      <vt:lpstr>ОБРАЩЕНИЕ ГЕНЕРАЛЬНОГО ДИРЕКТОРА</vt:lpstr>
      <vt:lpstr>PowerPoint Presentation</vt:lpstr>
      <vt:lpstr>PowerPoint Presentation</vt:lpstr>
      <vt:lpstr>МОДЕЛЬ ЛИДЕРСТВА РУКОВОДИТЕЛЯ В ОБЛАСТИ БЕЗОПАСНОСТИ*</vt:lpstr>
      <vt:lpstr>PowerPoint Presentation</vt:lpstr>
      <vt:lpstr>PowerPoint Presentation</vt:lpstr>
      <vt:lpstr>PowerPoint Presentation</vt:lpstr>
      <vt:lpstr>ПЛАН ВНЕДРЕНИЯ СТАНДАРТА ЛИДЕРСТВА</vt:lpstr>
      <vt:lpstr>ВНЕДРЕНИЕ СТАНДАРТА  ПО ЛИДЕРСТВУ в течении 2022 года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bula0818</cp:lastModifiedBy>
  <cp:revision>1048</cp:revision>
  <dcterms:created xsi:type="dcterms:W3CDTF">2021-05-26T10:28:16Z</dcterms:created>
  <dcterms:modified xsi:type="dcterms:W3CDTF">2023-05-25T04:19:02Z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0x0101006C8C1A1494DB274FA8160E918C78D4C4</vt:lpwstr>
  </property>
  <property fmtid="{D5CDD505-2E9C-101B-9397-08002B2CF9AE}" pid="3" name="_dlc_DocIdItemGuid">
    <vt:lpwstr>3c6fd823-e6f9-42e1-8aa9-6b0d971382ab</vt:lpwstr>
  </property>
</Properties>
</file>