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406" r:id="rId3"/>
    <p:sldId id="338" r:id="rId4"/>
    <p:sldId id="342" r:id="rId5"/>
    <p:sldId id="438" r:id="rId6"/>
    <p:sldId id="439" r:id="rId7"/>
    <p:sldId id="437" r:id="rId8"/>
    <p:sldId id="436" r:id="rId9"/>
    <p:sldId id="425" r:id="rId10"/>
    <p:sldId id="432" r:id="rId11"/>
    <p:sldId id="433" r:id="rId12"/>
    <p:sldId id="434" r:id="rId13"/>
    <p:sldId id="422" r:id="rId14"/>
    <p:sldId id="403" r:id="rId15"/>
    <p:sldId id="435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00"/>
    <a:srgbClr val="00CCFF"/>
    <a:srgbClr val="00FFFF"/>
    <a:srgbClr val="6699FF"/>
    <a:srgbClr val="990000"/>
    <a:srgbClr val="292929"/>
    <a:srgbClr val="FF99FF"/>
    <a:srgbClr val="FF7C8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7DD8CD-E480-47C9-B75F-4EA05E940FF7}">
  <a:tblStyle styleId="{467DD8CD-E480-47C9-B75F-4EA05E940F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00" autoAdjust="0"/>
    <p:restoredTop sz="92058" autoAdjust="0"/>
  </p:normalViewPr>
  <p:slideViewPr>
    <p:cSldViewPr>
      <p:cViewPr varScale="1">
        <p:scale>
          <a:sx n="109" d="100"/>
          <a:sy n="109" d="100"/>
        </p:scale>
        <p:origin x="-538" y="-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0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7456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6872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4662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8119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8119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8119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2463" y="631825"/>
            <a:ext cx="5613400" cy="3157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417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92400" y="-407850"/>
            <a:ext cx="5959200" cy="5959200"/>
          </a:xfrm>
          <a:prstGeom prst="ellipse">
            <a:avLst/>
          </a:prstGeom>
          <a:solidFill>
            <a:srgbClr val="000000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" name="Google Shape;11;p2"/>
          <p:cNvGrpSpPr/>
          <p:nvPr/>
        </p:nvGrpSpPr>
        <p:grpSpPr>
          <a:xfrm>
            <a:off x="501210" y="175873"/>
            <a:ext cx="2451351" cy="2451351"/>
            <a:chOff x="6680825" y="2549350"/>
            <a:chExt cx="1539600" cy="1539600"/>
          </a:xfrm>
        </p:grpSpPr>
        <p:sp>
          <p:nvSpPr>
            <p:cNvPr id="12" name="Google Shape;12;p2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427669" y="2502633"/>
            <a:ext cx="2324700" cy="2324700"/>
            <a:chOff x="-474900" y="321200"/>
            <a:chExt cx="2324700" cy="2324700"/>
          </a:xfrm>
        </p:grpSpPr>
        <p:sp>
          <p:nvSpPr>
            <p:cNvPr id="16" name="Google Shape;16;p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11600" y="1991850"/>
            <a:ext cx="4720800" cy="1159800"/>
          </a:xfrm>
          <a:prstGeom prst="rect">
            <a:avLst/>
          </a:prstGeom>
          <a:effectLst>
            <a:outerShdw blurRad="857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7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71" name="Google Shape;71;p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5" name="Google Shape;75;p7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2"/>
          </p:nvPr>
        </p:nvSpPr>
        <p:spPr>
          <a:xfrm>
            <a:off x="3440857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80" name="Google Shape;80;p7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7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21.05.2023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624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21.05.2023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960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300" cy="26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61" r:id="rId3"/>
    <p:sldLayoutId id="2147483662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image" Target="../media/image5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svg"/><Relationship Id="rId10" Type="http://schemas.openxmlformats.org/officeDocument/2006/relationships/image" Target="../media/image3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 noGrp="1"/>
          </p:cNvSpPr>
          <p:nvPr>
            <p:ph type="ctrTitle"/>
          </p:nvPr>
        </p:nvSpPr>
        <p:spPr>
          <a:xfrm>
            <a:off x="2211600" y="1227249"/>
            <a:ext cx="4720800" cy="21365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/>
              <a:t>Актуальные учебные программы для подготовки работников с учетом специфики производства, влияющие на безопасность труда. </a:t>
            </a:r>
            <a:endParaRPr sz="2400" dirty="0"/>
          </a:p>
        </p:txBody>
      </p:sp>
      <p:grpSp>
        <p:nvGrpSpPr>
          <p:cNvPr id="142" name="Google Shape;142;p14"/>
          <p:cNvGrpSpPr/>
          <p:nvPr/>
        </p:nvGrpSpPr>
        <p:grpSpPr>
          <a:xfrm>
            <a:off x="1326109" y="991346"/>
            <a:ext cx="832106" cy="832102"/>
            <a:chOff x="1923675" y="1633650"/>
            <a:chExt cx="436000" cy="435975"/>
          </a:xfrm>
        </p:grpSpPr>
        <p:sp>
          <p:nvSpPr>
            <p:cNvPr id="143" name="Google Shape;143;p14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141;p14"/>
          <p:cNvSpPr txBox="1">
            <a:spLocks/>
          </p:cNvSpPr>
          <p:nvPr/>
        </p:nvSpPr>
        <p:spPr>
          <a:xfrm rot="10800000" flipV="1">
            <a:off x="395536" y="3804499"/>
            <a:ext cx="3744416" cy="648072"/>
          </a:xfrm>
          <a:prstGeom prst="rect">
            <a:avLst/>
          </a:prstGeom>
          <a:noFill/>
          <a:ln>
            <a:noFill/>
          </a:ln>
          <a:effectLst>
            <a:outerShdw blurRad="857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5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5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5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5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5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5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5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5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5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ru-RU" sz="1600" i="1" dirty="0" smtClean="0">
                <a:solidFill>
                  <a:schemeClr val="bg2"/>
                </a:solidFill>
              </a:rPr>
              <a:t>Любовь Шарипова </a:t>
            </a:r>
            <a:endParaRPr lang="ru-RU" sz="16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3"/>
          <p:cNvSpPr txBox="1"/>
          <p:nvPr/>
        </p:nvSpPr>
        <p:spPr>
          <a:xfrm>
            <a:off x="2203830" y="3859209"/>
            <a:ext cx="617798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d-ID" sz="1100" b="1" dirty="0">
                <a:solidFill>
                  <a:schemeClr val="bg1"/>
                </a:solidFill>
                <a:latin typeface="+mj-lt"/>
              </a:rPr>
              <a:t>Honest</a:t>
            </a:r>
          </a:p>
        </p:txBody>
      </p:sp>
      <p:sp>
        <p:nvSpPr>
          <p:cNvPr id="5" name="TextBox 134"/>
          <p:cNvSpPr txBox="1"/>
          <p:nvPr/>
        </p:nvSpPr>
        <p:spPr>
          <a:xfrm>
            <a:off x="2142115" y="4131546"/>
            <a:ext cx="741229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d-ID" sz="1100" b="1" dirty="0">
                <a:solidFill>
                  <a:schemeClr val="bg1"/>
                </a:solidFill>
                <a:latin typeface="+mj-lt"/>
              </a:rPr>
              <a:t>Strategic</a:t>
            </a:r>
          </a:p>
        </p:txBody>
      </p:sp>
      <p:grpSp>
        <p:nvGrpSpPr>
          <p:cNvPr id="6" name="组合 10"/>
          <p:cNvGrpSpPr/>
          <p:nvPr/>
        </p:nvGrpSpPr>
        <p:grpSpPr>
          <a:xfrm>
            <a:off x="822718" y="1118970"/>
            <a:ext cx="8007442" cy="2811879"/>
            <a:chOff x="-8806" y="3934124"/>
            <a:chExt cx="22105839" cy="8132468"/>
          </a:xfrm>
        </p:grpSpPr>
        <p:sp>
          <p:nvSpPr>
            <p:cNvPr id="7" name="Shape 561"/>
            <p:cNvSpPr/>
            <p:nvPr/>
          </p:nvSpPr>
          <p:spPr>
            <a:xfrm>
              <a:off x="-8806" y="4899365"/>
              <a:ext cx="19583952" cy="7167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9534"/>
                  </a:moveTo>
                  <a:cubicBezTo>
                    <a:pt x="17821" y="120000"/>
                    <a:pt x="19688" y="62325"/>
                    <a:pt x="28005" y="62790"/>
                  </a:cubicBezTo>
                  <a:cubicBezTo>
                    <a:pt x="36322" y="63255"/>
                    <a:pt x="41414" y="85581"/>
                    <a:pt x="52277" y="83720"/>
                  </a:cubicBezTo>
                  <a:cubicBezTo>
                    <a:pt x="63140" y="81860"/>
                    <a:pt x="63988" y="40930"/>
                    <a:pt x="75190" y="37209"/>
                  </a:cubicBezTo>
                  <a:cubicBezTo>
                    <a:pt x="86393" y="33488"/>
                    <a:pt x="87538" y="57093"/>
                    <a:pt x="98231" y="55697"/>
                  </a:cubicBezTo>
                  <a:cubicBezTo>
                    <a:pt x="108925" y="54302"/>
                    <a:pt x="109137" y="9767"/>
                    <a:pt x="120000" y="0"/>
                  </a:cubicBezTo>
                </a:path>
              </a:pathLst>
            </a:custGeom>
            <a:noFill/>
            <a:ln w="15875" cap="flat" cmpd="sng">
              <a:solidFill>
                <a:srgbClr val="BFBFBF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lIns="182825" tIns="91400" rIns="182825" bIns="91400" anchor="t" anchorCtr="0">
              <a:noAutofit/>
            </a:bodyPr>
            <a:lstStyle/>
            <a:p>
              <a:endParaRPr sz="2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" name="Shape 562"/>
            <p:cNvSpPr/>
            <p:nvPr/>
          </p:nvSpPr>
          <p:spPr>
            <a:xfrm>
              <a:off x="7475140" y="9129746"/>
              <a:ext cx="1991413" cy="198647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182825" tIns="91400" rIns="182825" bIns="91400" anchor="ctr" anchorCtr="0">
              <a:noAutofit/>
            </a:bodyPr>
            <a:lstStyle/>
            <a:p>
              <a:pPr algn="ctr"/>
              <a:endParaRPr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" name="Shape 563"/>
            <p:cNvSpPr/>
            <p:nvPr/>
          </p:nvSpPr>
          <p:spPr>
            <a:xfrm>
              <a:off x="14957241" y="7337373"/>
              <a:ext cx="2172724" cy="20020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182825" tIns="91400" rIns="182825" bIns="91400" anchor="ctr" anchorCtr="0">
              <a:noAutofit/>
            </a:bodyPr>
            <a:lstStyle/>
            <a:p>
              <a:pPr algn="ctr"/>
              <a:endParaRPr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Shape 564"/>
            <p:cNvSpPr/>
            <p:nvPr/>
          </p:nvSpPr>
          <p:spPr>
            <a:xfrm>
              <a:off x="11044114" y="6330315"/>
              <a:ext cx="1991412" cy="19864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182825" tIns="91400" rIns="182825" bIns="91400" anchor="ctr" anchorCtr="0">
              <a:noAutofit/>
            </a:bodyPr>
            <a:lstStyle/>
            <a:p>
              <a:pPr algn="ctr"/>
              <a:endParaRPr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Shape 565"/>
            <p:cNvSpPr/>
            <p:nvPr/>
          </p:nvSpPr>
          <p:spPr>
            <a:xfrm>
              <a:off x="3629142" y="7723708"/>
              <a:ext cx="1991412" cy="19864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182825" tIns="91400" rIns="182825" bIns="91400" anchor="ctr" anchorCtr="0">
              <a:noAutofit/>
            </a:bodyPr>
            <a:lstStyle/>
            <a:p>
              <a:pPr algn="ctr"/>
              <a:endParaRPr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2" name="Shape 566"/>
            <p:cNvGrpSpPr/>
            <p:nvPr/>
          </p:nvGrpSpPr>
          <p:grpSpPr>
            <a:xfrm>
              <a:off x="19464338" y="3934124"/>
              <a:ext cx="2632695" cy="1580015"/>
              <a:chOff x="10452100" y="1779589"/>
              <a:chExt cx="365125" cy="219075"/>
            </a:xfrm>
          </p:grpSpPr>
          <p:sp>
            <p:nvSpPr>
              <p:cNvPr id="17" name="Shape 567"/>
              <p:cNvSpPr/>
              <p:nvPr/>
            </p:nvSpPr>
            <p:spPr>
              <a:xfrm>
                <a:off x="10550525" y="1900239"/>
                <a:ext cx="112713" cy="984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806"/>
                    </a:moveTo>
                    <a:lnTo>
                      <a:pt x="0" y="120000"/>
                    </a:lnTo>
                    <a:lnTo>
                      <a:pt x="23661" y="0"/>
                    </a:lnTo>
                    <a:lnTo>
                      <a:pt x="120000" y="5806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endParaRPr sz="27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" name="Shape 568"/>
              <p:cNvSpPr/>
              <p:nvPr/>
            </p:nvSpPr>
            <p:spPr>
              <a:xfrm>
                <a:off x="10452100" y="1779589"/>
                <a:ext cx="365125" cy="1889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26218"/>
                    </a:lnTo>
                    <a:lnTo>
                      <a:pt x="73043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endParaRPr sz="27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" name="Shape 569"/>
              <p:cNvSpPr/>
              <p:nvPr/>
            </p:nvSpPr>
            <p:spPr>
              <a:xfrm>
                <a:off x="10531475" y="1792289"/>
                <a:ext cx="258763" cy="2063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48000"/>
                    </a:lnTo>
                    <a:lnTo>
                      <a:pt x="8834" y="120000"/>
                    </a:lnTo>
                    <a:lnTo>
                      <a:pt x="19141" y="6276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endParaRPr sz="27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20" name="文本框 24"/>
          <p:cNvSpPr txBox="1"/>
          <p:nvPr/>
        </p:nvSpPr>
        <p:spPr>
          <a:xfrm>
            <a:off x="5802103" y="3116098"/>
            <a:ext cx="3234393" cy="19159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ru-RU" sz="1200" b="1" dirty="0" smtClean="0">
                <a:latin typeface="Poppins Light"/>
              </a:rPr>
              <a:t>Шаг 4.</a:t>
            </a:r>
            <a:r>
              <a:rPr lang="ru-RU" sz="1200" dirty="0" smtClean="0">
                <a:latin typeface="Poppins Light"/>
              </a:rPr>
              <a:t> </a:t>
            </a:r>
          </a:p>
          <a:p>
            <a:pPr marL="171450" lvl="0" indent="-171450">
              <a:buFontTx/>
              <a:buChar char="-"/>
            </a:pPr>
            <a:r>
              <a:rPr lang="ru-RU" sz="1200" dirty="0" smtClean="0">
                <a:latin typeface="Poppins Light"/>
              </a:rPr>
              <a:t>Практические и теоретические испытания (заседания аттестационных,  квалификационных и экзаменационных комиссий) </a:t>
            </a:r>
          </a:p>
          <a:p>
            <a:pPr marL="171450" lvl="0" indent="-171450">
              <a:buFontTx/>
              <a:buChar char="-"/>
            </a:pPr>
            <a:r>
              <a:rPr lang="ru-RU" sz="1200" b="1" i="1" dirty="0" smtClean="0">
                <a:solidFill>
                  <a:schemeClr val="tx1"/>
                </a:solidFill>
                <a:latin typeface="Poppins Light"/>
              </a:rPr>
              <a:t>направление в Методический совет информации о  дополнительных учебных программ по профессии (должности) в конкретном структурном подразделении </a:t>
            </a:r>
            <a:endParaRPr lang="ru-RU" sz="1200" b="1" i="1" dirty="0">
              <a:solidFill>
                <a:schemeClr val="tx1"/>
              </a:solidFill>
              <a:latin typeface="Poppins Light"/>
            </a:endParaRPr>
          </a:p>
        </p:txBody>
      </p:sp>
      <p:sp>
        <p:nvSpPr>
          <p:cNvPr id="22" name="文本框 26"/>
          <p:cNvSpPr txBox="1"/>
          <p:nvPr/>
        </p:nvSpPr>
        <p:spPr>
          <a:xfrm>
            <a:off x="1835696" y="3600631"/>
            <a:ext cx="3888433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 </a:t>
            </a:r>
          </a:p>
          <a:p>
            <a:r>
              <a:rPr lang="ru-RU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 Шаг </a:t>
            </a:r>
            <a:r>
              <a:rPr lang="ru-RU" altLang="zh-CN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2:</a:t>
            </a:r>
            <a:r>
              <a:rPr lang="ru-RU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 Составление индивидуального плана </a:t>
            </a:r>
            <a:r>
              <a:rPr lang="ru-RU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(</a:t>
            </a:r>
            <a:r>
              <a:rPr lang="ru-RU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в </a:t>
            </a:r>
            <a:r>
              <a:rPr lang="ru-RU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том числе и по горизонтальному продвижению сотрудников </a:t>
            </a:r>
            <a:r>
              <a:rPr lang="ru-RU" altLang="zh-CN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Жас</a:t>
            </a:r>
            <a:r>
              <a:rPr lang="ru-RU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 </a:t>
            </a:r>
            <a:r>
              <a:rPr lang="ru-RU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–</a:t>
            </a:r>
            <a:r>
              <a:rPr lang="ru-RU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Талап</a:t>
            </a:r>
            <a:r>
              <a:rPr lang="ru-RU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, </a:t>
            </a:r>
            <a:r>
              <a:rPr lang="kk-KZ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Өрлеу</a:t>
            </a:r>
            <a:r>
              <a:rPr lang="ru-RU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), </a:t>
            </a:r>
            <a:r>
              <a:rPr lang="ru-RU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подбор </a:t>
            </a:r>
            <a:r>
              <a:rPr lang="ru-RU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 и реализация </a:t>
            </a:r>
            <a:r>
              <a:rPr lang="ru-RU" altLang="zh-CN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учебных программ</a:t>
            </a:r>
            <a:r>
              <a:rPr lang="ru-RU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 (в </a:t>
            </a:r>
            <a:r>
              <a:rPr lang="ru-RU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том числе </a:t>
            </a:r>
            <a:r>
              <a:rPr lang="ru-RU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производственных тренингов)</a:t>
            </a:r>
            <a:r>
              <a:rPr lang="ru-RU" altLang="zh-CN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 </a:t>
            </a:r>
            <a:r>
              <a:rPr lang="ru-RU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:</a:t>
            </a:r>
            <a:endParaRPr lang="ru-RU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Poppins Light"/>
              <a:ea typeface="微软雅黑" pitchFamily="34" charset="-122"/>
            </a:endParaRPr>
          </a:p>
        </p:txBody>
      </p:sp>
      <p:sp>
        <p:nvSpPr>
          <p:cNvPr id="45" name="Google Shape;687;p39"/>
          <p:cNvSpPr/>
          <p:nvPr/>
        </p:nvSpPr>
        <p:spPr>
          <a:xfrm>
            <a:off x="6293342" y="2369124"/>
            <a:ext cx="721353" cy="603351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1217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294680" y="123127"/>
            <a:ext cx="7535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990000"/>
                </a:solidFill>
                <a:latin typeface="Poppins Light"/>
              </a:rPr>
              <a:t>Схема применения  Реестра компетенций (</a:t>
            </a:r>
            <a:r>
              <a:rPr lang="ru-RU" altLang="zh-CN" sz="1800" b="1" dirty="0" smtClean="0">
                <a:solidFill>
                  <a:srgbClr val="990000"/>
                </a:solidFill>
                <a:latin typeface="Poppins Light"/>
                <a:ea typeface="微软雅黑" pitchFamily="34" charset="-122"/>
              </a:rPr>
              <a:t> в процессе трудовой деятельности)</a:t>
            </a:r>
            <a:endParaRPr lang="ru-RU" altLang="zh-CN" sz="1800" b="1" dirty="0">
              <a:solidFill>
                <a:srgbClr val="990000"/>
              </a:solidFill>
              <a:latin typeface="Poppins Light"/>
              <a:ea typeface="微软雅黑" pitchFamily="34" charset="-122"/>
            </a:endParaRPr>
          </a:p>
          <a:p>
            <a:endParaRPr lang="ru-RU" sz="1800" b="1" dirty="0">
              <a:solidFill>
                <a:srgbClr val="990000"/>
              </a:solidFill>
              <a:latin typeface="Poppins Light"/>
            </a:endParaRPr>
          </a:p>
        </p:txBody>
      </p:sp>
      <p:pic>
        <p:nvPicPr>
          <p:cNvPr id="32" name="Picture 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24680"/>
            <a:ext cx="1187177" cy="1849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oogle Shape;619;p39"/>
          <p:cNvGrpSpPr/>
          <p:nvPr/>
        </p:nvGrpSpPr>
        <p:grpSpPr>
          <a:xfrm>
            <a:off x="2274736" y="2657832"/>
            <a:ext cx="342882" cy="350068"/>
            <a:chOff x="3951850" y="2985350"/>
            <a:chExt cx="407950" cy="416500"/>
          </a:xfrm>
          <a:solidFill>
            <a:schemeClr val="bg1"/>
          </a:solidFill>
        </p:grpSpPr>
        <p:sp>
          <p:nvSpPr>
            <p:cNvPr id="34" name="Google Shape;620;p39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21;p39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22;p39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23;p39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1043608" y="1659722"/>
            <a:ext cx="28024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zh-CN" sz="1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1 шаг:  </a:t>
            </a:r>
            <a:r>
              <a:rPr lang="ru-RU" altLang="zh-CN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Определение дополнительной подготовки  и развития работников </a:t>
            </a:r>
            <a:endParaRPr lang="ru-RU" altLang="zh-CN" dirty="0">
              <a:solidFill>
                <a:srgbClr val="000000">
                  <a:lumMod val="65000"/>
                  <a:lumOff val="35000"/>
                </a:srgbClr>
              </a:solidFill>
              <a:latin typeface="Poppins Light"/>
              <a:ea typeface="微软雅黑" pitchFamily="34" charset="-12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46092" y="682576"/>
            <a:ext cx="39120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zh-CN" sz="1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Шаг </a:t>
            </a:r>
            <a:r>
              <a:rPr lang="ru-RU" altLang="zh-CN" sz="1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3: </a:t>
            </a:r>
            <a:r>
              <a:rPr lang="ru-RU" altLang="zh-CN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Оценка результативности  и заключение </a:t>
            </a:r>
            <a:r>
              <a:rPr lang="ru-RU" altLang="zh-CN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лица, ответственного за обеспечение безопасности </a:t>
            </a:r>
            <a:r>
              <a:rPr lang="ru-RU" altLang="zh-CN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(</a:t>
            </a:r>
            <a:r>
              <a:rPr lang="ru-RU" altLang="zh-CN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ментора) </a:t>
            </a:r>
            <a:r>
              <a:rPr lang="ru-RU" altLang="zh-CN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 «О приобретении соответствующих навыков  качественного </a:t>
            </a:r>
            <a:r>
              <a:rPr lang="ru-RU" altLang="zh-CN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и </a:t>
            </a:r>
            <a:r>
              <a:rPr lang="ru-RU" altLang="zh-CN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безопасного ведения </a:t>
            </a:r>
            <a:r>
              <a:rPr lang="ru-RU" altLang="zh-CN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работ в соответствии с установленными </a:t>
            </a:r>
            <a:r>
              <a:rPr lang="ru-RU" altLang="zh-CN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требованиями»</a:t>
            </a:r>
            <a:endParaRPr lang="ru-RU" altLang="zh-CN" sz="1200" dirty="0">
              <a:solidFill>
                <a:srgbClr val="000000">
                  <a:lumMod val="65000"/>
                  <a:lumOff val="35000"/>
                </a:srgbClr>
              </a:solidFill>
              <a:latin typeface="Poppins Light"/>
              <a:ea typeface="微软雅黑" pitchFamily="34" charset="-122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91" y="2943402"/>
            <a:ext cx="792088" cy="68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39" y="1779662"/>
            <a:ext cx="825681" cy="8546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D:\Мои документы\Общая\Казанцева\Логотип\Презентация Microsoft PowerPoin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95486"/>
            <a:ext cx="100811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25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3"/>
          <p:cNvSpPr txBox="1"/>
          <p:nvPr/>
        </p:nvSpPr>
        <p:spPr>
          <a:xfrm>
            <a:off x="2203830" y="3859209"/>
            <a:ext cx="617798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d-ID" sz="1100" b="1" dirty="0">
                <a:solidFill>
                  <a:schemeClr val="bg1"/>
                </a:solidFill>
                <a:latin typeface="+mj-lt"/>
              </a:rPr>
              <a:t>Honest</a:t>
            </a:r>
          </a:p>
        </p:txBody>
      </p:sp>
      <p:sp>
        <p:nvSpPr>
          <p:cNvPr id="5" name="TextBox 134"/>
          <p:cNvSpPr txBox="1"/>
          <p:nvPr/>
        </p:nvSpPr>
        <p:spPr>
          <a:xfrm>
            <a:off x="2142115" y="4131546"/>
            <a:ext cx="741229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d-ID" sz="1100" b="1" dirty="0">
                <a:solidFill>
                  <a:schemeClr val="bg1"/>
                </a:solidFill>
                <a:latin typeface="+mj-lt"/>
              </a:rPr>
              <a:t>Strategic</a:t>
            </a:r>
          </a:p>
        </p:txBody>
      </p:sp>
      <p:grpSp>
        <p:nvGrpSpPr>
          <p:cNvPr id="6" name="组合 10"/>
          <p:cNvGrpSpPr/>
          <p:nvPr/>
        </p:nvGrpSpPr>
        <p:grpSpPr>
          <a:xfrm>
            <a:off x="822718" y="1118970"/>
            <a:ext cx="8007442" cy="2811879"/>
            <a:chOff x="-8806" y="3934124"/>
            <a:chExt cx="22105839" cy="8132468"/>
          </a:xfrm>
        </p:grpSpPr>
        <p:sp>
          <p:nvSpPr>
            <p:cNvPr id="7" name="Shape 561"/>
            <p:cNvSpPr/>
            <p:nvPr/>
          </p:nvSpPr>
          <p:spPr>
            <a:xfrm>
              <a:off x="-8806" y="4899365"/>
              <a:ext cx="19583952" cy="7167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9534"/>
                  </a:moveTo>
                  <a:cubicBezTo>
                    <a:pt x="17821" y="120000"/>
                    <a:pt x="19688" y="62325"/>
                    <a:pt x="28005" y="62790"/>
                  </a:cubicBezTo>
                  <a:cubicBezTo>
                    <a:pt x="36322" y="63255"/>
                    <a:pt x="41414" y="85581"/>
                    <a:pt x="52277" y="83720"/>
                  </a:cubicBezTo>
                  <a:cubicBezTo>
                    <a:pt x="63140" y="81860"/>
                    <a:pt x="63988" y="40930"/>
                    <a:pt x="75190" y="37209"/>
                  </a:cubicBezTo>
                  <a:cubicBezTo>
                    <a:pt x="86393" y="33488"/>
                    <a:pt x="87538" y="57093"/>
                    <a:pt x="98231" y="55697"/>
                  </a:cubicBezTo>
                  <a:cubicBezTo>
                    <a:pt x="108925" y="54302"/>
                    <a:pt x="109137" y="9767"/>
                    <a:pt x="120000" y="0"/>
                  </a:cubicBezTo>
                </a:path>
              </a:pathLst>
            </a:custGeom>
            <a:noFill/>
            <a:ln w="15875" cap="flat" cmpd="sng">
              <a:solidFill>
                <a:srgbClr val="BFBFBF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lIns="182825" tIns="91400" rIns="182825" bIns="91400" anchor="t" anchorCtr="0">
              <a:noAutofit/>
            </a:bodyPr>
            <a:lstStyle/>
            <a:p>
              <a:endParaRPr sz="2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" name="Shape 562"/>
            <p:cNvSpPr/>
            <p:nvPr/>
          </p:nvSpPr>
          <p:spPr>
            <a:xfrm>
              <a:off x="7475140" y="9129746"/>
              <a:ext cx="1991413" cy="198647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182825" tIns="91400" rIns="182825" bIns="91400" anchor="ctr" anchorCtr="0">
              <a:noAutofit/>
            </a:bodyPr>
            <a:lstStyle/>
            <a:p>
              <a:pPr algn="ctr"/>
              <a:endParaRPr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" name="Shape 563"/>
            <p:cNvSpPr/>
            <p:nvPr/>
          </p:nvSpPr>
          <p:spPr>
            <a:xfrm>
              <a:off x="14957241" y="7337373"/>
              <a:ext cx="2172724" cy="20020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182825" tIns="91400" rIns="182825" bIns="91400" anchor="ctr" anchorCtr="0">
              <a:noAutofit/>
            </a:bodyPr>
            <a:lstStyle/>
            <a:p>
              <a:pPr algn="ctr"/>
              <a:endParaRPr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Shape 564"/>
            <p:cNvSpPr/>
            <p:nvPr/>
          </p:nvSpPr>
          <p:spPr>
            <a:xfrm>
              <a:off x="11044114" y="6330315"/>
              <a:ext cx="1991412" cy="19864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182825" tIns="91400" rIns="182825" bIns="91400" anchor="ctr" anchorCtr="0">
              <a:noAutofit/>
            </a:bodyPr>
            <a:lstStyle/>
            <a:p>
              <a:pPr algn="ctr"/>
              <a:endParaRPr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Shape 565"/>
            <p:cNvSpPr/>
            <p:nvPr/>
          </p:nvSpPr>
          <p:spPr>
            <a:xfrm>
              <a:off x="3629142" y="7723708"/>
              <a:ext cx="1991412" cy="19864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182825" tIns="91400" rIns="182825" bIns="91400" anchor="ctr" anchorCtr="0">
              <a:noAutofit/>
            </a:bodyPr>
            <a:lstStyle/>
            <a:p>
              <a:pPr algn="ctr"/>
              <a:endParaRPr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2" name="Shape 566"/>
            <p:cNvGrpSpPr/>
            <p:nvPr/>
          </p:nvGrpSpPr>
          <p:grpSpPr>
            <a:xfrm>
              <a:off x="19464338" y="3934124"/>
              <a:ext cx="2632695" cy="1580015"/>
              <a:chOff x="10452100" y="1779589"/>
              <a:chExt cx="365125" cy="219075"/>
            </a:xfrm>
          </p:grpSpPr>
          <p:sp>
            <p:nvSpPr>
              <p:cNvPr id="17" name="Shape 567"/>
              <p:cNvSpPr/>
              <p:nvPr/>
            </p:nvSpPr>
            <p:spPr>
              <a:xfrm>
                <a:off x="10550525" y="1900239"/>
                <a:ext cx="112713" cy="984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806"/>
                    </a:moveTo>
                    <a:lnTo>
                      <a:pt x="0" y="120000"/>
                    </a:lnTo>
                    <a:lnTo>
                      <a:pt x="23661" y="0"/>
                    </a:lnTo>
                    <a:lnTo>
                      <a:pt x="120000" y="5806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endParaRPr sz="27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" name="Shape 568"/>
              <p:cNvSpPr/>
              <p:nvPr/>
            </p:nvSpPr>
            <p:spPr>
              <a:xfrm>
                <a:off x="10452100" y="1779589"/>
                <a:ext cx="365125" cy="1889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26218"/>
                    </a:lnTo>
                    <a:lnTo>
                      <a:pt x="73043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endParaRPr sz="27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" name="Shape 569"/>
              <p:cNvSpPr/>
              <p:nvPr/>
            </p:nvSpPr>
            <p:spPr>
              <a:xfrm>
                <a:off x="10531475" y="1792289"/>
                <a:ext cx="258763" cy="2063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48000"/>
                    </a:lnTo>
                    <a:lnTo>
                      <a:pt x="8834" y="120000"/>
                    </a:lnTo>
                    <a:lnTo>
                      <a:pt x="19141" y="6276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endParaRPr sz="27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20" name="文本框 24"/>
          <p:cNvSpPr txBox="1"/>
          <p:nvPr/>
        </p:nvSpPr>
        <p:spPr>
          <a:xfrm>
            <a:off x="6084168" y="3116098"/>
            <a:ext cx="252027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ru-RU" sz="1200" b="1" dirty="0" smtClean="0">
                <a:latin typeface="Poppins Light"/>
              </a:rPr>
              <a:t>Шаг 4.</a:t>
            </a:r>
            <a:r>
              <a:rPr lang="ru-RU" sz="1200" dirty="0" smtClean="0">
                <a:latin typeface="Poppins Light"/>
              </a:rPr>
              <a:t> </a:t>
            </a:r>
            <a:r>
              <a:rPr lang="ru-RU" sz="1200" dirty="0">
                <a:latin typeface="Poppins Light"/>
              </a:rPr>
              <a:t>К</a:t>
            </a:r>
            <a:r>
              <a:rPr lang="ru-RU" sz="1200" dirty="0" smtClean="0">
                <a:latin typeface="Poppins Light"/>
              </a:rPr>
              <a:t>омплексное тестирование  с учетом всех видов работ (требований). </a:t>
            </a:r>
            <a:endParaRPr lang="ru-RU" sz="1200" dirty="0">
              <a:latin typeface="Poppins Light"/>
            </a:endParaRPr>
          </a:p>
        </p:txBody>
      </p:sp>
      <p:sp>
        <p:nvSpPr>
          <p:cNvPr id="22" name="文本框 26"/>
          <p:cNvSpPr txBox="1"/>
          <p:nvPr/>
        </p:nvSpPr>
        <p:spPr>
          <a:xfrm>
            <a:off x="1835694" y="3692964"/>
            <a:ext cx="3960441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altLang="zh-CN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Шаг </a:t>
            </a:r>
            <a:r>
              <a:rPr lang="ru-RU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2</a:t>
            </a:r>
            <a:r>
              <a:rPr lang="ru-RU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: </a:t>
            </a:r>
            <a:r>
              <a:rPr lang="ru-RU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 </a:t>
            </a:r>
            <a:r>
              <a:rPr lang="ru-RU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Р</a:t>
            </a:r>
            <a:r>
              <a:rPr lang="ru-RU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еализация  учебных программ </a:t>
            </a:r>
          </a:p>
          <a:p>
            <a:r>
              <a:rPr lang="ru-RU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(в </a:t>
            </a:r>
            <a:r>
              <a:rPr lang="ru-RU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том числе </a:t>
            </a:r>
            <a:r>
              <a:rPr lang="ru-RU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 </a:t>
            </a:r>
            <a:r>
              <a:rPr lang="ru-RU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производственных </a:t>
            </a:r>
            <a:r>
              <a:rPr lang="ru-RU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тренингов)</a:t>
            </a:r>
            <a:endParaRPr lang="ru-RU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Poppins Light"/>
              <a:ea typeface="微软雅黑" pitchFamily="34" charset="-122"/>
            </a:endParaRPr>
          </a:p>
        </p:txBody>
      </p:sp>
      <p:sp>
        <p:nvSpPr>
          <p:cNvPr id="45" name="Google Shape;687;p39"/>
          <p:cNvSpPr/>
          <p:nvPr/>
        </p:nvSpPr>
        <p:spPr>
          <a:xfrm>
            <a:off x="6293342" y="2369124"/>
            <a:ext cx="721353" cy="603351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1217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115616" y="123127"/>
            <a:ext cx="7714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Poppins Light"/>
              </a:rPr>
              <a:t>Схема применения  Реестра компетенций  при периодическом обучении по безопасности и охране труда, электробезопасности, промышленной и пожарной безопасности</a:t>
            </a:r>
            <a:r>
              <a:rPr lang="ru-RU" altLang="zh-CN" b="1" dirty="0" smtClean="0">
                <a:solidFill>
                  <a:srgbClr val="990000"/>
                </a:solidFill>
                <a:latin typeface="Poppins Light"/>
                <a:ea typeface="微软雅黑" pitchFamily="34" charset="-122"/>
              </a:rPr>
              <a:t>)</a:t>
            </a:r>
            <a:endParaRPr lang="ru-RU" altLang="zh-CN" b="1" dirty="0">
              <a:solidFill>
                <a:srgbClr val="990000"/>
              </a:solidFill>
              <a:latin typeface="Poppins Light"/>
              <a:ea typeface="微软雅黑" pitchFamily="34" charset="-122"/>
            </a:endParaRPr>
          </a:p>
          <a:p>
            <a:endParaRPr lang="ru-RU" sz="1800" b="1" dirty="0">
              <a:solidFill>
                <a:srgbClr val="990000"/>
              </a:solidFill>
              <a:latin typeface="Poppins Light"/>
            </a:endParaRPr>
          </a:p>
        </p:txBody>
      </p:sp>
      <p:pic>
        <p:nvPicPr>
          <p:cNvPr id="32" name="Picture 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24680"/>
            <a:ext cx="1187177" cy="1849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oogle Shape;619;p39"/>
          <p:cNvGrpSpPr/>
          <p:nvPr/>
        </p:nvGrpSpPr>
        <p:grpSpPr>
          <a:xfrm>
            <a:off x="2274736" y="2657832"/>
            <a:ext cx="342882" cy="350068"/>
            <a:chOff x="3951850" y="2985350"/>
            <a:chExt cx="407950" cy="416500"/>
          </a:xfrm>
          <a:solidFill>
            <a:schemeClr val="bg1"/>
          </a:solidFill>
        </p:grpSpPr>
        <p:sp>
          <p:nvSpPr>
            <p:cNvPr id="34" name="Google Shape;620;p39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21;p39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22;p39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23;p39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58877" y="1191327"/>
            <a:ext cx="3960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zh-CN" sz="1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1 шаг:  </a:t>
            </a:r>
            <a:r>
              <a:rPr lang="ru-RU" altLang="zh-CN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Р</a:t>
            </a:r>
            <a:r>
              <a:rPr lang="ru-RU" altLang="zh-CN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азработка кейса с  набором   учебных программ (плана –</a:t>
            </a:r>
            <a:r>
              <a:rPr lang="ru-RU" altLang="zh-CN" sz="120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трансформера</a:t>
            </a:r>
            <a:r>
              <a:rPr lang="ru-RU" altLang="zh-CN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) периодического обучения, с учетом технологического процесса, требований, правил безопасного выполнения работ   в  конкретном подразделении. </a:t>
            </a:r>
            <a:endParaRPr lang="ru-RU" altLang="zh-CN" dirty="0">
              <a:solidFill>
                <a:srgbClr val="000000">
                  <a:lumMod val="65000"/>
                  <a:lumOff val="35000"/>
                </a:srgbClr>
              </a:solidFill>
              <a:latin typeface="Poppins Light"/>
              <a:ea typeface="微软雅黑" pitchFamily="34" charset="-12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46092" y="682576"/>
            <a:ext cx="4070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zh-CN" sz="1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Шаг 3. </a:t>
            </a:r>
            <a:r>
              <a:rPr lang="ru-RU" altLang="zh-CN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Оценка </a:t>
            </a:r>
            <a:r>
              <a:rPr lang="ru-RU" altLang="zh-CN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результативности  при проведении тренингов на рабочем месте </a:t>
            </a:r>
            <a:endParaRPr lang="ru-RU" altLang="zh-CN" sz="1200" dirty="0">
              <a:solidFill>
                <a:srgbClr val="000000">
                  <a:lumMod val="65000"/>
                  <a:lumOff val="35000"/>
                </a:srgbClr>
              </a:solidFill>
              <a:latin typeface="Poppins Light"/>
              <a:ea typeface="微软雅黑" pitchFamily="34" charset="-122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91" y="2943402"/>
            <a:ext cx="792088" cy="68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39" y="1779662"/>
            <a:ext cx="825681" cy="8546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D:\Мои документы\Общая\Казанцева\Логотип\Презентация Microsoft PowerPoin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95486"/>
            <a:ext cx="100811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42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8"/>
          <p:cNvSpPr>
            <a:spLocks noChangeArrowheads="1"/>
          </p:cNvSpPr>
          <p:nvPr/>
        </p:nvSpPr>
        <p:spPr bwMode="auto">
          <a:xfrm>
            <a:off x="1277542" y="1471613"/>
            <a:ext cx="6723459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50" b="1" i="1">
                <a:solidFill>
                  <a:prstClr val="black"/>
                </a:solidFill>
              </a:rPr>
              <a:t> </a:t>
            </a:r>
          </a:p>
          <a:p>
            <a:r>
              <a:rPr lang="ru-RU" sz="1350" b="1" i="1">
                <a:solidFill>
                  <a:prstClr val="black"/>
                </a:solidFill>
              </a:rPr>
              <a:t> </a:t>
            </a:r>
          </a:p>
          <a:p>
            <a:r>
              <a:rPr lang="ru-RU" sz="135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589520" y="200863"/>
            <a:ext cx="81369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6076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Разработка учебных программ и плана-</a:t>
            </a:r>
            <a:r>
              <a:rPr lang="ru-RU" sz="1800" b="1" dirty="0" err="1" smtClean="0">
                <a:solidFill>
                  <a:srgbClr val="6076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трансформера</a:t>
            </a:r>
            <a:r>
              <a:rPr lang="ru-RU" sz="1800" b="1" dirty="0" smtClean="0">
                <a:solidFill>
                  <a:srgbClr val="6076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  для  периодического обучения по </a:t>
            </a:r>
            <a:r>
              <a:rPr lang="ru-RU" sz="1800" b="1" dirty="0">
                <a:solidFill>
                  <a:srgbClr val="6076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безопасности и охране труда, </a:t>
            </a:r>
            <a:r>
              <a:rPr lang="ru-RU" sz="1800" b="1" dirty="0" smtClean="0">
                <a:solidFill>
                  <a:srgbClr val="6076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электробезопасности промышленной </a:t>
            </a:r>
            <a:r>
              <a:rPr lang="ru-RU" sz="1800" b="1" dirty="0">
                <a:solidFill>
                  <a:srgbClr val="6076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и пожарной безопасности </a:t>
            </a:r>
            <a:r>
              <a:rPr lang="ru-RU" sz="1800" b="1" dirty="0" smtClean="0">
                <a:solidFill>
                  <a:srgbClr val="6076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по </a:t>
            </a:r>
            <a:r>
              <a:rPr lang="ru-RU" sz="1800" b="1" dirty="0">
                <a:solidFill>
                  <a:srgbClr val="6076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профессии </a:t>
            </a:r>
            <a:r>
              <a:rPr lang="ru-RU" sz="1800" b="1" dirty="0" smtClean="0">
                <a:solidFill>
                  <a:srgbClr val="6076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машинист </a:t>
            </a:r>
            <a:r>
              <a:rPr lang="ru-RU" sz="1800" b="1" dirty="0">
                <a:solidFill>
                  <a:srgbClr val="6076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экскаватора</a:t>
            </a:r>
            <a:r>
              <a:rPr lang="ru-RU" sz="1800" b="1" dirty="0" smtClean="0">
                <a:solidFill>
                  <a:srgbClr val="6076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:</a:t>
            </a:r>
          </a:p>
          <a:p>
            <a:pPr algn="ctr"/>
            <a:endParaRPr lang="ru-RU" sz="2400" b="1" i="1" dirty="0">
              <a:solidFill>
                <a:srgbClr val="6076B4">
                  <a:lumMod val="75000"/>
                </a:srgbClr>
              </a:solidFill>
            </a:endParaRPr>
          </a:p>
          <a:p>
            <a:pPr algn="ctr"/>
            <a:endParaRPr lang="ru-RU" sz="2400" b="1" i="1" dirty="0">
              <a:solidFill>
                <a:srgbClr val="6076B4">
                  <a:lumMod val="75000"/>
                </a:srgbClr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131840" y="1707654"/>
            <a:ext cx="5976664" cy="1229405"/>
          </a:xfrm>
          <a:prstGeom prst="rect">
            <a:avLst/>
          </a:prstGeom>
          <a:solidFill>
            <a:srgbClr val="0070C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900" b="1" i="1" dirty="0" smtClean="0">
                <a:solidFill>
                  <a:schemeClr val="bg2"/>
                </a:solidFill>
              </a:rPr>
              <a:t>Базовая программа по  </a:t>
            </a:r>
            <a:r>
              <a:rPr lang="ru-RU" sz="900" b="1" i="1" dirty="0" smtClean="0">
                <a:solidFill>
                  <a:schemeClr val="bg2"/>
                </a:solidFill>
              </a:rPr>
              <a:t>б</a:t>
            </a:r>
            <a:r>
              <a:rPr lang="ru-RU" sz="900" b="1" i="1" dirty="0" smtClean="0">
                <a:solidFill>
                  <a:schemeClr val="bg2"/>
                </a:solidFill>
              </a:rPr>
              <a:t>езопасности и охране труда: </a:t>
            </a:r>
          </a:p>
          <a:p>
            <a:r>
              <a:rPr lang="ru-RU" sz="900" b="1" i="1" dirty="0">
                <a:solidFill>
                  <a:schemeClr val="bg2"/>
                </a:solidFill>
              </a:rPr>
              <a:t>права и обязанности работника и </a:t>
            </a:r>
            <a:r>
              <a:rPr lang="ru-RU" sz="900" b="1" i="1" dirty="0" smtClean="0">
                <a:solidFill>
                  <a:schemeClr val="bg2"/>
                </a:solidFill>
              </a:rPr>
              <a:t>работодателя, КПВО</a:t>
            </a:r>
            <a:r>
              <a:rPr lang="ru-RU" sz="900" b="1" i="1" dirty="0" smtClean="0">
                <a:solidFill>
                  <a:schemeClr val="bg2"/>
                </a:solidFill>
              </a:rPr>
              <a:t>, БМТ, работа  на высоте</a:t>
            </a:r>
            <a:r>
              <a:rPr lang="ru-RU" sz="900" b="1" i="1" dirty="0">
                <a:solidFill>
                  <a:schemeClr val="bg2"/>
                </a:solidFill>
              </a:rPr>
              <a:t>, </a:t>
            </a:r>
            <a:r>
              <a:rPr lang="ru-RU" sz="900" b="1" i="1" dirty="0" smtClean="0">
                <a:solidFill>
                  <a:schemeClr val="bg2"/>
                </a:solidFill>
              </a:rPr>
              <a:t>оказание</a:t>
            </a:r>
          </a:p>
          <a:p>
            <a:r>
              <a:rPr lang="ru-RU" sz="900" b="1" i="1" dirty="0" smtClean="0">
                <a:solidFill>
                  <a:schemeClr val="bg2"/>
                </a:solidFill>
              </a:rPr>
              <a:t> доврачебной  помощи, расследование и учет несчастных случаев,  </a:t>
            </a:r>
            <a:r>
              <a:rPr lang="ru-RU" sz="900" b="1" i="1" dirty="0" smtClean="0">
                <a:solidFill>
                  <a:schemeClr val="bg2"/>
                </a:solidFill>
              </a:rPr>
              <a:t>идентификация  опасности </a:t>
            </a:r>
          </a:p>
          <a:p>
            <a:r>
              <a:rPr lang="ru-RU" sz="900" b="1" i="1" dirty="0" smtClean="0">
                <a:solidFill>
                  <a:schemeClr val="bg2"/>
                </a:solidFill>
              </a:rPr>
              <a:t> и  риск- ориентированное мышление, лидерский аудит в области безопасности </a:t>
            </a:r>
          </a:p>
          <a:p>
            <a:r>
              <a:rPr lang="ru-RU" sz="900" b="1" i="1" dirty="0" smtClean="0">
                <a:solidFill>
                  <a:schemeClr val="bg2"/>
                </a:solidFill>
              </a:rPr>
              <a:t>и охраны труда  и т.д.  </a:t>
            </a:r>
            <a:endParaRPr lang="ru-RU" sz="900" b="1" i="1" dirty="0">
              <a:solidFill>
                <a:schemeClr val="bg2"/>
              </a:solidFill>
            </a:endParaRPr>
          </a:p>
        </p:txBody>
      </p:sp>
      <p:sp>
        <p:nvSpPr>
          <p:cNvPr id="41" name="Прямоугольник 5"/>
          <p:cNvSpPr/>
          <p:nvPr/>
        </p:nvSpPr>
        <p:spPr>
          <a:xfrm>
            <a:off x="3131840" y="2937059"/>
            <a:ext cx="5976664" cy="1002843"/>
          </a:xfrm>
          <a:prstGeom prst="rect">
            <a:avLst/>
          </a:prstGeom>
          <a:solidFill>
            <a:srgbClr val="00B05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900" b="1" i="1" dirty="0">
                <a:solidFill>
                  <a:schemeClr val="bg2"/>
                </a:solidFill>
              </a:rPr>
              <a:t>П</a:t>
            </a:r>
            <a:r>
              <a:rPr lang="ru-RU" sz="900" b="1" i="1" dirty="0" smtClean="0">
                <a:solidFill>
                  <a:schemeClr val="bg2"/>
                </a:solidFill>
              </a:rPr>
              <a:t>рограмма  подготовки в области промышленной </a:t>
            </a:r>
            <a:r>
              <a:rPr lang="ru-RU" sz="900" b="1" i="1" dirty="0" smtClean="0">
                <a:solidFill>
                  <a:schemeClr val="bg2"/>
                </a:solidFill>
              </a:rPr>
              <a:t>безопасности </a:t>
            </a:r>
            <a:r>
              <a:rPr lang="ru-RU" sz="900" b="1" i="1" dirty="0" smtClean="0">
                <a:solidFill>
                  <a:schemeClr val="bg2"/>
                </a:solidFill>
              </a:rPr>
              <a:t>в объеме:</a:t>
            </a:r>
          </a:p>
          <a:p>
            <a:pPr marL="171450" indent="-171450">
              <a:buFontTx/>
              <a:buChar char="-"/>
            </a:pPr>
            <a:r>
              <a:rPr lang="ru-RU" sz="900" b="1" i="1" dirty="0" smtClean="0">
                <a:solidFill>
                  <a:schemeClr val="bg2"/>
                </a:solidFill>
              </a:rPr>
              <a:t>Правил ОПБ ОПО, ведущих горные и геологоразведочные работ </a:t>
            </a:r>
          </a:p>
          <a:p>
            <a:r>
              <a:rPr lang="ru-RU" sz="900" b="1" i="1" dirty="0" smtClean="0">
                <a:solidFill>
                  <a:schemeClr val="bg2"/>
                </a:solidFill>
              </a:rPr>
              <a:t>(технологические регламенты), ознакомление с электроснабжением горной машины , </a:t>
            </a:r>
          </a:p>
          <a:p>
            <a:r>
              <a:rPr lang="ru-RU" sz="900" b="1" i="1" dirty="0" smtClean="0">
                <a:solidFill>
                  <a:schemeClr val="bg2"/>
                </a:solidFill>
              </a:rPr>
              <a:t>перемещение в карьере и т.д.</a:t>
            </a:r>
          </a:p>
          <a:p>
            <a:r>
              <a:rPr lang="ru-RU" sz="900" b="1" i="1" dirty="0" smtClean="0">
                <a:solidFill>
                  <a:schemeClr val="bg2"/>
                </a:solidFill>
              </a:rPr>
              <a:t>-ППБ при эксплуатации грузоподъемных  механизмов ( </a:t>
            </a:r>
            <a:r>
              <a:rPr lang="ru-RU" sz="900" b="1" i="1" dirty="0" err="1" smtClean="0">
                <a:solidFill>
                  <a:schemeClr val="bg2"/>
                </a:solidFill>
              </a:rPr>
              <a:t>стропальные</a:t>
            </a:r>
            <a:r>
              <a:rPr lang="ru-RU" sz="900" b="1" i="1" dirty="0" smtClean="0">
                <a:solidFill>
                  <a:schemeClr val="bg2"/>
                </a:solidFill>
              </a:rPr>
              <a:t> работы, рабочий люльки </a:t>
            </a:r>
          </a:p>
          <a:p>
            <a:r>
              <a:rPr lang="ru-RU" sz="900" b="1" i="1" dirty="0" smtClean="0">
                <a:solidFill>
                  <a:schemeClr val="bg2"/>
                </a:solidFill>
              </a:rPr>
              <a:t>подъемника, управление консольными кранами)</a:t>
            </a:r>
            <a:endParaRPr lang="ru-RU" sz="900" b="1" i="1" dirty="0" smtClean="0">
              <a:solidFill>
                <a:schemeClr val="bg2"/>
              </a:solidFill>
            </a:endParaRPr>
          </a:p>
        </p:txBody>
      </p:sp>
      <p:sp>
        <p:nvSpPr>
          <p:cNvPr id="42" name="Прямоугольник 5"/>
          <p:cNvSpPr/>
          <p:nvPr/>
        </p:nvSpPr>
        <p:spPr>
          <a:xfrm>
            <a:off x="3131840" y="3939902"/>
            <a:ext cx="5976664" cy="438293"/>
          </a:xfrm>
          <a:prstGeom prst="rect">
            <a:avLst/>
          </a:prstGeom>
          <a:solidFill>
            <a:srgbClr val="FF000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000" b="1" i="1" dirty="0" smtClean="0">
                <a:solidFill>
                  <a:schemeClr val="tx1"/>
                </a:solidFill>
              </a:rPr>
              <a:t>Электробезопасность в объеме 4 квалификационной группы допуска </a:t>
            </a:r>
          </a:p>
          <a:p>
            <a:r>
              <a:rPr lang="ru-RU" sz="1000" b="1" i="1" dirty="0" smtClean="0">
                <a:solidFill>
                  <a:schemeClr val="tx1"/>
                </a:solidFill>
              </a:rPr>
              <a:t>по электробезопасности, верхолазные работы , работа с электроинструментом 1.2 </a:t>
            </a:r>
          </a:p>
          <a:p>
            <a:r>
              <a:rPr lang="ru-RU" sz="1000" b="1" i="1" dirty="0" smtClean="0">
                <a:solidFill>
                  <a:schemeClr val="tx1"/>
                </a:solidFill>
              </a:rPr>
              <a:t>класса </a:t>
            </a:r>
            <a:endParaRPr lang="ru-RU" sz="1000" b="1" i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6501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rcRect l="51354" t="15351" r="30417" b="72592"/>
          <a:stretch/>
        </p:blipFill>
        <p:spPr>
          <a:xfrm>
            <a:off x="216153" y="1850663"/>
            <a:ext cx="2520280" cy="2737311"/>
          </a:xfrm>
          <a:prstGeom prst="rect">
            <a:avLst/>
          </a:prstGeom>
          <a:noFill/>
          <a:effectLst>
            <a:glow rad="127000">
              <a:schemeClr val="accent1">
                <a:alpha val="50000"/>
              </a:schemeClr>
            </a:glow>
          </a:effectLst>
        </p:spPr>
      </p:pic>
      <p:sp>
        <p:nvSpPr>
          <p:cNvPr id="8" name="Прямоугольник 5"/>
          <p:cNvSpPr/>
          <p:nvPr/>
        </p:nvSpPr>
        <p:spPr>
          <a:xfrm>
            <a:off x="3131840" y="4378195"/>
            <a:ext cx="6012160" cy="53069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000" b="1" i="1" dirty="0" smtClean="0">
                <a:solidFill>
                  <a:schemeClr val="bg1"/>
                </a:solidFill>
              </a:rPr>
              <a:t>Пожарно-технический минимум ( при выполнение огнеопасных работ)</a:t>
            </a:r>
            <a:endParaRPr lang="ru-RU" sz="1000" b="1" i="1" dirty="0">
              <a:solidFill>
                <a:schemeClr val="bg1"/>
              </a:solidFill>
            </a:endParaRPr>
          </a:p>
        </p:txBody>
      </p:sp>
      <p:pic>
        <p:nvPicPr>
          <p:cNvPr id="9" name="Picture 2" descr="D:\Мои документы\Общая\Казанцева\Логотип\Презентация Microsoft PowerPo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95486"/>
            <a:ext cx="936105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1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623720"/>
              </p:ext>
            </p:extLst>
          </p:nvPr>
        </p:nvGraphicFramePr>
        <p:xfrm>
          <a:off x="1115616" y="-164554"/>
          <a:ext cx="7776864" cy="5501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Acrobat Document" r:id="rId3" imgW="6408418" imgH="4533840" progId="AcroExch.Document.DC">
                  <p:embed/>
                </p:oleObj>
              </mc:Choice>
              <mc:Fallback>
                <p:oleObj name="Acrobat Document" r:id="rId3" imgW="6408418" imgH="4533840" progId="AcroExch.Document.DC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-164554"/>
                        <a:ext cx="7776864" cy="55017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 descr="D:\Мои документы\Общая\Казанцева\Логотип\Презентация Microsoft PowerPoi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1470"/>
            <a:ext cx="86409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70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38933" y="483518"/>
            <a:ext cx="4201219" cy="4392488"/>
          </a:xfrm>
        </p:spPr>
        <p:txBody>
          <a:bodyPr/>
          <a:lstStyle/>
          <a:p>
            <a:pPr marL="85725" indent="0">
              <a:buNone/>
            </a:pPr>
            <a:r>
              <a:rPr lang="ru-RU" sz="1700" dirty="0" smtClean="0"/>
              <a:t>     </a:t>
            </a:r>
            <a:endParaRPr lang="ru-RU" sz="1600" i="1" dirty="0">
              <a:solidFill>
                <a:srgbClr val="6076B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4389"/>
            <a:ext cx="6953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Мои документы\Общая\Казанцева\Логотип\Презентация Microsoft PowerPoi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95486"/>
            <a:ext cx="100811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44216" y="2314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Вызов 2023 года</a:t>
            </a:r>
            <a:endParaRPr lang="ru-RU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Ligh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38933" y="843558"/>
            <a:ext cx="6217443" cy="36317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b="1" dirty="0">
              <a:solidFill>
                <a:srgbClr val="6076B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Light"/>
            </a:endParaRPr>
          </a:p>
          <a:p>
            <a:r>
              <a:rPr lang="ru-RU" sz="1800" dirty="0" smtClean="0">
                <a:solidFill>
                  <a:srgbClr val="6076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Разработать  и внедрить дополнительные инструменты </a:t>
            </a:r>
          </a:p>
          <a:p>
            <a:r>
              <a:rPr lang="ru-RU" sz="1800" dirty="0" smtClean="0">
                <a:solidFill>
                  <a:srgbClr val="6076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(программы, методики), позволяющие: </a:t>
            </a:r>
          </a:p>
          <a:p>
            <a:r>
              <a:rPr lang="ru-RU" sz="1800" dirty="0" smtClean="0">
                <a:solidFill>
                  <a:srgbClr val="6076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6076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трансформировать   знания в навыки на рабочем месте; </a:t>
            </a:r>
          </a:p>
          <a:p>
            <a:pPr marL="285750" indent="-285750">
              <a:buFontTx/>
              <a:buChar char="-"/>
            </a:pPr>
            <a:endParaRPr lang="ru-RU" sz="1800" dirty="0" smtClean="0">
              <a:solidFill>
                <a:srgbClr val="6076B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Light"/>
            </a:endParaRP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6076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развивать мышление  работников по определению рисков на рабочем месте;</a:t>
            </a:r>
          </a:p>
          <a:p>
            <a:pPr marL="285750" indent="-285750">
              <a:buFontTx/>
              <a:buChar char="-"/>
            </a:pPr>
            <a:endParaRPr lang="ru-RU" sz="1800" dirty="0" smtClean="0">
              <a:solidFill>
                <a:srgbClr val="6076B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Light"/>
            </a:endParaRPr>
          </a:p>
          <a:p>
            <a:pPr marL="285750" indent="-285750">
              <a:buFontTx/>
              <a:buChar char="-"/>
            </a:pPr>
            <a:r>
              <a:rPr lang="ru-RU" sz="1800" dirty="0">
                <a:solidFill>
                  <a:srgbClr val="6076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в</a:t>
            </a:r>
            <a:r>
              <a:rPr lang="ru-RU" sz="1800" dirty="0" smtClean="0">
                <a:solidFill>
                  <a:srgbClr val="6076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овлекать  в процесс обучения  работников Товарищества.</a:t>
            </a:r>
          </a:p>
          <a:p>
            <a:endParaRPr lang="ru-RU" sz="1800" b="1" dirty="0">
              <a:solidFill>
                <a:srgbClr val="6076B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8901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Рисунок 4" descr="эмб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95263"/>
            <a:ext cx="2305050" cy="75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8" name="TextBox 5"/>
          <p:cNvSpPr txBox="1">
            <a:spLocks noChangeArrowheads="1"/>
          </p:cNvSpPr>
          <p:nvPr/>
        </p:nvSpPr>
        <p:spPr bwMode="auto">
          <a:xfrm>
            <a:off x="2484439" y="519113"/>
            <a:ext cx="6480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>
              <a:solidFill>
                <a:srgbClr val="3333CC"/>
              </a:solidFill>
              <a:latin typeface="Constantia" pitchFamily="18" charset="0"/>
            </a:endParaRPr>
          </a:p>
        </p:txBody>
      </p:sp>
      <p:pic>
        <p:nvPicPr>
          <p:cNvPr id="91139" name="Picture 5" descr="Чёрное золото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6" y="1600201"/>
            <a:ext cx="6291263" cy="304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2627314" y="141685"/>
            <a:ext cx="6059487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r>
              <a:rPr lang="kk-KZ" sz="4600">
                <a:solidFill>
                  <a:schemeClr val="tx2"/>
                </a:solidFill>
                <a:latin typeface="Calibri" pitchFamily="34" charset="0"/>
              </a:rPr>
              <a:t>   </a:t>
            </a:r>
            <a:r>
              <a:rPr lang="kk-KZ" sz="2800" b="1">
                <a:solidFill>
                  <a:srgbClr val="3333CC"/>
                </a:solidFill>
                <a:latin typeface="Times New Roman" pitchFamily="18" charset="0"/>
              </a:rPr>
              <a:t>Оқу-курстық </a:t>
            </a:r>
            <a:r>
              <a:rPr lang="ru-RU" sz="2800" b="1">
                <a:solidFill>
                  <a:srgbClr val="3333CC"/>
                </a:solidFill>
                <a:latin typeface="Times New Roman" pitchFamily="18" charset="0"/>
              </a:rPr>
              <a:t>комбинаты </a:t>
            </a:r>
            <a:br>
              <a:rPr lang="ru-RU" sz="2800" b="1">
                <a:solidFill>
                  <a:srgbClr val="3333CC"/>
                </a:solidFill>
                <a:latin typeface="Times New Roman" pitchFamily="18" charset="0"/>
              </a:rPr>
            </a:br>
            <a:r>
              <a:rPr lang="ru-RU" sz="2800" b="1">
                <a:solidFill>
                  <a:srgbClr val="3333CC"/>
                </a:solidFill>
                <a:latin typeface="Times New Roman" pitchFamily="18" charset="0"/>
              </a:rPr>
              <a:t>  Учебно-курсовой комбинат</a:t>
            </a:r>
          </a:p>
        </p:txBody>
      </p:sp>
      <p:sp>
        <p:nvSpPr>
          <p:cNvPr id="91141" name="TextBox 5"/>
          <p:cNvSpPr txBox="1">
            <a:spLocks noChangeArrowheads="1"/>
          </p:cNvSpPr>
          <p:nvPr/>
        </p:nvSpPr>
        <p:spPr bwMode="auto">
          <a:xfrm>
            <a:off x="1835150" y="1113235"/>
            <a:ext cx="68405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3333CC"/>
                </a:solidFill>
                <a:latin typeface="Constantia" pitchFamily="18" charset="0"/>
              </a:rPr>
              <a:t>СПАСИБО 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75954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 txBox="1">
            <a:spLocks noGrp="1"/>
          </p:cNvSpPr>
          <p:nvPr>
            <p:ph type="title"/>
          </p:nvPr>
        </p:nvSpPr>
        <p:spPr>
          <a:xfrm>
            <a:off x="467544" y="1059582"/>
            <a:ext cx="5256584" cy="28083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В основе </a:t>
            </a:r>
            <a:r>
              <a:rPr lang="ru-RU" sz="2400" dirty="0" smtClean="0">
                <a:solidFill>
                  <a:schemeClr val="tx1"/>
                </a:solidFill>
              </a:rPr>
              <a:t>построения корпоративной системы обучения заложена концепция  обучения и развития  персонала </a:t>
            </a:r>
            <a:r>
              <a:rPr lang="ru-RU" sz="2400" dirty="0" smtClean="0">
                <a:solidFill>
                  <a:srgbClr val="990000"/>
                </a:solidFill>
              </a:rPr>
              <a:t>как неотъемлемой части производственной  процесса.</a:t>
            </a:r>
            <a:endParaRPr sz="2400" dirty="0">
              <a:solidFill>
                <a:srgbClr val="990000"/>
              </a:solidFill>
            </a:endParaRPr>
          </a:p>
        </p:txBody>
      </p:sp>
      <p:sp>
        <p:nvSpPr>
          <p:cNvPr id="155" name="Google Shape;155;p15"/>
          <p:cNvSpPr txBox="1">
            <a:spLocks noGrp="1"/>
          </p:cNvSpPr>
          <p:nvPr>
            <p:ph type="body" idx="1"/>
          </p:nvPr>
        </p:nvSpPr>
        <p:spPr>
          <a:xfrm>
            <a:off x="395536" y="123478"/>
            <a:ext cx="5400600" cy="16561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endParaRPr lang="ru-RU" sz="1600" b="1" dirty="0" smtClean="0">
              <a:solidFill>
                <a:srgbClr val="000000"/>
              </a:solidFill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600" b="1" dirty="0" smtClean="0">
                <a:solidFill>
                  <a:srgbClr val="000000"/>
                </a:solidFill>
              </a:rPr>
              <a:t>  </a:t>
            </a:r>
            <a:r>
              <a:rPr lang="ru-RU" sz="1600" b="1" dirty="0" smtClean="0">
                <a:solidFill>
                  <a:srgbClr val="000000"/>
                </a:solidFill>
              </a:rPr>
              <a:t> 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xfrm>
            <a:off x="8532440" y="4587974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  </a:t>
            </a:r>
            <a:endParaRPr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51670"/>
            <a:ext cx="2569062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Мои документы\Общая\Казанцева\Логотип\Презентация Microsoft PowerPo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478"/>
            <a:ext cx="129614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17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"/>
          <p:cNvSpPr txBox="1">
            <a:spLocks noGrp="1"/>
          </p:cNvSpPr>
          <p:nvPr>
            <p:ph type="title"/>
          </p:nvPr>
        </p:nvSpPr>
        <p:spPr>
          <a:xfrm>
            <a:off x="1190054" y="195486"/>
            <a:ext cx="7414393" cy="5760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1800" dirty="0" smtClean="0"/>
              <a:t>Основные принципы построения </a:t>
            </a:r>
            <a:r>
              <a:rPr lang="ru-RU" sz="1800" dirty="0" smtClean="0"/>
              <a:t>корпоративной </a:t>
            </a:r>
            <a:r>
              <a:rPr lang="ru-RU" sz="1800" dirty="0" smtClean="0"/>
              <a:t>системы </a:t>
            </a:r>
            <a:r>
              <a:rPr lang="ru-RU" sz="1800" dirty="0" smtClean="0"/>
              <a:t>обучения ТОО «Богатырь Комир»</a:t>
            </a:r>
            <a:endParaRPr sz="1800" dirty="0"/>
          </a:p>
        </p:txBody>
      </p:sp>
      <p:sp>
        <p:nvSpPr>
          <p:cNvPr id="224" name="Google Shape;224;p21"/>
          <p:cNvSpPr txBox="1">
            <a:spLocks noGrp="1"/>
          </p:cNvSpPr>
          <p:nvPr>
            <p:ph type="body" idx="1"/>
          </p:nvPr>
        </p:nvSpPr>
        <p:spPr>
          <a:xfrm>
            <a:off x="-108520" y="938212"/>
            <a:ext cx="6480720" cy="36497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Tx/>
            </a:pPr>
            <a:r>
              <a:rPr lang="ru-RU" sz="1550" b="1" i="1" u="sng" dirty="0" smtClean="0">
                <a:solidFill>
                  <a:srgbClr val="990000"/>
                </a:solidFill>
              </a:rPr>
              <a:t>«Интеграционный </a:t>
            </a:r>
            <a:r>
              <a:rPr lang="ru-RU" sz="1550" b="1" i="1" u="sng" dirty="0">
                <a:solidFill>
                  <a:srgbClr val="990000"/>
                </a:solidFill>
              </a:rPr>
              <a:t>принцип»</a:t>
            </a:r>
            <a:r>
              <a:rPr lang="ru-RU" sz="1550" i="1" dirty="0">
                <a:solidFill>
                  <a:srgbClr val="990000"/>
                </a:solidFill>
              </a:rPr>
              <a:t> </a:t>
            </a:r>
            <a:r>
              <a:rPr lang="ru-RU" sz="1550" i="1" dirty="0"/>
              <a:t>-  </a:t>
            </a:r>
            <a:r>
              <a:rPr lang="ru-RU" sz="1550" dirty="0" smtClean="0"/>
              <a:t>распространение </a:t>
            </a:r>
            <a:r>
              <a:rPr lang="ru-RU" sz="1550" dirty="0"/>
              <a:t>знаний на другие уровни через сеть учебных мероприятий, организованных </a:t>
            </a:r>
            <a:r>
              <a:rPr lang="ru-RU" sz="1550" dirty="0" smtClean="0"/>
              <a:t>внутри </a:t>
            </a:r>
            <a:r>
              <a:rPr lang="ru-RU" sz="1550" dirty="0"/>
              <a:t>организации, с участием    </a:t>
            </a:r>
            <a:r>
              <a:rPr lang="ru-RU" sz="1550" dirty="0" smtClean="0"/>
              <a:t>руководителей, главных специалистов, </a:t>
            </a:r>
            <a:r>
              <a:rPr lang="ru-RU" sz="1550" dirty="0"/>
              <a:t>высококвалифицированных работников).</a:t>
            </a:r>
          </a:p>
          <a:p>
            <a:pPr lvl="0">
              <a:buClrTx/>
            </a:pPr>
            <a:r>
              <a:rPr lang="ru-RU" sz="1550" b="1" i="1" u="sng" dirty="0" smtClean="0">
                <a:solidFill>
                  <a:srgbClr val="990000"/>
                </a:solidFill>
              </a:rPr>
              <a:t>«</a:t>
            </a:r>
            <a:r>
              <a:rPr lang="ru-RU" sz="1550" b="1" i="1" u="sng" dirty="0">
                <a:solidFill>
                  <a:srgbClr val="990000"/>
                </a:solidFill>
              </a:rPr>
              <a:t>Конструктивный принцип»</a:t>
            </a:r>
            <a:r>
              <a:rPr lang="ru-RU" sz="1550" i="1" dirty="0">
                <a:solidFill>
                  <a:srgbClr val="990000"/>
                </a:solidFill>
              </a:rPr>
              <a:t> </a:t>
            </a:r>
            <a:r>
              <a:rPr lang="ru-RU" sz="1550" i="1" dirty="0"/>
              <a:t>- </a:t>
            </a:r>
            <a:r>
              <a:rPr lang="ru-RU" sz="1550" dirty="0" smtClean="0"/>
              <a:t>определение эффективности </a:t>
            </a:r>
            <a:r>
              <a:rPr lang="ru-RU" sz="1550" dirty="0"/>
              <a:t>(</a:t>
            </a:r>
            <a:r>
              <a:rPr lang="ru-RU" sz="1550" dirty="0" smtClean="0"/>
              <a:t>продуктивности) учебных </a:t>
            </a:r>
            <a:r>
              <a:rPr lang="ru-RU" sz="1550" dirty="0"/>
              <a:t>мероприятий,  </a:t>
            </a:r>
            <a:r>
              <a:rPr lang="ru-RU" sz="1550" dirty="0" smtClean="0"/>
              <a:t>ориентированной </a:t>
            </a:r>
            <a:r>
              <a:rPr lang="ru-RU" sz="1550" dirty="0"/>
              <a:t>на результат </a:t>
            </a:r>
            <a:r>
              <a:rPr lang="ru-RU" sz="1550" dirty="0" smtClean="0"/>
              <a:t>через </a:t>
            </a:r>
            <a:r>
              <a:rPr lang="ru-RU" sz="1550" dirty="0"/>
              <a:t>личный вклад </a:t>
            </a:r>
            <a:r>
              <a:rPr lang="ru-RU" sz="1550" dirty="0" smtClean="0"/>
              <a:t>работника в развитие   </a:t>
            </a:r>
            <a:r>
              <a:rPr lang="ru-RU" sz="1550" dirty="0"/>
              <a:t>бизнес-процессов </a:t>
            </a:r>
            <a:r>
              <a:rPr lang="ru-RU" sz="1550" dirty="0" smtClean="0"/>
              <a:t>организации.</a:t>
            </a:r>
          </a:p>
          <a:p>
            <a:pPr lvl="0">
              <a:buClrTx/>
            </a:pPr>
            <a:r>
              <a:rPr lang="ru-RU" sz="1550" b="1" i="1" u="sng" dirty="0" smtClean="0">
                <a:solidFill>
                  <a:srgbClr val="990000"/>
                </a:solidFill>
              </a:rPr>
              <a:t>«</a:t>
            </a:r>
            <a:r>
              <a:rPr lang="ru-RU" sz="1550" b="1" i="1" u="sng" dirty="0">
                <a:solidFill>
                  <a:srgbClr val="990000"/>
                </a:solidFill>
              </a:rPr>
              <a:t>ПРА» </a:t>
            </a:r>
            <a:r>
              <a:rPr lang="ru-RU" sz="1550" i="1" dirty="0"/>
              <a:t>(планируй - реализуй - анализируй) –</a:t>
            </a:r>
            <a:r>
              <a:rPr lang="ru-RU" sz="1550" dirty="0"/>
              <a:t>спиралевидное движение  и переход с одного этапа на </a:t>
            </a:r>
            <a:r>
              <a:rPr lang="ru-RU" sz="1550" dirty="0" smtClean="0"/>
              <a:t>другой</a:t>
            </a:r>
          </a:p>
          <a:p>
            <a:pPr lvl="0">
              <a:buClrTx/>
            </a:pPr>
            <a:r>
              <a:rPr lang="ru-RU" sz="1550" b="1" i="1" dirty="0" smtClean="0">
                <a:solidFill>
                  <a:srgbClr val="990000"/>
                </a:solidFill>
              </a:rPr>
              <a:t>« Внедрение «Живых программ» </a:t>
            </a:r>
            <a:r>
              <a:rPr lang="ru-RU" sz="1550" dirty="0" smtClean="0"/>
              <a:t>- содержание программ отражает изменения технологий, модернизации производства (ввод новой техники)</a:t>
            </a:r>
            <a:endParaRPr lang="ru-RU" sz="1550" dirty="0"/>
          </a:p>
          <a:p>
            <a:pPr marL="139700" indent="0">
              <a:buClrTx/>
              <a:buNone/>
            </a:pPr>
            <a:endParaRPr lang="ru-RU" sz="1550" i="1" dirty="0" smtClean="0"/>
          </a:p>
          <a:p>
            <a:pPr algn="just">
              <a:tabLst>
                <a:tab pos="342900" algn="l"/>
                <a:tab pos="1790700" algn="l"/>
              </a:tabLst>
            </a:pPr>
            <a:endParaRPr lang="ru-RU" sz="1600" b="1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  <a:ea typeface="Times New Roman"/>
            </a:endParaRP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sz="1600" b="1" dirty="0"/>
          </a:p>
        </p:txBody>
      </p:sp>
      <p:pic>
        <p:nvPicPr>
          <p:cNvPr id="228" name="Google Shape;22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0232" y="1491630"/>
            <a:ext cx="1944216" cy="194421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470"/>
            <a:ext cx="1152128" cy="98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64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"/>
          <p:cNvSpPr txBox="1">
            <a:spLocks noGrp="1"/>
          </p:cNvSpPr>
          <p:nvPr>
            <p:ph type="title"/>
          </p:nvPr>
        </p:nvSpPr>
        <p:spPr>
          <a:xfrm>
            <a:off x="1619672" y="197931"/>
            <a:ext cx="4896544" cy="5016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 dirty="0"/>
              <a:t>С</a:t>
            </a:r>
            <a:r>
              <a:rPr lang="ru-RU" sz="1600" i="1" dirty="0" smtClean="0"/>
              <a:t>истема обучения ТОО «Богатырь Комир»</a:t>
            </a:r>
            <a:endParaRPr sz="1600" i="1" dirty="0"/>
          </a:p>
        </p:txBody>
      </p:sp>
      <p:sp>
        <p:nvSpPr>
          <p:cNvPr id="224" name="Google Shape;224;p21"/>
          <p:cNvSpPr txBox="1">
            <a:spLocks noGrp="1"/>
          </p:cNvSpPr>
          <p:nvPr>
            <p:ph type="body" idx="1"/>
          </p:nvPr>
        </p:nvSpPr>
        <p:spPr>
          <a:xfrm>
            <a:off x="395536" y="1023578"/>
            <a:ext cx="5703816" cy="24516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Tx/>
            </a:pPr>
            <a:r>
              <a:rPr lang="ru-RU" i="1" dirty="0">
                <a:solidFill>
                  <a:srgbClr val="C00000"/>
                </a:solidFill>
              </a:rPr>
              <a:t>Модуль 1.</a:t>
            </a:r>
            <a:r>
              <a:rPr lang="ru-RU" i="1" dirty="0"/>
              <a:t> </a:t>
            </a:r>
            <a:r>
              <a:rPr lang="ru-RU" i="1" dirty="0" smtClean="0"/>
              <a:t> </a:t>
            </a:r>
            <a:r>
              <a:rPr lang="ru-RU" dirty="0" smtClean="0"/>
              <a:t>Профессиональное  </a:t>
            </a:r>
            <a:r>
              <a:rPr lang="ru-RU" dirty="0"/>
              <a:t>обучение по рабочим профессиям  начального </a:t>
            </a:r>
            <a:r>
              <a:rPr lang="ru-RU" dirty="0" smtClean="0"/>
              <a:t>уровня</a:t>
            </a:r>
          </a:p>
          <a:p>
            <a:pPr lvl="0">
              <a:buClrTx/>
            </a:pPr>
            <a:r>
              <a:rPr lang="ru-RU" i="1" dirty="0">
                <a:solidFill>
                  <a:srgbClr val="C00000"/>
                </a:solidFill>
              </a:rPr>
              <a:t>М</a:t>
            </a:r>
            <a:r>
              <a:rPr lang="ru-RU" i="1" dirty="0" smtClean="0">
                <a:solidFill>
                  <a:srgbClr val="C00000"/>
                </a:solidFill>
              </a:rPr>
              <a:t>одуль </a:t>
            </a:r>
            <a:r>
              <a:rPr lang="ru-RU" i="1" dirty="0" smtClean="0">
                <a:solidFill>
                  <a:srgbClr val="C00000"/>
                </a:solidFill>
              </a:rPr>
              <a:t>2.</a:t>
            </a:r>
            <a:r>
              <a:rPr lang="ru-RU" i="1" dirty="0" smtClean="0"/>
              <a:t> </a:t>
            </a:r>
            <a:r>
              <a:rPr lang="ru-RU" dirty="0"/>
              <a:t>Развитие профессиональных компетенций  работников  в процессе трудовой </a:t>
            </a:r>
            <a:r>
              <a:rPr lang="ru-RU" dirty="0" smtClean="0"/>
              <a:t>деятельности (формула непрерывности обучения) </a:t>
            </a:r>
            <a:endParaRPr lang="ru-RU" dirty="0"/>
          </a:p>
          <a:p>
            <a:pPr>
              <a:buClrTx/>
            </a:pPr>
            <a:r>
              <a:rPr lang="ru-RU" i="1" dirty="0" smtClean="0">
                <a:solidFill>
                  <a:srgbClr val="C00000"/>
                </a:solidFill>
              </a:rPr>
              <a:t>Модуль 3. </a:t>
            </a:r>
            <a:r>
              <a:rPr lang="ru-RU" dirty="0"/>
              <a:t>О</a:t>
            </a:r>
            <a:r>
              <a:rPr lang="ru-RU" dirty="0" smtClean="0"/>
              <a:t>бучение </a:t>
            </a:r>
            <a:r>
              <a:rPr lang="ru-RU" dirty="0"/>
              <a:t>работников, регламентированное требованиями законодательных и нормативных актов </a:t>
            </a:r>
            <a:r>
              <a:rPr lang="ru-RU" dirty="0" smtClean="0"/>
              <a:t>РК</a:t>
            </a:r>
          </a:p>
          <a:p>
            <a:pPr lvl="0">
              <a:buClrTx/>
            </a:pPr>
            <a:r>
              <a:rPr lang="ru-RU" dirty="0" smtClean="0">
                <a:solidFill>
                  <a:srgbClr val="C00000"/>
                </a:solidFill>
              </a:rPr>
              <a:t>Модуль </a:t>
            </a:r>
            <a:r>
              <a:rPr lang="ru-RU" dirty="0">
                <a:solidFill>
                  <a:srgbClr val="C00000"/>
                </a:solidFill>
              </a:rPr>
              <a:t>4</a:t>
            </a:r>
            <a:r>
              <a:rPr lang="ru-RU" dirty="0" smtClean="0">
                <a:solidFill>
                  <a:srgbClr val="C00000"/>
                </a:solidFill>
              </a:rPr>
              <a:t>. </a:t>
            </a:r>
            <a:r>
              <a:rPr lang="ru-RU" dirty="0" smtClean="0"/>
              <a:t>Социальное партнерство с организациями технического и профессионального образования</a:t>
            </a:r>
          </a:p>
          <a:p>
            <a:endParaRPr lang="ru-RU" sz="1600" b="1" dirty="0"/>
          </a:p>
          <a:p>
            <a:pPr lvl="0" algn="just">
              <a:tabLst>
                <a:tab pos="342900" algn="l"/>
                <a:tab pos="1790700" algn="l"/>
              </a:tabLst>
            </a:pPr>
            <a:endParaRPr lang="ru-RU" sz="1600" dirty="0"/>
          </a:p>
          <a:p>
            <a:pPr algn="just">
              <a:tabLst>
                <a:tab pos="342900" algn="l"/>
                <a:tab pos="1790700" algn="l"/>
              </a:tabLst>
            </a:pPr>
            <a:endParaRPr lang="ru-RU" sz="1600" b="1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  <a:ea typeface="Times New Roman"/>
            </a:endParaRP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sz="1600" b="1" dirty="0"/>
          </a:p>
        </p:txBody>
      </p:sp>
      <p:pic>
        <p:nvPicPr>
          <p:cNvPr id="11" name="Содержимое 4" descr="DSC0974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76256" y="1387033"/>
            <a:ext cx="1800200" cy="2088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7494"/>
            <a:ext cx="1368236" cy="15121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03797"/>
            <a:ext cx="1944216" cy="16561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539552" y="3982984"/>
            <a:ext cx="560846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i="1" dirty="0" smtClean="0"/>
              <a:t>Нормы, определяющие порядок функционирования  </a:t>
            </a:r>
          </a:p>
          <a:p>
            <a:r>
              <a:rPr lang="ru-RU" b="1" i="1" dirty="0" smtClean="0"/>
              <a:t>каждого модуля (планирование, управление и мониторинг учебного проекта, в том числе и функциональные обязанности  субъектов учебных </a:t>
            </a:r>
            <a:r>
              <a:rPr lang="ru-RU" b="1" i="1" dirty="0" smtClean="0"/>
              <a:t>процессов)</a:t>
            </a:r>
            <a:endParaRPr lang="ru-RU" b="1" i="1" dirty="0"/>
          </a:p>
        </p:txBody>
      </p:sp>
      <p:pic>
        <p:nvPicPr>
          <p:cNvPr id="9" name="Picture 2" descr="D:\Мои документы\Общая\Казанцева\Логотип\Презентация Microsoft PowerPoin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1512168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3008221" y="3363838"/>
            <a:ext cx="484632" cy="5740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73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3"/>
          <p:cNvSpPr txBox="1"/>
          <p:nvPr/>
        </p:nvSpPr>
        <p:spPr>
          <a:xfrm>
            <a:off x="2203830" y="3859209"/>
            <a:ext cx="617798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d-ID" sz="1100" b="1" dirty="0">
                <a:solidFill>
                  <a:schemeClr val="bg1"/>
                </a:solidFill>
                <a:latin typeface="+mj-lt"/>
              </a:rPr>
              <a:t>Honest</a:t>
            </a:r>
          </a:p>
        </p:txBody>
      </p:sp>
      <p:sp>
        <p:nvSpPr>
          <p:cNvPr id="5" name="TextBox 134"/>
          <p:cNvSpPr txBox="1"/>
          <p:nvPr/>
        </p:nvSpPr>
        <p:spPr>
          <a:xfrm>
            <a:off x="2142115" y="4131546"/>
            <a:ext cx="741229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d-ID" sz="1100" b="1" dirty="0">
                <a:solidFill>
                  <a:schemeClr val="bg1"/>
                </a:solidFill>
                <a:latin typeface="+mj-lt"/>
              </a:rPr>
              <a:t>Strategic</a:t>
            </a:r>
          </a:p>
        </p:txBody>
      </p:sp>
      <p:grpSp>
        <p:nvGrpSpPr>
          <p:cNvPr id="24" name="Google Shape;619;p39"/>
          <p:cNvGrpSpPr/>
          <p:nvPr/>
        </p:nvGrpSpPr>
        <p:grpSpPr>
          <a:xfrm>
            <a:off x="899592" y="2568744"/>
            <a:ext cx="660067" cy="510525"/>
            <a:chOff x="3951850" y="2985350"/>
            <a:chExt cx="407950" cy="416500"/>
          </a:xfrm>
          <a:solidFill>
            <a:schemeClr val="bg1"/>
          </a:solidFill>
        </p:grpSpPr>
        <p:sp>
          <p:nvSpPr>
            <p:cNvPr id="25" name="Google Shape;620;p39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21;p39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22;p39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23;p39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498;p39"/>
          <p:cNvGrpSpPr/>
          <p:nvPr/>
        </p:nvGrpSpPr>
        <p:grpSpPr>
          <a:xfrm>
            <a:off x="2776300" y="3044960"/>
            <a:ext cx="349060" cy="298882"/>
            <a:chOff x="1934025" y="1001650"/>
            <a:chExt cx="415300" cy="355600"/>
          </a:xfrm>
        </p:grpSpPr>
        <p:sp>
          <p:nvSpPr>
            <p:cNvPr id="36" name="Google Shape;499;p39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00;p39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01;p39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2;p39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687;p39"/>
          <p:cNvSpPr/>
          <p:nvPr/>
        </p:nvSpPr>
        <p:spPr>
          <a:xfrm>
            <a:off x="7869691" y="975853"/>
            <a:ext cx="340844" cy="340865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1217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2215892" y="123127"/>
            <a:ext cx="5370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990000"/>
                </a:solidFill>
                <a:latin typeface="Poppins Light"/>
              </a:rPr>
              <a:t>  Активность работников в подготовке и развитии персонала  предприятия</a:t>
            </a:r>
            <a:endParaRPr lang="ru-RU" sz="1800" b="1" dirty="0">
              <a:solidFill>
                <a:srgbClr val="990000"/>
              </a:solidFill>
              <a:latin typeface="Poppins Light"/>
            </a:endParaRPr>
          </a:p>
        </p:txBody>
      </p:sp>
      <p:grpSp>
        <p:nvGrpSpPr>
          <p:cNvPr id="46" name="Google Shape;498;p39"/>
          <p:cNvGrpSpPr/>
          <p:nvPr/>
        </p:nvGrpSpPr>
        <p:grpSpPr>
          <a:xfrm>
            <a:off x="5888870" y="2445047"/>
            <a:ext cx="349060" cy="298882"/>
            <a:chOff x="1934025" y="1001650"/>
            <a:chExt cx="415300" cy="355600"/>
          </a:xfrm>
        </p:grpSpPr>
        <p:sp>
          <p:nvSpPr>
            <p:cNvPr id="47" name="Google Shape;499;p39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0;p39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1;p39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2;p39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" name="Рисунок 39" descr="Офисный работник">
            <a:extLst>
              <a:ext uri="{FF2B5EF4-FFF2-40B4-BE49-F238E27FC236}">
                <a16:creationId xmlns="" xmlns:a16="http://schemas.microsoft.com/office/drawing/2014/main" id="{20779FB3-7816-4911-92AC-7A4EAC98D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8820" y="946733"/>
            <a:ext cx="366785" cy="366337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481280" y="1379669"/>
            <a:ext cx="2146504" cy="1480800"/>
          </a:xfrm>
          <a:prstGeom prst="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8EBB90E-3D4C-6CD2-7477-401B0D61270D}"/>
              </a:ext>
            </a:extLst>
          </p:cNvPr>
          <p:cNvSpPr txBox="1"/>
          <p:nvPr/>
        </p:nvSpPr>
        <p:spPr>
          <a:xfrm>
            <a:off x="827584" y="952626"/>
            <a:ext cx="180020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000" b="1" dirty="0" smtClean="0"/>
              <a:t>Технический директор (главный инженер)</a:t>
            </a:r>
            <a:endParaRPr lang="ru-RU" sz="1000" b="1" dirty="0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8EBB90E-3D4C-6CD2-7477-401B0D61270D}"/>
              </a:ext>
            </a:extLst>
          </p:cNvPr>
          <p:cNvSpPr txBox="1"/>
          <p:nvPr/>
        </p:nvSpPr>
        <p:spPr>
          <a:xfrm>
            <a:off x="593389" y="1379668"/>
            <a:ext cx="1919340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000" dirty="0" smtClean="0"/>
              <a:t>- участвует в заседании Методического совета при рассмотрении вопросов перспективного развития, внедрения новой техники (изменения технологии), модернизации производства;</a:t>
            </a:r>
          </a:p>
          <a:p>
            <a:pPr algn="just"/>
            <a:r>
              <a:rPr lang="ru-RU" sz="1000" dirty="0" smtClean="0"/>
              <a:t>- участвует в работе квалификационных комиссий</a:t>
            </a:r>
            <a:endParaRPr lang="ru-RU" sz="1000" dirty="0"/>
          </a:p>
        </p:txBody>
      </p:sp>
      <p:pic>
        <p:nvPicPr>
          <p:cNvPr id="44" name="Рисунок 43" descr="Офисный работник">
            <a:extLst>
              <a:ext uri="{FF2B5EF4-FFF2-40B4-BE49-F238E27FC236}">
                <a16:creationId xmlns="" xmlns:a16="http://schemas.microsoft.com/office/drawing/2014/main" id="{20779FB3-7816-4911-92AC-7A4EAC98D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473295" y="975853"/>
            <a:ext cx="366785" cy="36633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EBB90E-3D4C-6CD2-7477-401B0D61270D}"/>
              </a:ext>
            </a:extLst>
          </p:cNvPr>
          <p:cNvSpPr txBox="1"/>
          <p:nvPr/>
        </p:nvSpPr>
        <p:spPr>
          <a:xfrm>
            <a:off x="3563888" y="1395056"/>
            <a:ext cx="2211458" cy="14234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000" dirty="0" smtClean="0"/>
              <a:t>-</a:t>
            </a:r>
            <a:r>
              <a:rPr lang="ru-RU" sz="1000" i="1" dirty="0"/>
              <a:t> </a:t>
            </a:r>
            <a:r>
              <a:rPr lang="ru-RU" sz="1000" dirty="0"/>
              <a:t>определяет потребность в обучении</a:t>
            </a:r>
            <a:r>
              <a:rPr lang="ru-RU" sz="1000" dirty="0" smtClean="0"/>
              <a:t>;</a:t>
            </a:r>
          </a:p>
          <a:p>
            <a:r>
              <a:rPr lang="ru-RU" sz="1000" dirty="0" smtClean="0"/>
              <a:t>-</a:t>
            </a:r>
            <a:r>
              <a:rPr lang="ru-RU" sz="1000" dirty="0"/>
              <a:t>обеспечивает контроль  за производственным обучением на рабочем месте</a:t>
            </a:r>
            <a:r>
              <a:rPr lang="ru-RU" sz="1000" dirty="0" smtClean="0"/>
              <a:t>;</a:t>
            </a:r>
          </a:p>
          <a:p>
            <a:r>
              <a:rPr lang="ru-RU" sz="1000" i="1" dirty="0" smtClean="0"/>
              <a:t> - </a:t>
            </a:r>
            <a:r>
              <a:rPr lang="ru-RU" sz="1000" dirty="0" smtClean="0"/>
              <a:t>участвует </a:t>
            </a:r>
            <a:r>
              <a:rPr lang="ru-RU" sz="1000" dirty="0"/>
              <a:t>в </a:t>
            </a:r>
            <a:r>
              <a:rPr lang="ru-RU" sz="1000" dirty="0" smtClean="0"/>
              <a:t>работе    </a:t>
            </a:r>
            <a:r>
              <a:rPr lang="ru-RU" sz="1000" dirty="0"/>
              <a:t>квалификационных, экзаменационных комиссиях</a:t>
            </a:r>
          </a:p>
          <a:p>
            <a:endParaRPr lang="ru-RU" sz="800" dirty="0"/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68EBB90E-3D4C-6CD2-7477-401B0D61270D}"/>
              </a:ext>
            </a:extLst>
          </p:cNvPr>
          <p:cNvSpPr txBox="1"/>
          <p:nvPr/>
        </p:nvSpPr>
        <p:spPr>
          <a:xfrm>
            <a:off x="3889518" y="988549"/>
            <a:ext cx="199935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000" b="1" dirty="0" smtClean="0"/>
              <a:t>Руководитель структурного подразделения</a:t>
            </a:r>
            <a:endParaRPr lang="ru-RU" sz="1000" b="1" dirty="0"/>
          </a:p>
        </p:txBody>
      </p:sp>
      <p:pic>
        <p:nvPicPr>
          <p:cNvPr id="59" name="Рисунок 58" descr="Строитель">
            <a:extLst>
              <a:ext uri="{FF2B5EF4-FFF2-40B4-BE49-F238E27FC236}">
                <a16:creationId xmlns="" xmlns:a16="http://schemas.microsoft.com/office/drawing/2014/main" id="{FA689EE9-71A1-4F1A-92A7-B47A9D5DF3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601784" y="3113556"/>
            <a:ext cx="347124" cy="382359"/>
          </a:xfrm>
          <a:prstGeom prst="rect">
            <a:avLst/>
          </a:prstGeom>
        </p:spPr>
      </p:pic>
      <p:sp>
        <p:nvSpPr>
          <p:cNvPr id="60" name="Прямоугольник 59"/>
          <p:cNvSpPr/>
          <p:nvPr/>
        </p:nvSpPr>
        <p:spPr>
          <a:xfrm>
            <a:off x="6587183" y="1415344"/>
            <a:ext cx="1945256" cy="1021748"/>
          </a:xfrm>
          <a:prstGeom prst="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8776" y="952626"/>
            <a:ext cx="343145" cy="3077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68EBB90E-3D4C-6CD2-7477-401B0D61270D}"/>
              </a:ext>
            </a:extLst>
          </p:cNvPr>
          <p:cNvSpPr txBox="1"/>
          <p:nvPr/>
        </p:nvSpPr>
        <p:spPr>
          <a:xfrm>
            <a:off x="6660232" y="1489035"/>
            <a:ext cx="1800200" cy="96180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000" dirty="0" smtClean="0"/>
              <a:t>-</a:t>
            </a:r>
            <a:r>
              <a:rPr lang="ru-RU" sz="1000" dirty="0"/>
              <a:t> </a:t>
            </a:r>
            <a:r>
              <a:rPr lang="ru-RU" sz="1000" dirty="0" smtClean="0"/>
              <a:t>участвует в  </a:t>
            </a:r>
            <a:r>
              <a:rPr lang="ru-RU" sz="1000" dirty="0"/>
              <a:t>разработке планов обучения (замещение высококвалифицированных сотрудников)</a:t>
            </a:r>
          </a:p>
          <a:p>
            <a:endParaRPr lang="ru-RU" sz="800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3490577" y="1395056"/>
            <a:ext cx="2358080" cy="1378972"/>
          </a:xfrm>
          <a:prstGeom prst="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68EBB90E-3D4C-6CD2-7477-401B0D61270D}"/>
              </a:ext>
            </a:extLst>
          </p:cNvPr>
          <p:cNvSpPr txBox="1"/>
          <p:nvPr/>
        </p:nvSpPr>
        <p:spPr>
          <a:xfrm>
            <a:off x="6770576" y="946733"/>
            <a:ext cx="176186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000" b="1" dirty="0" smtClean="0"/>
              <a:t>Руководитель управления персоналом</a:t>
            </a:r>
            <a:endParaRPr lang="ru-RU" sz="1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13650" y="3037181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800" dirty="0">
                <a:latin typeface="Poppins Light"/>
                <a:ea typeface="Poppins Light"/>
                <a:cs typeface="Poppins Light"/>
                <a:sym typeface="Poppins Light"/>
              </a:rPr>
              <a:t>👦</a:t>
            </a:r>
            <a:endParaRPr lang="ru-RU" sz="2800" dirty="0"/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68EBB90E-3D4C-6CD2-7477-401B0D61270D}"/>
              </a:ext>
            </a:extLst>
          </p:cNvPr>
          <p:cNvSpPr txBox="1"/>
          <p:nvPr/>
        </p:nvSpPr>
        <p:spPr>
          <a:xfrm>
            <a:off x="1797002" y="3199787"/>
            <a:ext cx="1883346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000" b="1" dirty="0" smtClean="0"/>
              <a:t>Главный специалист</a:t>
            </a:r>
            <a:endParaRPr lang="ru-RU" sz="1000" b="1" dirty="0"/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68EBB90E-3D4C-6CD2-7477-401B0D61270D}"/>
              </a:ext>
            </a:extLst>
          </p:cNvPr>
          <p:cNvSpPr txBox="1"/>
          <p:nvPr/>
        </p:nvSpPr>
        <p:spPr>
          <a:xfrm>
            <a:off x="1327334" y="3523687"/>
            <a:ext cx="2808312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000" dirty="0" smtClean="0"/>
              <a:t>участвует:  </a:t>
            </a:r>
          </a:p>
          <a:p>
            <a:r>
              <a:rPr lang="ru-RU" sz="1000" dirty="0" smtClean="0"/>
              <a:t>- в заседании Методического Совета;</a:t>
            </a:r>
          </a:p>
          <a:p>
            <a:r>
              <a:rPr lang="ru-RU" sz="1000" dirty="0" smtClean="0"/>
              <a:t>- в проведении семинаров, лекций;</a:t>
            </a:r>
          </a:p>
          <a:p>
            <a:r>
              <a:rPr lang="ru-RU" sz="1000" dirty="0" smtClean="0"/>
              <a:t>- </a:t>
            </a:r>
            <a:r>
              <a:rPr lang="ru-RU" sz="1000" i="1" dirty="0" smtClean="0"/>
              <a:t>- </a:t>
            </a:r>
            <a:r>
              <a:rPr lang="ru-RU" sz="1000" dirty="0" smtClean="0"/>
              <a:t>в работе    </a:t>
            </a:r>
            <a:r>
              <a:rPr lang="ru-RU" sz="1000" dirty="0"/>
              <a:t>квалификационных, экзаменационных </a:t>
            </a:r>
            <a:r>
              <a:rPr lang="ru-RU" sz="1000" dirty="0" smtClean="0"/>
              <a:t>комиссий</a:t>
            </a:r>
            <a:endParaRPr lang="ru-RU" sz="1000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1298515" y="3487659"/>
            <a:ext cx="2481397" cy="1244331"/>
          </a:xfrm>
          <a:prstGeom prst="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68EBB90E-3D4C-6CD2-7477-401B0D61270D}"/>
              </a:ext>
            </a:extLst>
          </p:cNvPr>
          <p:cNvSpPr txBox="1"/>
          <p:nvPr/>
        </p:nvSpPr>
        <p:spPr>
          <a:xfrm>
            <a:off x="6150654" y="3647152"/>
            <a:ext cx="216576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000" dirty="0" smtClean="0"/>
              <a:t>-</a:t>
            </a:r>
            <a:r>
              <a:rPr lang="ru-RU" sz="1000" dirty="0"/>
              <a:t> </a:t>
            </a:r>
            <a:r>
              <a:rPr lang="ru-RU" sz="1000" dirty="0" smtClean="0"/>
              <a:t> Проводит производственное  обучение (теоретические консультации </a:t>
            </a:r>
            <a:r>
              <a:rPr lang="ru-RU" sz="1000" dirty="0" smtClean="0"/>
              <a:t>на рабочей площадке (в том числе участвует в проведении практических испытаний)</a:t>
            </a:r>
            <a:endParaRPr lang="ru-RU" sz="1000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6150655" y="3590719"/>
            <a:ext cx="2171718" cy="1049012"/>
          </a:xfrm>
          <a:prstGeom prst="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68EBB90E-3D4C-6CD2-7477-401B0D61270D}"/>
              </a:ext>
            </a:extLst>
          </p:cNvPr>
          <p:cNvSpPr txBox="1"/>
          <p:nvPr/>
        </p:nvSpPr>
        <p:spPr>
          <a:xfrm>
            <a:off x="6026467" y="3110634"/>
            <a:ext cx="2289949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000" b="1" dirty="0" smtClean="0"/>
              <a:t>Высококвалифицированные работники (рабочие</a:t>
            </a:r>
            <a:r>
              <a:rPr lang="ru-RU" sz="1000" b="1" dirty="0" smtClean="0"/>
              <a:t>)- инструктор производственного обучения </a:t>
            </a:r>
            <a:endParaRPr lang="ru-RU" sz="1000" b="1" dirty="0"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37457" y="3144907"/>
            <a:ext cx="343145" cy="3077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2" descr="D:\Мои документы\Общая\Казанцева\Логотип\Презентация Microsoft PowerPoin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23126"/>
            <a:ext cx="1119003" cy="80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57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"/>
          <p:cNvSpPr txBox="1">
            <a:spLocks noGrp="1"/>
          </p:cNvSpPr>
          <p:nvPr>
            <p:ph type="title"/>
          </p:nvPr>
        </p:nvSpPr>
        <p:spPr>
          <a:xfrm>
            <a:off x="1619672" y="197931"/>
            <a:ext cx="4896544" cy="7176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i="1" dirty="0" smtClean="0"/>
              <a:t>Роль УКК при внедрении  уникального проекта: «Циклично-поточная технология  ТОО «Богатырь «Комир» </a:t>
            </a:r>
            <a:endParaRPr sz="1400" i="1" dirty="0"/>
          </a:p>
        </p:txBody>
      </p:sp>
      <p:sp>
        <p:nvSpPr>
          <p:cNvPr id="224" name="Google Shape;224;p21"/>
          <p:cNvSpPr txBox="1">
            <a:spLocks noGrp="1"/>
          </p:cNvSpPr>
          <p:nvPr>
            <p:ph type="body" idx="1"/>
          </p:nvPr>
        </p:nvSpPr>
        <p:spPr>
          <a:xfrm>
            <a:off x="395536" y="915566"/>
            <a:ext cx="6192688" cy="41044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ClrTx/>
              <a:buNone/>
            </a:pPr>
            <a:r>
              <a:rPr lang="ru-RU" sz="1200" b="1" i="1" dirty="0" smtClean="0">
                <a:solidFill>
                  <a:schemeClr val="tx1"/>
                </a:solidFill>
              </a:rPr>
              <a:t>1</a:t>
            </a:r>
            <a:r>
              <a:rPr lang="ru-RU" sz="1200" b="1" i="1" dirty="0">
                <a:solidFill>
                  <a:schemeClr val="tx1"/>
                </a:solidFill>
              </a:rPr>
              <a:t>. </a:t>
            </a:r>
            <a:r>
              <a:rPr lang="ru-RU" sz="1200" b="1" i="1" dirty="0" smtClean="0">
                <a:solidFill>
                  <a:schemeClr val="tx1"/>
                </a:solidFill>
              </a:rPr>
              <a:t>Разработка, совместно </a:t>
            </a:r>
            <a:r>
              <a:rPr lang="ru-RU" sz="1200" b="1" i="1" dirty="0">
                <a:solidFill>
                  <a:schemeClr val="tx1"/>
                </a:solidFill>
              </a:rPr>
              <a:t>с </a:t>
            </a:r>
            <a:r>
              <a:rPr lang="ru-RU" sz="1200" b="1" i="1" dirty="0" smtClean="0">
                <a:solidFill>
                  <a:schemeClr val="tx1"/>
                </a:solidFill>
              </a:rPr>
              <a:t> главными техническим </a:t>
            </a:r>
            <a:r>
              <a:rPr lang="ru-RU" sz="1200" b="1" i="1" dirty="0" smtClean="0">
                <a:solidFill>
                  <a:schemeClr val="tx1"/>
                </a:solidFill>
              </a:rPr>
              <a:t>специалистами Товарищества:</a:t>
            </a:r>
          </a:p>
          <a:p>
            <a:pPr lvl="0">
              <a:buClrTx/>
            </a:pPr>
            <a:r>
              <a:rPr lang="ru-RU" sz="1200" b="1" i="1" dirty="0" smtClean="0">
                <a:solidFill>
                  <a:schemeClr val="tx1"/>
                </a:solidFill>
              </a:rPr>
              <a:t>Программы  обучения и развития работников для циклично-поточной технологии  ( концепция, мероприятия); </a:t>
            </a:r>
          </a:p>
          <a:p>
            <a:pPr lvl="0">
              <a:buClrTx/>
            </a:pPr>
            <a:r>
              <a:rPr lang="ru-RU" sz="1200" b="1" i="1" dirty="0" smtClean="0">
                <a:solidFill>
                  <a:schemeClr val="tx1"/>
                </a:solidFill>
              </a:rPr>
              <a:t>Учебных программ переподготовки (целевого обучения) , методических пособий,  инструкций, перечней вопросов,  учебных </a:t>
            </a:r>
            <a:r>
              <a:rPr lang="ru-RU" sz="1200" b="1" i="1" dirty="0">
                <a:solidFill>
                  <a:schemeClr val="tx1"/>
                </a:solidFill>
              </a:rPr>
              <a:t>кейсов (для размещения в системе дистанционного обучения</a:t>
            </a:r>
            <a:r>
              <a:rPr lang="ru-RU" sz="1200" b="1" i="1" dirty="0" smtClean="0">
                <a:solidFill>
                  <a:schemeClr val="tx1"/>
                </a:solidFill>
              </a:rPr>
              <a:t>).</a:t>
            </a:r>
          </a:p>
          <a:p>
            <a:pPr marL="139700" lvl="0" indent="0">
              <a:buClrTx/>
              <a:buNone/>
            </a:pPr>
            <a:r>
              <a:rPr lang="ru-RU" sz="1200" b="1" i="1" dirty="0" smtClean="0">
                <a:solidFill>
                  <a:schemeClr val="tx1"/>
                </a:solidFill>
              </a:rPr>
              <a:t>2.  Создание экспериментальной рабочей группы для изучения конструктивных особенностей  и правил безопасной эксплуатации оборудования и приобретение практического опыта.</a:t>
            </a:r>
          </a:p>
          <a:p>
            <a:pPr marL="139700" lvl="0" indent="0">
              <a:buClrTx/>
              <a:buNone/>
            </a:pPr>
            <a:r>
              <a:rPr lang="ru-RU" sz="1200" b="1" i="1" dirty="0" smtClean="0">
                <a:solidFill>
                  <a:schemeClr val="tx1"/>
                </a:solidFill>
              </a:rPr>
              <a:t>3. Организация процессов обучения (с участием  тренера, обладающего опытом работы на аналогичном оборудовании, с представителями компании</a:t>
            </a:r>
            <a:r>
              <a:rPr lang="kk-KZ" sz="1200" b="1" i="1" dirty="0" smtClean="0">
                <a:solidFill>
                  <a:schemeClr val="tx1"/>
                </a:solidFill>
              </a:rPr>
              <a:t> </a:t>
            </a:r>
            <a:r>
              <a:rPr lang="en-US" sz="1200" b="1" i="1" dirty="0" err="1" smtClean="0">
                <a:solidFill>
                  <a:schemeClr val="tx1"/>
                </a:solidFill>
              </a:rPr>
              <a:t>Actemium</a:t>
            </a:r>
            <a:r>
              <a:rPr lang="en-US" sz="1200" b="1" i="1" dirty="0" smtClean="0">
                <a:solidFill>
                  <a:schemeClr val="tx1"/>
                </a:solidFill>
              </a:rPr>
              <a:t> BEA GmbH</a:t>
            </a:r>
            <a:r>
              <a:rPr lang="ru-RU" sz="1200" b="1" i="1" dirty="0" smtClean="0">
                <a:solidFill>
                  <a:schemeClr val="tx1"/>
                </a:solidFill>
              </a:rPr>
              <a:t>, </a:t>
            </a:r>
            <a:r>
              <a:rPr lang="en-US" sz="1200" b="1" i="1" dirty="0" smtClean="0">
                <a:solidFill>
                  <a:schemeClr val="tx1"/>
                </a:solidFill>
              </a:rPr>
              <a:t>KUKLA</a:t>
            </a:r>
            <a:r>
              <a:rPr lang="ru-RU" sz="1200" b="1" i="1" dirty="0" smtClean="0">
                <a:solidFill>
                  <a:schemeClr val="tx1"/>
                </a:solidFill>
              </a:rPr>
              <a:t>, </a:t>
            </a:r>
            <a:r>
              <a:rPr lang="en-US" sz="1200" b="1" i="1" dirty="0" err="1" smtClean="0">
                <a:solidFill>
                  <a:schemeClr val="tx1"/>
                </a:solidFill>
              </a:rPr>
              <a:t>Vollert</a:t>
            </a:r>
            <a:r>
              <a:rPr lang="ru-RU" sz="1200" b="1" i="1" dirty="0" smtClean="0">
                <a:solidFill>
                  <a:schemeClr val="tx1"/>
                </a:solidFill>
              </a:rPr>
              <a:t>)</a:t>
            </a:r>
          </a:p>
          <a:p>
            <a:pPr marL="139700" lvl="0" indent="0">
              <a:buClrTx/>
              <a:buNone/>
            </a:pPr>
            <a:r>
              <a:rPr lang="ru-RU" sz="1200" b="1" i="1" dirty="0" smtClean="0">
                <a:solidFill>
                  <a:schemeClr val="tx1"/>
                </a:solidFill>
              </a:rPr>
              <a:t>4. Определение готовности  эксплуатационного  и ремонтного персонала к выполнение работ ( с участием  главных специалистов Товарищества, представителей  </a:t>
            </a:r>
            <a:r>
              <a:rPr lang="ru-RU" sz="1200" b="1" i="1" dirty="0" smtClean="0">
                <a:solidFill>
                  <a:schemeClr val="tx1"/>
                </a:solidFill>
              </a:rPr>
              <a:t>Поставщиков оборудования).</a:t>
            </a:r>
            <a:endParaRPr lang="ru-RU" sz="1200" b="1" i="1" dirty="0">
              <a:solidFill>
                <a:schemeClr val="tx1"/>
              </a:solidFill>
            </a:endParaRPr>
          </a:p>
          <a:p>
            <a:pPr lvl="0" algn="just">
              <a:tabLst>
                <a:tab pos="342900" algn="l"/>
                <a:tab pos="1790700" algn="l"/>
              </a:tabLst>
            </a:pPr>
            <a:endParaRPr lang="ru-RU" sz="1600" dirty="0"/>
          </a:p>
          <a:p>
            <a:pPr algn="just">
              <a:tabLst>
                <a:tab pos="342900" algn="l"/>
                <a:tab pos="1790700" algn="l"/>
              </a:tabLst>
            </a:pPr>
            <a:endParaRPr lang="ru-RU" sz="1600" b="1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  <a:ea typeface="Times New Roman"/>
            </a:endParaRP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sz="1600" b="1" dirty="0"/>
          </a:p>
        </p:txBody>
      </p:sp>
      <p:pic>
        <p:nvPicPr>
          <p:cNvPr id="9" name="Picture 2" descr="D:\Мои документы\Общая\Казанцева\Логотип\Презентация Microsoft PowerPoi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1512168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E:\WhatsApp Image 2022-10-27 at 10.09.3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7495"/>
            <a:ext cx="2016224" cy="13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0f6a0569-68a2-411c-9e54-3e4d858aa8f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7654"/>
            <a:ext cx="220486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720ecbd9-c13d-4f95-9532-c9599aac62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35846"/>
            <a:ext cx="2328633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27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7494"/>
            <a:ext cx="6059016" cy="683100"/>
          </a:xfrm>
        </p:spPr>
        <p:txBody>
          <a:bodyPr/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Реестр компетенций 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07504" y="1717686"/>
            <a:ext cx="2952328" cy="2448272"/>
          </a:xfrm>
        </p:spPr>
        <p:txBody>
          <a:bodyPr/>
          <a:lstStyle/>
          <a:p>
            <a:pPr marL="139700" indent="0"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Профессиональные требования:</a:t>
            </a:r>
          </a:p>
          <a:p>
            <a:pPr marL="139700" indent="0"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-158 наименований  рабочих профессий;</a:t>
            </a:r>
          </a:p>
          <a:p>
            <a:pPr marL="139700" indent="0"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- 23 наименования должностей руководителей, специалистов, служащих  </a:t>
            </a:r>
          </a:p>
          <a:p>
            <a:pPr marL="139700" indent="0">
              <a:buNone/>
            </a:pPr>
            <a:endParaRPr lang="ru-RU" sz="2000" b="1" dirty="0" smtClean="0">
              <a:solidFill>
                <a:srgbClr val="0070C0"/>
              </a:solidFill>
            </a:endParaRPr>
          </a:p>
          <a:p>
            <a:pPr marL="139700" indent="0">
              <a:buNone/>
            </a:pPr>
            <a:r>
              <a:rPr lang="ru-RU" sz="2000" b="1" dirty="0"/>
              <a:t> </a:t>
            </a:r>
            <a:r>
              <a:rPr lang="ru-RU" sz="2000" b="1" dirty="0" smtClean="0"/>
              <a:t>         </a:t>
            </a:r>
          </a:p>
          <a:p>
            <a:pPr marL="139700" indent="0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987574"/>
            <a:ext cx="2399030" cy="152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 rot="16200000" flipV="1">
            <a:off x="2296893" y="1181141"/>
            <a:ext cx="568377" cy="584858"/>
            <a:chOff x="927268" y="571335"/>
            <a:chExt cx="568377" cy="1710604"/>
          </a:xfrm>
        </p:grpSpPr>
        <p:sp>
          <p:nvSpPr>
            <p:cNvPr id="9" name="Прямая соединительная линия 3"/>
            <p:cNvSpPr/>
            <p:nvPr/>
          </p:nvSpPr>
          <p:spPr>
            <a:xfrm>
              <a:off x="927268" y="571335"/>
              <a:ext cx="568377" cy="171060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710604"/>
                  </a:moveTo>
                  <a:lnTo>
                    <a:pt x="284188" y="1710604"/>
                  </a:lnTo>
                  <a:lnTo>
                    <a:pt x="284188" y="0"/>
                  </a:lnTo>
                  <a:lnTo>
                    <a:pt x="568377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рямая соединительная линия 4"/>
            <p:cNvSpPr/>
            <p:nvPr/>
          </p:nvSpPr>
          <p:spPr>
            <a:xfrm>
              <a:off x="1377172" y="1336507"/>
              <a:ext cx="90127" cy="901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1" name="Группа 10"/>
          <p:cNvGrpSpPr/>
          <p:nvPr/>
        </p:nvGrpSpPr>
        <p:grpSpPr>
          <a:xfrm rot="16200000" flipV="1">
            <a:off x="4811672" y="2499523"/>
            <a:ext cx="568377" cy="584858"/>
            <a:chOff x="1138047" y="526269"/>
            <a:chExt cx="568377" cy="1710604"/>
          </a:xfrm>
        </p:grpSpPr>
        <p:sp>
          <p:nvSpPr>
            <p:cNvPr id="12" name="Прямая соединительная линия 3"/>
            <p:cNvSpPr/>
            <p:nvPr/>
          </p:nvSpPr>
          <p:spPr>
            <a:xfrm>
              <a:off x="1138047" y="526269"/>
              <a:ext cx="568377" cy="171060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710604"/>
                  </a:moveTo>
                  <a:lnTo>
                    <a:pt x="284188" y="1710604"/>
                  </a:lnTo>
                  <a:lnTo>
                    <a:pt x="284188" y="0"/>
                  </a:lnTo>
                  <a:lnTo>
                    <a:pt x="568377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ая соединительная линия 4"/>
            <p:cNvSpPr/>
            <p:nvPr/>
          </p:nvSpPr>
          <p:spPr>
            <a:xfrm>
              <a:off x="1377172" y="1336507"/>
              <a:ext cx="90127" cy="901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419872" y="3291830"/>
            <a:ext cx="3672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spcBef>
                <a:spcPts val="600"/>
              </a:spcBef>
              <a:buClr>
                <a:srgbClr val="EFEFEF"/>
              </a:buClr>
              <a:buSzPts val="1400"/>
            </a:pPr>
            <a:r>
              <a:rPr lang="ru-RU" sz="2000" b="1" dirty="0" smtClean="0">
                <a:solidFill>
                  <a:srgbClr val="FF9933"/>
                </a:solidFill>
                <a:latin typeface="Poppins Light"/>
                <a:sym typeface="Poppins Light"/>
              </a:rPr>
              <a:t>Специальные требования( с учетом специфики производства)</a:t>
            </a:r>
            <a:endParaRPr lang="ru-RU" sz="2000" b="1" dirty="0">
              <a:solidFill>
                <a:srgbClr val="FF9933"/>
              </a:solidFill>
              <a:latin typeface="Poppins Light"/>
              <a:sym typeface="Poppins Light"/>
            </a:endParaRPr>
          </a:p>
        </p:txBody>
      </p:sp>
      <p:pic>
        <p:nvPicPr>
          <p:cNvPr id="14" name="Picture 2" descr="D:\Мои документы\Общая\Казанцева\Логотип\Презентация Microsoft PowerPoi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1512168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02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1DB6121-0E96-3BDE-507D-EBE15756DAC6}"/>
              </a:ext>
            </a:extLst>
          </p:cNvPr>
          <p:cNvSpPr/>
          <p:nvPr/>
        </p:nvSpPr>
        <p:spPr>
          <a:xfrm>
            <a:off x="1838250" y="147834"/>
            <a:ext cx="5433750" cy="958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OpenSansSemiBold"/>
              </a:rPr>
              <a:t>РЕЕСТР КОМПЕТЕНЦИЙ (пример)</a:t>
            </a:r>
            <a:endParaRPr lang="ru-RU" sz="900" dirty="0">
              <a:solidFill>
                <a:schemeClr val="tx1"/>
              </a:solidFill>
            </a:endParaRPr>
          </a:p>
        </p:txBody>
      </p:sp>
      <p:graphicFrame>
        <p:nvGraphicFramePr>
          <p:cNvPr id="20" name="Таблица 20">
            <a:extLst>
              <a:ext uri="{FF2B5EF4-FFF2-40B4-BE49-F238E27FC236}">
                <a16:creationId xmlns="" xmlns:a16="http://schemas.microsoft.com/office/drawing/2014/main" id="{88B5AFCD-36AB-F015-5DD6-65910FA7F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979662"/>
              </p:ext>
            </p:extLst>
          </p:nvPr>
        </p:nvGraphicFramePr>
        <p:xfrm>
          <a:off x="199185" y="51470"/>
          <a:ext cx="8944815" cy="5036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523">
                  <a:extLst>
                    <a:ext uri="{9D8B030D-6E8A-4147-A177-3AD203B41FA5}">
                      <a16:colId xmlns="" xmlns:a16="http://schemas.microsoft.com/office/drawing/2014/main" val="1433659578"/>
                    </a:ext>
                  </a:extLst>
                </a:gridCol>
                <a:gridCol w="986153">
                  <a:extLst>
                    <a:ext uri="{9D8B030D-6E8A-4147-A177-3AD203B41FA5}">
                      <a16:colId xmlns="" xmlns:a16="http://schemas.microsoft.com/office/drawing/2014/main" val="1766336059"/>
                    </a:ext>
                  </a:extLst>
                </a:gridCol>
                <a:gridCol w="2961825">
                  <a:extLst>
                    <a:ext uri="{9D8B030D-6E8A-4147-A177-3AD203B41FA5}">
                      <a16:colId xmlns="" xmlns:a16="http://schemas.microsoft.com/office/drawing/2014/main" val="1064273777"/>
                    </a:ext>
                  </a:extLst>
                </a:gridCol>
                <a:gridCol w="3529314">
                  <a:extLst>
                    <a:ext uri="{9D8B030D-6E8A-4147-A177-3AD203B41FA5}">
                      <a16:colId xmlns="" xmlns:a16="http://schemas.microsoft.com/office/drawing/2014/main" val="2091892998"/>
                    </a:ext>
                  </a:extLst>
                </a:gridCol>
              </a:tblGrid>
              <a:tr h="3804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Электрослесарь по обслуживанию и ремонту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 оборудования</a:t>
                      </a:r>
                      <a:endParaRPr lang="ru-RU" sz="7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Квалификационный разряд</a:t>
                      </a:r>
                      <a:endParaRPr lang="ru-RU" sz="6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Специальные требования</a:t>
                      </a:r>
                      <a:endParaRPr lang="ru-RU" sz="9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ru-RU" sz="9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1" i="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Оценка </a:t>
                      </a:r>
                      <a:r>
                        <a:rPr lang="ru-RU" sz="900" b="1" i="0" dirty="0" err="1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проф.подготовленности</a:t>
                      </a:r>
                      <a:r>
                        <a:rPr lang="ru-RU" sz="900" b="1" i="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 (ОП)</a:t>
                      </a:r>
                      <a:endParaRPr lang="ru-RU" sz="9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ru-RU" sz="9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7347341"/>
                  </a:ext>
                </a:extLst>
              </a:tr>
              <a:tr h="111243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700" b="1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Участок по ремонту горного оборудования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700" b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3 - 5</a:t>
                      </a:r>
                      <a:endParaRPr lang="ru-RU" sz="700" b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ПТЭ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и ПТБ электроустановок 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потребителей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ПТМ</a:t>
                      </a:r>
                      <a:endParaRPr lang="ru-RU" sz="700" b="1" i="0" baseline="0" dirty="0" smtClean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700" b="1" i="0" baseline="0" dirty="0" smtClean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 Правила обучения работников организаций мерам пожарной безопасности. Пожарно-технический минимум</a:t>
                      </a:r>
                      <a:endParaRPr lang="ru-RU" sz="700" b="1" i="0" dirty="0" smtClean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 Правила промышленной безопасности на опасных производственных объектах, ведущих горные и геологоразведочные работы;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 Правила обеспечение промышленной безопасности при  эксплуатации грузоподъемных механизмов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Правила безопасности при  работе с инструментами и приспособлениями</a:t>
                      </a:r>
                      <a:endParaRPr lang="ru-RU" sz="700" b="1" i="0" dirty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Группа допуска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 по электробезопасности 2-4; работа с электроинструментом 1,2 класса. 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 Паяльные работы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endParaRPr lang="ru-RU" sz="700" b="1" i="0" baseline="0" dirty="0" smtClean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Ведение работ на опасном производственном 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объекте (горные работы)</a:t>
                      </a:r>
                      <a:endParaRPr lang="ru-RU" sz="700" b="1" i="0" dirty="0" smtClean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endParaRPr lang="ru-RU" sz="700" b="1" i="0" dirty="0" smtClean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 Выполнение </a:t>
                      </a:r>
                      <a:r>
                        <a:rPr lang="ru-RU" sz="700" b="1" i="0" dirty="0" err="1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стропальных</a:t>
                      </a: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 работ, работы на высоте в люльках подъемников (вышек), управление техническими устройствами ОПО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 Выполнение работ с использованием инструментов и приспособлений</a:t>
                      </a:r>
                      <a:endParaRPr lang="ru-RU" sz="700" b="1" i="0" dirty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8524557"/>
                  </a:ext>
                </a:extLst>
              </a:tr>
              <a:tr h="121496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700" b="1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Участок электроснабжения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700" b="1" baseline="0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3-5</a:t>
                      </a: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700" b="1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ПТЭ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 и ПТБ электроустановок потребителей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lang="ru-RU" sz="700" b="1" i="0" baseline="0" dirty="0" smtClean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700" b="1" i="0" baseline="0" dirty="0" smtClean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 Правила промышленной безопасности на опасных производственных объектах, ведущих горные и геологоразведочные работы;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 Правила обеспечение промышленной безопасности при  эксплуатации грузоподъемных механизмов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 Правила безопасности при  работе с инструментами и приспособлениями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Группа </a:t>
                      </a: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допуска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 по электробезопасности 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2-5; 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работа с электроинструментом 1,2 класса, проведение высоковольтных испытаний, верхолазные 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работы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endParaRPr lang="ru-RU" sz="700" b="1" i="0" dirty="0" smtClean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-Ведение работ на опасном производственном объекте (горные работы)</a:t>
                      </a: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endParaRPr lang="ru-RU" sz="700" b="1" i="0" dirty="0" smtClean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Выполнение </a:t>
                      </a:r>
                      <a:r>
                        <a:rPr lang="ru-RU" sz="700" b="1" i="0" dirty="0" err="1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стропальных</a:t>
                      </a: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 работ, работы на высоте в люльках подъемников (вышек)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 Выполнение работ с использованием инструментов и приспособлений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endParaRPr lang="ru-RU" sz="700" b="1" i="0" dirty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9764040"/>
                  </a:ext>
                </a:extLst>
              </a:tr>
              <a:tr h="45504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700" b="1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Участок по наладке горных и транспортных машин</a:t>
                      </a:r>
                      <a:endParaRPr lang="ru-RU" sz="700" b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4-7</a:t>
                      </a:r>
                      <a:endParaRPr lang="ru-RU" sz="700" b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 ПТЭ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 и ПТБ электроустановок потребителей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Правила 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промышленной безопасности на опасных производственных объектах, ведущих горные и геологоразведочные 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работы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базовые системные  курсы (</a:t>
                      </a:r>
                      <a:r>
                        <a:rPr lang="en-US" sz="700" b="1" i="0" baseline="0" dirty="0" err="1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Sinamics</a:t>
                      </a:r>
                      <a:r>
                        <a:rPr lang="ru-RU" sz="700" b="1" i="0" baseline="0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700" b="1" i="0" baseline="0" dirty="0" err="1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WinCC</a:t>
                      </a:r>
                      <a:r>
                        <a:rPr lang="ru-RU" sz="700" b="1" i="0" baseline="0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,</a:t>
                      </a:r>
                      <a:r>
                        <a:rPr lang="en-US" sz="700" b="1" i="0" baseline="0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 ST7-PRO-2</a:t>
                      </a:r>
                      <a:r>
                        <a:rPr lang="ru-RU" sz="700" b="1" i="0" baseline="0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 ,  </a:t>
                      </a:r>
                      <a:r>
                        <a:rPr lang="ru-RU" sz="700" b="1" i="0" baseline="0" dirty="0" err="1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и.др</a:t>
                      </a:r>
                      <a:r>
                        <a:rPr lang="ru-RU" sz="700" b="1" i="0" baseline="0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.)</a:t>
                      </a:r>
                      <a:endParaRPr lang="ru-RU" sz="700" b="1" i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Группа допуска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 по электробезопасности 3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  Ведение работ на опасном производственном 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объекте (горные работы)</a:t>
                      </a:r>
                      <a:endParaRPr lang="ru-RU" sz="700" b="1" i="0" baseline="0" dirty="0" smtClean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just">
                        <a:buFontTx/>
                        <a:buChar char="-"/>
                      </a:pPr>
                      <a:endParaRPr lang="ru-RU" sz="700" b="1" i="0" dirty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1602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700" b="1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Участок по ремонту</a:t>
                      </a:r>
                      <a:r>
                        <a:rPr lang="ru-RU" sz="700" b="1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 технологического транспорта</a:t>
                      </a:r>
                      <a:endParaRPr lang="ru-RU" sz="700" b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4-6</a:t>
                      </a:r>
                      <a:endParaRPr lang="ru-RU" sz="700" b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 ПТЭ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 и ПТБ электроустановок потребителей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700" b="1" i="0" baseline="0" dirty="0" smtClean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 Правила промышленной безопасности на опасных производственных объектах, ведущих горные и геологоразведочные работы;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 Правила обеспечение промышленной безопасности при  эксплуатации грузоподъемных механизмов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lang="ru-RU" sz="700" b="1" i="0" baseline="0" dirty="0" smtClean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 Правила безопасности при  работе с инструментами и приспособлениями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lang="ru-RU" sz="700" b="1" i="0" dirty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Группа допуска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 по электробезопасности 2-4; работа с электроинструментом 1,2 класса. 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Ведение работ на опасном производственном </a:t>
                      </a:r>
                      <a:r>
                        <a:rPr lang="ru-RU" sz="700" b="1" i="0" baseline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объекте (горные работы)</a:t>
                      </a:r>
                      <a:endParaRPr lang="ru-RU" sz="700" b="1" i="0" dirty="0" smtClean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 </a:t>
                      </a: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Выполнение </a:t>
                      </a:r>
                      <a:r>
                        <a:rPr lang="ru-RU" sz="700" b="1" i="0" dirty="0" err="1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стропальных</a:t>
                      </a: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 работ, работы на высоте в люльках подъемников (вышек), управление техническими устройствами ОПО, ремонт и обслуживание технических устройств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ru-RU" sz="700" b="1" i="0" dirty="0" smtClean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- Выполнение работ с использованием инструментов и приспособлений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endParaRPr lang="ru-RU" sz="700" b="1" i="0" dirty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48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3"/>
          <p:cNvSpPr txBox="1"/>
          <p:nvPr/>
        </p:nvSpPr>
        <p:spPr>
          <a:xfrm>
            <a:off x="2203830" y="3859209"/>
            <a:ext cx="617798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d-ID" sz="1100" b="1" dirty="0">
                <a:solidFill>
                  <a:schemeClr val="bg1"/>
                </a:solidFill>
                <a:latin typeface="+mj-lt"/>
              </a:rPr>
              <a:t>Honest</a:t>
            </a:r>
          </a:p>
        </p:txBody>
      </p:sp>
      <p:sp>
        <p:nvSpPr>
          <p:cNvPr id="5" name="TextBox 134"/>
          <p:cNvSpPr txBox="1"/>
          <p:nvPr/>
        </p:nvSpPr>
        <p:spPr>
          <a:xfrm>
            <a:off x="2142115" y="4131546"/>
            <a:ext cx="741229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id-ID" sz="1100" b="1" dirty="0">
                <a:solidFill>
                  <a:schemeClr val="bg1"/>
                </a:solidFill>
                <a:latin typeface="+mj-lt"/>
              </a:rPr>
              <a:t>Strategic</a:t>
            </a:r>
          </a:p>
        </p:txBody>
      </p:sp>
      <p:grpSp>
        <p:nvGrpSpPr>
          <p:cNvPr id="6" name="组合 10"/>
          <p:cNvGrpSpPr/>
          <p:nvPr/>
        </p:nvGrpSpPr>
        <p:grpSpPr>
          <a:xfrm>
            <a:off x="831494" y="1047330"/>
            <a:ext cx="8007442" cy="2811879"/>
            <a:chOff x="-8806" y="3934124"/>
            <a:chExt cx="22105839" cy="8132468"/>
          </a:xfrm>
        </p:grpSpPr>
        <p:sp>
          <p:nvSpPr>
            <p:cNvPr id="7" name="Shape 561"/>
            <p:cNvSpPr/>
            <p:nvPr/>
          </p:nvSpPr>
          <p:spPr>
            <a:xfrm>
              <a:off x="-8806" y="4899365"/>
              <a:ext cx="19583952" cy="7167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9534"/>
                  </a:moveTo>
                  <a:cubicBezTo>
                    <a:pt x="17821" y="120000"/>
                    <a:pt x="19688" y="62325"/>
                    <a:pt x="28005" y="62790"/>
                  </a:cubicBezTo>
                  <a:cubicBezTo>
                    <a:pt x="36322" y="63255"/>
                    <a:pt x="41414" y="85581"/>
                    <a:pt x="52277" y="83720"/>
                  </a:cubicBezTo>
                  <a:cubicBezTo>
                    <a:pt x="63140" y="81860"/>
                    <a:pt x="63988" y="40930"/>
                    <a:pt x="75190" y="37209"/>
                  </a:cubicBezTo>
                  <a:cubicBezTo>
                    <a:pt x="86393" y="33488"/>
                    <a:pt x="87538" y="57093"/>
                    <a:pt x="98231" y="55697"/>
                  </a:cubicBezTo>
                  <a:cubicBezTo>
                    <a:pt x="108925" y="54302"/>
                    <a:pt x="109137" y="9767"/>
                    <a:pt x="120000" y="0"/>
                  </a:cubicBezTo>
                </a:path>
              </a:pathLst>
            </a:custGeom>
            <a:noFill/>
            <a:ln w="15875" cap="flat" cmpd="sng">
              <a:solidFill>
                <a:srgbClr val="BFBFBF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lIns="182825" tIns="91400" rIns="182825" bIns="91400" anchor="t" anchorCtr="0">
              <a:noAutofit/>
            </a:bodyPr>
            <a:lstStyle/>
            <a:p>
              <a:endParaRPr sz="2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" name="Shape 562"/>
            <p:cNvSpPr/>
            <p:nvPr/>
          </p:nvSpPr>
          <p:spPr>
            <a:xfrm>
              <a:off x="7475140" y="9129746"/>
              <a:ext cx="1991413" cy="198647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182825" tIns="91400" rIns="182825" bIns="91400" anchor="ctr" anchorCtr="0">
              <a:noAutofit/>
            </a:bodyPr>
            <a:lstStyle/>
            <a:p>
              <a:pPr algn="ctr"/>
              <a:endParaRPr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" name="Shape 563"/>
            <p:cNvSpPr/>
            <p:nvPr/>
          </p:nvSpPr>
          <p:spPr>
            <a:xfrm>
              <a:off x="14888197" y="7127658"/>
              <a:ext cx="2172724" cy="20020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182825" tIns="91400" rIns="182825" bIns="91400" anchor="ctr" anchorCtr="0">
              <a:noAutofit/>
            </a:bodyPr>
            <a:lstStyle/>
            <a:p>
              <a:pPr algn="ctr"/>
              <a:endParaRPr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Shape 564"/>
            <p:cNvSpPr/>
            <p:nvPr/>
          </p:nvSpPr>
          <p:spPr>
            <a:xfrm>
              <a:off x="11044114" y="6330315"/>
              <a:ext cx="1991412" cy="19864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182825" tIns="91400" rIns="182825" bIns="91400" anchor="ctr" anchorCtr="0">
              <a:noAutofit/>
            </a:bodyPr>
            <a:lstStyle/>
            <a:p>
              <a:pPr algn="ctr"/>
              <a:endParaRPr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Shape 565"/>
            <p:cNvSpPr/>
            <p:nvPr/>
          </p:nvSpPr>
          <p:spPr>
            <a:xfrm>
              <a:off x="3803977" y="7592368"/>
              <a:ext cx="1991412" cy="19864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182825" tIns="91400" rIns="182825" bIns="91400" anchor="ctr" anchorCtr="0">
              <a:noAutofit/>
            </a:bodyPr>
            <a:lstStyle/>
            <a:p>
              <a:pPr algn="ctr"/>
              <a:endParaRPr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2" name="Shape 566"/>
            <p:cNvGrpSpPr/>
            <p:nvPr/>
          </p:nvGrpSpPr>
          <p:grpSpPr>
            <a:xfrm>
              <a:off x="19464338" y="3934124"/>
              <a:ext cx="2632695" cy="1580015"/>
              <a:chOff x="10452100" y="1779589"/>
              <a:chExt cx="365125" cy="219075"/>
            </a:xfrm>
          </p:grpSpPr>
          <p:sp>
            <p:nvSpPr>
              <p:cNvPr id="17" name="Shape 567"/>
              <p:cNvSpPr/>
              <p:nvPr/>
            </p:nvSpPr>
            <p:spPr>
              <a:xfrm>
                <a:off x="10550525" y="1900239"/>
                <a:ext cx="112713" cy="984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806"/>
                    </a:moveTo>
                    <a:lnTo>
                      <a:pt x="0" y="120000"/>
                    </a:lnTo>
                    <a:lnTo>
                      <a:pt x="23661" y="0"/>
                    </a:lnTo>
                    <a:lnTo>
                      <a:pt x="120000" y="5806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endParaRPr sz="27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8" name="Shape 568"/>
              <p:cNvSpPr/>
              <p:nvPr/>
            </p:nvSpPr>
            <p:spPr>
              <a:xfrm>
                <a:off x="10452100" y="1779589"/>
                <a:ext cx="365125" cy="1889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26218"/>
                    </a:lnTo>
                    <a:lnTo>
                      <a:pt x="73043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endParaRPr sz="27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9" name="Shape 569"/>
              <p:cNvSpPr/>
              <p:nvPr/>
            </p:nvSpPr>
            <p:spPr>
              <a:xfrm>
                <a:off x="10531475" y="1792289"/>
                <a:ext cx="258763" cy="2063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48000"/>
                    </a:lnTo>
                    <a:lnTo>
                      <a:pt x="8834" y="120000"/>
                    </a:lnTo>
                    <a:lnTo>
                      <a:pt x="19141" y="6276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endParaRPr sz="27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20" name="文本框 24"/>
          <p:cNvSpPr txBox="1"/>
          <p:nvPr/>
        </p:nvSpPr>
        <p:spPr>
          <a:xfrm>
            <a:off x="6084168" y="3116098"/>
            <a:ext cx="252027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ru-RU" sz="1200" b="1" dirty="0" smtClean="0">
                <a:latin typeface="Poppins Light"/>
              </a:rPr>
              <a:t>Шаг 4.</a:t>
            </a:r>
            <a:r>
              <a:rPr lang="ru-RU" sz="1200" dirty="0" smtClean="0">
                <a:latin typeface="Poppins Light"/>
              </a:rPr>
              <a:t>  Первичная проверка знаний (практические и теоретические испытания (заседания квалификационных и экзаменационных комиссий)</a:t>
            </a:r>
            <a:endParaRPr lang="ru-RU" sz="1200" dirty="0">
              <a:latin typeface="Poppins Light"/>
            </a:endParaRPr>
          </a:p>
        </p:txBody>
      </p:sp>
      <p:sp>
        <p:nvSpPr>
          <p:cNvPr id="22" name="文本框 26"/>
          <p:cNvSpPr txBox="1"/>
          <p:nvPr/>
        </p:nvSpPr>
        <p:spPr>
          <a:xfrm>
            <a:off x="2267745" y="3600631"/>
            <a:ext cx="3456384" cy="102335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 </a:t>
            </a:r>
          </a:p>
          <a:p>
            <a:r>
              <a:rPr lang="ru-RU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Шаг 2</a:t>
            </a:r>
            <a:r>
              <a:rPr lang="ru-RU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: Составление, реализация индивидуального плана обучения работника, </a:t>
            </a:r>
            <a:r>
              <a:rPr lang="ru-RU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 подбор </a:t>
            </a:r>
            <a:r>
              <a:rPr lang="ru-RU" altLang="zh-CN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учебных программ</a:t>
            </a:r>
            <a:r>
              <a:rPr lang="ru-RU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, в </a:t>
            </a:r>
            <a:r>
              <a:rPr lang="ru-RU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Light"/>
                <a:ea typeface="微软雅黑" pitchFamily="34" charset="-122"/>
              </a:rPr>
              <a:t>том числе и производственных тренингов</a:t>
            </a:r>
          </a:p>
        </p:txBody>
      </p:sp>
      <p:sp>
        <p:nvSpPr>
          <p:cNvPr id="45" name="Google Shape;687;p39"/>
          <p:cNvSpPr/>
          <p:nvPr/>
        </p:nvSpPr>
        <p:spPr>
          <a:xfrm>
            <a:off x="6293342" y="2369124"/>
            <a:ext cx="721353" cy="603351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1217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294680" y="123127"/>
            <a:ext cx="7669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990000"/>
                </a:solidFill>
                <a:latin typeface="Poppins Light"/>
              </a:rPr>
              <a:t>Схема применения  Реестра компетенций (</a:t>
            </a:r>
            <a:r>
              <a:rPr lang="ru-RU" sz="1800" b="1" dirty="0">
                <a:solidFill>
                  <a:srgbClr val="990000"/>
                </a:solidFill>
                <a:latin typeface="Poppins Light"/>
                <a:ea typeface="微软雅黑" pitchFamily="34" charset="-122"/>
              </a:rPr>
              <a:t>п</a:t>
            </a:r>
            <a:r>
              <a:rPr lang="ru-RU" altLang="zh-CN" sz="1800" b="1" dirty="0" smtClean="0">
                <a:solidFill>
                  <a:srgbClr val="990000"/>
                </a:solidFill>
                <a:latin typeface="Poppins Light"/>
                <a:ea typeface="微软雅黑" pitchFamily="34" charset="-122"/>
              </a:rPr>
              <a:t>ри трудоустройстве):</a:t>
            </a:r>
            <a:endParaRPr lang="ru-RU" altLang="zh-CN" sz="1800" b="1" dirty="0">
              <a:solidFill>
                <a:srgbClr val="990000"/>
              </a:solidFill>
              <a:latin typeface="Poppins Light"/>
              <a:ea typeface="微软雅黑" pitchFamily="34" charset="-122"/>
            </a:endParaRPr>
          </a:p>
          <a:p>
            <a:endParaRPr lang="ru-RU" sz="1800" b="1" dirty="0">
              <a:solidFill>
                <a:srgbClr val="990000"/>
              </a:solidFill>
              <a:latin typeface="Poppins Light"/>
            </a:endParaRPr>
          </a:p>
        </p:txBody>
      </p:sp>
      <p:pic>
        <p:nvPicPr>
          <p:cNvPr id="32" name="Picture 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24680"/>
            <a:ext cx="1187177" cy="1849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oogle Shape;619;p39"/>
          <p:cNvGrpSpPr/>
          <p:nvPr/>
        </p:nvGrpSpPr>
        <p:grpSpPr>
          <a:xfrm>
            <a:off x="2407030" y="2538897"/>
            <a:ext cx="342882" cy="350068"/>
            <a:chOff x="3951850" y="2985350"/>
            <a:chExt cx="407950" cy="416500"/>
          </a:xfrm>
          <a:solidFill>
            <a:schemeClr val="bg1"/>
          </a:solidFill>
        </p:grpSpPr>
        <p:sp>
          <p:nvSpPr>
            <p:cNvPr id="34" name="Google Shape;620;p39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21;p39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22;p39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23;p39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1043608" y="1659722"/>
            <a:ext cx="28024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zh-CN" sz="1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1 шаг: </a:t>
            </a:r>
            <a:r>
              <a:rPr lang="ru-RU" altLang="zh-CN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Определение </a:t>
            </a:r>
            <a:r>
              <a:rPr lang="ru-RU" altLang="zh-CN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несоответствий к установленным </a:t>
            </a:r>
            <a:r>
              <a:rPr lang="ru-RU" altLang="zh-CN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требованиям</a:t>
            </a:r>
            <a:endParaRPr lang="ru-RU" altLang="zh-CN" dirty="0">
              <a:solidFill>
                <a:srgbClr val="000000">
                  <a:lumMod val="65000"/>
                  <a:lumOff val="35000"/>
                </a:srgbClr>
              </a:solidFill>
              <a:latin typeface="Poppins Light"/>
              <a:ea typeface="微软雅黑" pitchFamily="34" charset="-12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33356" y="682576"/>
            <a:ext cx="38247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zh-CN" sz="1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Шаг 3. </a:t>
            </a:r>
            <a:r>
              <a:rPr lang="ru-RU" altLang="zh-CN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Оценка </a:t>
            </a:r>
            <a:r>
              <a:rPr lang="ru-RU" altLang="zh-CN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 </a:t>
            </a:r>
            <a:r>
              <a:rPr lang="ru-RU" altLang="zh-CN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результативности </a:t>
            </a:r>
            <a:r>
              <a:rPr lang="ru-RU" altLang="zh-CN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 работника (заключение </a:t>
            </a:r>
            <a:r>
              <a:rPr lang="ru-RU" altLang="zh-CN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лица, ответственного за обеспечение безопасности в структурном подразделении  «о готовности работника к качественному и безопасному ведению работ в соответствии с установленными </a:t>
            </a:r>
            <a:r>
              <a:rPr lang="ru-RU" altLang="zh-CN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Poppins Light"/>
                <a:ea typeface="微软雅黑" pitchFamily="34" charset="-122"/>
              </a:rPr>
              <a:t>требованиями»)</a:t>
            </a:r>
            <a:endParaRPr lang="ru-RU" altLang="zh-CN" sz="1200" dirty="0">
              <a:solidFill>
                <a:srgbClr val="000000">
                  <a:lumMod val="65000"/>
                  <a:lumOff val="35000"/>
                </a:srgbClr>
              </a:solidFill>
              <a:latin typeface="Poppins Light"/>
              <a:ea typeface="微软雅黑" pitchFamily="34" charset="-122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47" y="1912466"/>
            <a:ext cx="792088" cy="68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5" descr="сканирование000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33704" y="2786227"/>
            <a:ext cx="721353" cy="70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Шестиугольник 50"/>
          <p:cNvSpPr/>
          <p:nvPr/>
        </p:nvSpPr>
        <p:spPr>
          <a:xfrm>
            <a:off x="6084168" y="1982886"/>
            <a:ext cx="1260139" cy="860879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accent5">
              <a:hueOff val="-1031223"/>
              <a:satOff val="-12017"/>
              <a:lumOff val="-2158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2" name="Picture 2" descr="D:\Мои документы\Общая\Казанцева\Логотип\Презентация Microsoft PowerPoin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1" y="33807"/>
            <a:ext cx="104691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4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ymbel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EFEFEF"/>
      </a:lt2>
      <a:accent1>
        <a:srgbClr val="485364"/>
      </a:accent1>
      <a:accent2>
        <a:srgbClr val="63728A"/>
      </a:accent2>
      <a:accent3>
        <a:srgbClr val="8B9AB3"/>
      </a:accent3>
      <a:accent4>
        <a:srgbClr val="9E8473"/>
      </a:accent4>
      <a:accent5>
        <a:srgbClr val="CAAE9C"/>
      </a:accent5>
      <a:accent6>
        <a:srgbClr val="DFCEC3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5280</TotalTime>
  <Words>1422</Words>
  <Application>Microsoft Office PowerPoint</Application>
  <PresentationFormat>Экран (16:9)</PresentationFormat>
  <Paragraphs>188</Paragraphs>
  <Slides>15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Cymbeline template</vt:lpstr>
      <vt:lpstr>Acrobat Document</vt:lpstr>
      <vt:lpstr>Актуальные учебные программы для подготовки работников с учетом специфики производства, влияющие на безопасность труда. </vt:lpstr>
      <vt:lpstr>В основе построения корпоративной системы обучения заложена концепция  обучения и развития  персонала как неотъемлемой части производственной  процесса.</vt:lpstr>
      <vt:lpstr>Основные принципы построения корпоративной системы обучения ТОО «Богатырь Комир»</vt:lpstr>
      <vt:lpstr>Система обучения ТОО «Богатырь Комир»</vt:lpstr>
      <vt:lpstr>Презентация PowerPoint</vt:lpstr>
      <vt:lpstr>Роль УКК при внедрении  уникального проекта: «Циклично-поточная технология  ТОО «Богатырь «Комир» </vt:lpstr>
      <vt:lpstr>Реестр компетенций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«Жас талап-стремление»</dc:title>
  <dc:creator>Омарова С.М.</dc:creator>
  <cp:lastModifiedBy>Шарипова Л.В.</cp:lastModifiedBy>
  <cp:revision>364</cp:revision>
  <cp:lastPrinted>2021-01-29T06:38:59Z</cp:lastPrinted>
  <dcterms:modified xsi:type="dcterms:W3CDTF">2023-05-21T07:44:48Z</dcterms:modified>
</cp:coreProperties>
</file>