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8"/>
  </p:notesMasterIdLst>
  <p:sldIdLst>
    <p:sldId id="3637" r:id="rId3"/>
    <p:sldId id="3651" r:id="rId4"/>
    <p:sldId id="3650" r:id="rId5"/>
    <p:sldId id="3652" r:id="rId6"/>
    <p:sldId id="3618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77"/>
    <a:srgbClr val="C09651"/>
    <a:srgbClr val="004176"/>
    <a:srgbClr val="F29B27"/>
    <a:srgbClr val="314C5D"/>
    <a:srgbClr val="036280"/>
    <a:srgbClr val="869927"/>
    <a:srgbClr val="7B8C24"/>
    <a:srgbClr val="6C7B1F"/>
    <a:srgbClr val="576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6370" autoAdjust="0"/>
  </p:normalViewPr>
  <p:slideViewPr>
    <p:cSldViewPr snapToGrid="0">
      <p:cViewPr varScale="1">
        <p:scale>
          <a:sx n="106" d="100"/>
          <a:sy n="106" d="100"/>
        </p:scale>
        <p:origin x="768" y="114"/>
      </p:cViewPr>
      <p:guideLst>
        <p:guide orient="horz" pos="4020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9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7FC4CF7F-D4A4-41A1-B089-2E5C427F9451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41425"/>
            <a:ext cx="5975350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48185"/>
            <a:ext cx="2971800" cy="499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7159715A-9E79-47C9-9085-706674687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803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F07D11-8C87-486B-A3AC-67B1CFFB0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D3C3A5-8C6E-45F7-BDD1-3555A4C77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A299-6DE1-4C10-B446-15EEDEC0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141E8B-1445-4C4C-84CB-B081C83B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538EF-BD1E-4182-BF61-8C98EC55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9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AE8CA-98B4-4DDB-AEC0-6F3359A1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9C0ECA8-0FF5-4242-816F-92E6E647A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2C301B-1DDB-472D-8241-52A74ACE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F8B12C-6F29-4D57-A9BC-2AF59D85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91A728-F42B-4CFF-B28F-E4FB981A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5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FD58C7-F0E3-46D0-840D-B51270D36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970537-32C8-4353-A205-B27161A1F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15F540-0F3A-46BC-AA87-A31C5578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56E7CB-EE48-460E-9B37-E42589C2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769E44-4D73-4957-B2B4-76C385A6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54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3" name="Объект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54" y="2184400"/>
            <a:ext cx="2545094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54" y="2184400"/>
            <a:ext cx="2545094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4370" y="141289"/>
            <a:ext cx="9510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336595" y="684213"/>
            <a:ext cx="11518812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336595" y="6567488"/>
            <a:ext cx="11518812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298121" y="6567488"/>
            <a:ext cx="65254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6DC0A62F-59DA-4B7C-A2DC-76EB9C4D04BF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3950215" y="6567489"/>
            <a:ext cx="4291572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17" name="Заголовок 6"/>
          <p:cNvSpPr>
            <a:spLocks noGrp="1"/>
          </p:cNvSpPr>
          <p:nvPr>
            <p:ph type="title"/>
          </p:nvPr>
        </p:nvSpPr>
        <p:spPr>
          <a:xfrm>
            <a:off x="336000" y="140594"/>
            <a:ext cx="10179600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505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1451041" y="1045975"/>
            <a:ext cx="9290000" cy="2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E4E4D"/>
              </a:buClr>
              <a:buSzPts val="800"/>
              <a:buFont typeface="Arsenal"/>
              <a:buNone/>
              <a:defRPr sz="1600" b="1" i="0">
                <a:solidFill>
                  <a:srgbClr val="4E4E4D"/>
                </a:solidFill>
                <a:latin typeface="Arsenal"/>
                <a:ea typeface="Arsenal"/>
                <a:cs typeface="Arsenal"/>
                <a:sym typeface="Arsen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84188" y="1235527"/>
            <a:ext cx="10616800" cy="39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CECEC"/>
              </a:buClr>
              <a:buSzPts val="800"/>
              <a:buNone/>
              <a:defRPr sz="23599" b="0" i="0">
                <a:solidFill>
                  <a:srgbClr val="ECECEC"/>
                </a:solidFill>
                <a:latin typeface="Arsenal"/>
                <a:ea typeface="Arsenal"/>
                <a:cs typeface="Arsenal"/>
                <a:sym typeface="Arsenal"/>
              </a:defRPr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6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0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sldNum" idx="12"/>
          </p:nvPr>
        </p:nvSpPr>
        <p:spPr>
          <a:xfrm>
            <a:off x="9271727" y="6377940"/>
            <a:ext cx="28040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867" b="0" i="0" u="none" strike="noStrike" cap="none">
                <a:solidFill>
                  <a:srgbClr val="888888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Calibri"/>
              <a:buNone/>
              <a:defRPr sz="1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0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821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2" y="2121"/>
          <a:ext cx="2116" cy="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2" y="2121"/>
                        <a:ext cx="2116" cy="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7B62F83-DAD8-4103-833A-00B9473F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00" y="0"/>
            <a:ext cx="11713600" cy="859626"/>
          </a:xfrm>
          <a:prstGeom prst="rect">
            <a:avLst/>
          </a:prstGeom>
        </p:spPr>
        <p:txBody>
          <a:bodyPr anchor="ctr"/>
          <a:lstStyle>
            <a:lvl1pPr>
              <a:defRPr sz="2667" b="1">
                <a:solidFill>
                  <a:srgbClr val="0064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FCFD0C1-7D72-42DF-9AD2-655FA9CA7D41}"/>
              </a:ext>
            </a:extLst>
          </p:cNvPr>
          <p:cNvSpPr/>
          <p:nvPr userDrawn="1"/>
        </p:nvSpPr>
        <p:spPr>
          <a:xfrm>
            <a:off x="406400" y="6644640"/>
            <a:ext cx="11785600" cy="213360"/>
          </a:xfrm>
          <a:prstGeom prst="rect">
            <a:avLst/>
          </a:prstGeom>
          <a:solidFill>
            <a:srgbClr val="007F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087" tIns="43543" rIns="87087" bIns="435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7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Номер слайда 1">
            <a:extLst>
              <a:ext uri="{FF2B5EF4-FFF2-40B4-BE49-F238E27FC236}">
                <a16:creationId xmlns:a16="http://schemas.microsoft.com/office/drawing/2014/main" id="{28E7AED7-A7AD-4353-BE11-B88FF6F5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6135" y="6646556"/>
            <a:ext cx="1090615" cy="211440"/>
          </a:xfrm>
          <a:prstGeom prst="rect">
            <a:avLst/>
          </a:prstGeom>
        </p:spPr>
        <p:txBody>
          <a:bodyPr rIns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60C6F1-8618-4CCA-B45E-7B199C8F5830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27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6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A389D9A-2389-44C2-A84E-C274B5BB62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262" y="6668685"/>
            <a:ext cx="2037505" cy="16527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2A090A2-3FEF-44B7-9A4D-85E9F186E77F}"/>
              </a:ext>
            </a:extLst>
          </p:cNvPr>
          <p:cNvSpPr/>
          <p:nvPr userDrawn="1"/>
        </p:nvSpPr>
        <p:spPr>
          <a:xfrm>
            <a:off x="406400" y="5"/>
            <a:ext cx="72000" cy="8596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01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ED95EFD-A93F-4801-906A-29829A0DB50C}"/>
              </a:ext>
            </a:extLst>
          </p:cNvPr>
          <p:cNvSpPr/>
          <p:nvPr userDrawn="1"/>
        </p:nvSpPr>
        <p:spPr>
          <a:xfrm>
            <a:off x="0" y="6644640"/>
            <a:ext cx="12189138" cy="213360"/>
          </a:xfrm>
          <a:prstGeom prst="rect">
            <a:avLst/>
          </a:prstGeom>
          <a:solidFill>
            <a:srgbClr val="007F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087" tIns="43543" rIns="87087" bIns="435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7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AE1CAFC-8FAA-43E4-90CF-F4B26852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" y="0"/>
            <a:ext cx="12120000" cy="859626"/>
          </a:xfrm>
          <a:prstGeom prst="rect">
            <a:avLst/>
          </a:prstGeom>
        </p:spPr>
        <p:txBody>
          <a:bodyPr anchor="ctr"/>
          <a:lstStyle>
            <a:lvl1pPr>
              <a:defRPr sz="2667" b="1">
                <a:solidFill>
                  <a:srgbClr val="007F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Номер слайда 1">
            <a:extLst>
              <a:ext uri="{FF2B5EF4-FFF2-40B4-BE49-F238E27FC236}">
                <a16:creationId xmlns:a16="http://schemas.microsoft.com/office/drawing/2014/main" id="{35E13FE2-8363-4B32-997E-7AD8F8C0C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6135" y="6646556"/>
            <a:ext cx="1090615" cy="211440"/>
          </a:xfrm>
          <a:prstGeom prst="rect">
            <a:avLst/>
          </a:prstGeom>
        </p:spPr>
        <p:txBody>
          <a:bodyPr rIns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60C6F1-8618-4CCA-B45E-7B199C8F5830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27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15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DB36E7A-75B2-4AC4-B777-A38EEA2D1EF8}"/>
              </a:ext>
            </a:extLst>
          </p:cNvPr>
          <p:cNvSpPr/>
          <p:nvPr userDrawn="1"/>
        </p:nvSpPr>
        <p:spPr>
          <a:xfrm>
            <a:off x="0" y="5"/>
            <a:ext cx="72000" cy="8596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2D33F8B8-E73F-4081-A22B-4A24A2AE75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2" y="6668685"/>
            <a:ext cx="2037505" cy="16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3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6E744-212E-4EAE-B379-A4C9B29F6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E8C38-318C-4B76-85B5-6CC854D53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88802D-5F19-4C63-A504-897AAD2A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E76152-8E39-41FD-9B98-0101D12F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69495C-80A4-4079-B944-33BCF03C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53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8A0D8-2A07-4DB5-8FC5-3D8EDD915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72D771-A2AF-444D-BA3D-146D514FC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9DEDA4-C05B-42D0-A9A8-9271A8BA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4D3582-8B89-44C8-90E3-B8D7E043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E07DF8-D70B-4B89-8424-38EE66BB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5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DA6B5-89D1-432E-9A3F-07CCB1F7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9294E3-351A-4308-991C-B1C2DD618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63C224-A2E3-40B0-B6F0-E852DDACB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24B66C-97B8-4109-927D-5ADD5F5A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B5C958-DE75-49F8-9253-9B81A98A9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73424-59CE-42E1-BDB2-47FE26AB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17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01048-29DF-4F8A-AC0A-43D06EAC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B19FB6-29B6-486A-9188-F8F1DC4BE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DEBA5C-5923-4714-BC48-C69B0ABB6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FE018C2-6DFB-44C5-8B42-0B788F5AA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45FC2CA-C112-4661-B729-E041AF6A4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13F816-E168-47B8-A7C4-04CD8107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27E7577-6645-4D90-BC30-D35474C8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CEEF41-ECBB-4E1E-B329-1CEA9B14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2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4E9A1-817A-4D6F-AA61-0BCA2D6F8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A5B2C1-6970-4664-A7FB-F35C9165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967E79-DBC0-4B2D-94B7-76A9A9F1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A737D8-D610-48B1-8469-F3D7706C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21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EE4299-0227-4B06-AF94-A80EA72F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5F7B95-5F99-4B25-824D-ECD1FFA9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458E09-A649-431D-BCCC-07CB7618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787" y="6387880"/>
            <a:ext cx="2743200" cy="365125"/>
          </a:xfr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65AD350-22C0-44F8-BD9E-EB69890FCC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27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CC8B1-1420-4FC5-9A58-E1695A77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487BA5-66C4-4C78-AB41-939A090A0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041415-8281-4D6B-A341-67F79774A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303F6D-95CA-47BC-9E97-CE775DC00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639FDA-066C-4EB1-92C5-0EF445D0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35C383-8551-49C8-8242-51AC19A5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5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0E828-85FE-4126-AD31-A16F2D541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E29D5D9-6C65-4A9B-9238-BF9A1616D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EBF012-0BEB-4861-9FC9-406725073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F83463-2C36-46D1-86D9-4D4D3ED8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2CFA69-933E-480D-B697-F680A4620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50376C-02E7-4785-9325-7C682735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ags" Target="../tags/tag2.xml"/><Relationship Id="rId5" Type="http://schemas.openxmlformats.org/officeDocument/2006/relationships/vmlDrawing" Target="../drawings/vmlDrawing2.v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bg1"/>
            </a:gs>
            <a:gs pos="0">
              <a:srgbClr val="DEDEDE"/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6DA13-14D0-4A82-BB2E-7B2C3D4B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897679-73A9-4352-9E0E-1683A1EFE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F7016D-DEA5-4A2F-A493-000674DEF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3983D5-D0B1-4FB0-851A-0BDC67E7F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0B2DD0-5DA2-47A8-80A3-CC850369E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D350-22C0-44F8-BD9E-EB69890FCC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38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122" y="2121"/>
          <a:ext cx="2116" cy="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2" y="2121"/>
                        <a:ext cx="2116" cy="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91759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chemeClr val="bg2"/>
          </a:solidFill>
          <a:latin typeface="Calibri" panose="020F0502020204030204" pitchFamily="34" charset="0"/>
          <a:ea typeface="Calibri" panose="020F050202020403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FontTx/>
        <a:buNone/>
        <a:defRPr sz="1867" b="0" i="0" u="none" strike="noStrike" cap="none">
          <a:solidFill>
            <a:srgbClr val="000000"/>
          </a:solidFill>
          <a:latin typeface="Calibri" panose="020F0502020204030204" pitchFamily="34" charset="0"/>
          <a:ea typeface="MS Mincho" panose="02020609040205080304" pitchFamily="49" charset="-128"/>
          <a:cs typeface="MoolBoran" panose="020B0100010101010101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E121E73-E521-4F91-1086-514ECC19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8BC980-CFF3-7F86-A98D-7293ED6D83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0"/>
          <a:stretch/>
        </p:blipFill>
        <p:spPr>
          <a:xfrm>
            <a:off x="6248400" y="0"/>
            <a:ext cx="59436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8125" y="2801035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Проблемы формирования компетенций в области охраны труда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4075" y="6414451"/>
            <a:ext cx="2705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г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Астана, 2023г.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bg1"/>
            </a:gs>
            <a:gs pos="11000">
              <a:srgbClr val="DEDEDE"/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71175" y="4616911"/>
            <a:ext cx="592818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Потребность предприятий в инженерах по ТБ составила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158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человек (</a:t>
            </a: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2023 год – 65 чел., на 2024 год – 49 чел, на 2025 год – 44 чел.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1175" y="5440850"/>
            <a:ext cx="773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 51,2 тыс.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опрошенных респондентов, потребность в кадрах на краткосрочный период имеется у </a:t>
            </a:r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13 065 предприятий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составила </a:t>
            </a:r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134 051 человек.</a:t>
            </a:r>
            <a:endParaRPr lang="ru-RU" sz="12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97" y="4374150"/>
            <a:ext cx="2120697" cy="212069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95275" y="3946945"/>
            <a:ext cx="34296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 ПОТРЕБНОСТИ В КАДРАХ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5275" y="299896"/>
            <a:ext cx="5382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СТАТИСТИКА СУБЪЕКТОВ ПРЕДПРИНИМАТЕЛЬСТВА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5275" y="1299967"/>
            <a:ext cx="741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состоянию на 1 мая 2023 года 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зарегистрировано:</a:t>
            </a:r>
          </a:p>
          <a:p>
            <a:r>
              <a:rPr lang="ru-RU" sz="12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516 </a:t>
            </a:r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131 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юридических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 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</a:t>
            </a:r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416 564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действующих 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200" i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1 713 </a:t>
            </a:r>
            <a:r>
              <a:rPr lang="ru-RU" sz="12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078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индивидуальных предпринимателей,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</a:t>
            </a:r>
            <a:r>
              <a:rPr lang="ru-RU" sz="1200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ru-RU" sz="1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615 368 </a:t>
            </a:r>
            <a:r>
              <a:rPr lang="ru-RU" sz="12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действующих субъектов.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95275" y="855912"/>
            <a:ext cx="82867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Ежегодный рост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 зарегистрированных юридических лиц в среднем на 5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75275" y="6233991"/>
            <a:ext cx="59281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Возникает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вопрос, в чем причина низкого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спроса? 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8600" y="2247366"/>
            <a:ext cx="8515350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Отсутствует информация </a:t>
            </a:r>
            <a:r>
              <a:rPr lang="ru-RU" sz="1400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количестве работников служб охраны труда и их 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квалификации</a:t>
            </a:r>
            <a:endParaRPr lang="ru-RU" sz="1400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189" y="607673"/>
            <a:ext cx="2228850" cy="2228850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228600" y="3419475"/>
            <a:ext cx="11610975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49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5196" y="5280918"/>
            <a:ext cx="117623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организациях </a:t>
            </a:r>
            <a:r>
              <a:rPr lang="ru-RU" sz="1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ТиПО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по специальности «Охрана труда и безопасность технологических процессов» за 2022 год студенты не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выпускались.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9666" y="1186047"/>
            <a:ext cx="7009359" cy="989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Подготовку квалицированных  кадров ведут только Высшие учебные заведения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вузов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обучает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образовательной программе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«Безопасность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жизнедеятельности и защита окружающей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среды»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9666" y="433191"/>
            <a:ext cx="65807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ПОДГОТОВКА КАДРОВ В ОРГАНИЗАЦИЯХ ОБРАЗОВАНИЯ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868" y="1018468"/>
            <a:ext cx="2657757" cy="148460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4474729" y="2836178"/>
            <a:ext cx="463867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 году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выпуск составил 651 человек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3,5 мес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kk-KZ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времня на п</a:t>
            </a:r>
            <a:r>
              <a:rPr lang="ru-RU" sz="1200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оиск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работы</a:t>
            </a:r>
            <a:endParaRPr lang="ru-RU" sz="12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70%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уровень трудоустройства</a:t>
            </a:r>
            <a:endParaRPr lang="ru-RU" sz="12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59% 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стабильное трудоустройство</a:t>
            </a:r>
            <a:endParaRPr lang="ru-RU" sz="12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150 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 </a:t>
            </a:r>
            <a:r>
              <a:rPr lang="ru-RU" sz="1200" b="1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тг</a:t>
            </a:r>
            <a:r>
              <a:rPr lang="ru-RU" sz="12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медианная ЗП</a:t>
            </a:r>
            <a:endParaRPr lang="ru-RU" sz="1200" b="1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77" y="2957847"/>
            <a:ext cx="2552498" cy="1409524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25196" y="5762781"/>
            <a:ext cx="1187597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по специализированным организациям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лиц, ответственных за безопасный труд, в рамках требования трудового законодательства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никем не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мониторится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статистика таких организаций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сведения по количеству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обученных им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лиц.</a:t>
            </a:r>
            <a:endParaRPr lang="ru-RU" sz="105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7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D350-22C0-44F8-BD9E-EB69890FCC2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50794" y="1490244"/>
            <a:ext cx="8572500" cy="3418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ПРЕДЛАГАЕМЫЕ МЕРОПРИЯТИЯ</a:t>
            </a:r>
          </a:p>
          <a:p>
            <a:pPr indent="361950" algn="just">
              <a:lnSpc>
                <a:spcPct val="107000"/>
              </a:lnSpc>
              <a:spcAft>
                <a:spcPts val="0"/>
              </a:spcAft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специалистам по охране труда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коррелироваться с квалификационными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справочниками;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структурировать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законодательство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целях выстраивания в сфере охраны труда четких и понятных требований к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квалификации; 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 механизм подтверждения квалификации лиц, занимающих должности в службе безопасности и охране труда, не имеющих профильного образования. Полагаем, что эту проблему решит Закон «О профессиональных квалификациях».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0244"/>
            <a:ext cx="3250794" cy="32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906" y="2205038"/>
            <a:ext cx="4654550" cy="2303462"/>
          </a:xfrm>
          <a:prstGeom prst="rect">
            <a:avLst/>
          </a:prstGeom>
          <a:solidFill>
            <a:srgbClr val="004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867" name="Прямоугольник 6"/>
          <p:cNvSpPr>
            <a:spLocks noChangeArrowheads="1"/>
          </p:cNvSpPr>
          <p:nvPr/>
        </p:nvSpPr>
        <p:spPr bwMode="auto">
          <a:xfrm>
            <a:off x="335757" y="2781300"/>
            <a:ext cx="39608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ru-RU" altLang="ru-RU" dirty="0">
                <a:solidFill>
                  <a:srgbClr val="F2F2F2"/>
                </a:solidFill>
                <a:latin typeface="Century Gothic" panose="020B0502020202020204" pitchFamily="34" charset="0"/>
              </a:rPr>
              <a:t>БЛАГОДАРИМ ЗА ВНИМАНИЕ!</a:t>
            </a:r>
          </a:p>
          <a:p>
            <a:pPr>
              <a:defRPr/>
            </a:pPr>
            <a:endParaRPr lang="ru-RU" altLang="ru-RU" dirty="0">
              <a:solidFill>
                <a:srgbClr val="F2F2F2"/>
              </a:solidFill>
              <a:latin typeface="Century Gothic" panose="020B0502020202020204" pitchFamily="34" charset="0"/>
            </a:endParaRPr>
          </a:p>
          <a:p>
            <a:pPr>
              <a:defRPr/>
            </a:pPr>
            <a:endParaRPr lang="ru-RU" altLang="ru-RU" dirty="0">
              <a:solidFill>
                <a:srgbClr val="F2F2F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CG template">
  <a:themeElements>
    <a:clrScheme name="DCG">
      <a:dk1>
        <a:srgbClr val="000000"/>
      </a:dk1>
      <a:lt1>
        <a:srgbClr val="FFFFFF"/>
      </a:lt1>
      <a:dk2>
        <a:srgbClr val="007F76"/>
      </a:dk2>
      <a:lt2>
        <a:srgbClr val="00646C"/>
      </a:lt2>
      <a:accent1>
        <a:srgbClr val="007F76"/>
      </a:accent1>
      <a:accent2>
        <a:srgbClr val="2868A3"/>
      </a:accent2>
      <a:accent3>
        <a:srgbClr val="8EC6A1"/>
      </a:accent3>
      <a:accent4>
        <a:srgbClr val="4BACC6"/>
      </a:accent4>
      <a:accent5>
        <a:srgbClr val="F79646"/>
      </a:accent5>
      <a:accent6>
        <a:srgbClr val="C0504D"/>
      </a:accent6>
      <a:hlink>
        <a:srgbClr val="0000FF"/>
      </a:hlink>
      <a:folHlink>
        <a:srgbClr val="800080"/>
      </a:folHlink>
    </a:clrScheme>
    <a:fontScheme name="DC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12606</TotalTime>
  <Words>319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7" baseType="lpstr">
      <vt:lpstr>Arial</vt:lpstr>
      <vt:lpstr>Arial Narrow</vt:lpstr>
      <vt:lpstr>Arsenal</vt:lpstr>
      <vt:lpstr>Calibri</vt:lpstr>
      <vt:lpstr>Calibri Light</vt:lpstr>
      <vt:lpstr>Century Gothic</vt:lpstr>
      <vt:lpstr>MoolBoran</vt:lpstr>
      <vt:lpstr>MS Mincho</vt:lpstr>
      <vt:lpstr>Times New Roman</vt:lpstr>
      <vt:lpstr>Тема Office</vt:lpstr>
      <vt:lpstr>2_DCG template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Sunkar</dc:creator>
  <cp:lastModifiedBy>Коренев Сергей Юрьевич</cp:lastModifiedBy>
  <cp:revision>668</cp:revision>
  <cp:lastPrinted>2023-05-19T05:06:22Z</cp:lastPrinted>
  <dcterms:created xsi:type="dcterms:W3CDTF">2021-04-16T15:47:14Z</dcterms:created>
  <dcterms:modified xsi:type="dcterms:W3CDTF">2023-05-22T09:48:30Z</dcterms:modified>
</cp:coreProperties>
</file>