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298" r:id="rId4"/>
    <p:sldId id="299" r:id="rId5"/>
    <p:sldId id="277" r:id="rId6"/>
    <p:sldId id="281" r:id="rId7"/>
    <p:sldId id="291" r:id="rId8"/>
    <p:sldId id="284" r:id="rId9"/>
    <p:sldId id="292" r:id="rId10"/>
    <p:sldId id="29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5B7741FF-7748-425E-A89F-DF34B26DDE8B}">
          <p14:sldIdLst>
            <p14:sldId id="297"/>
            <p14:sldId id="298"/>
            <p14:sldId id="299"/>
            <p14:sldId id="277"/>
            <p14:sldId id="281"/>
            <p14:sldId id="291"/>
            <p14:sldId id="284"/>
            <p14:sldId id="292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2E3"/>
    <a:srgbClr val="130BB5"/>
    <a:srgbClr val="C5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603" autoAdjust="0"/>
    <p:restoredTop sz="86377" autoAdjust="0"/>
  </p:normalViewPr>
  <p:slideViewPr>
    <p:cSldViewPr showGuides="1">
      <p:cViewPr varScale="1">
        <p:scale>
          <a:sx n="146" d="100"/>
          <a:sy n="146" d="100"/>
        </p:scale>
        <p:origin x="138" y="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40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0DF28-01CB-4091-B178-2E87611EA6C6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E6B7C1-E983-404A-83FB-C36F8E5010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55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240026" y="4820898"/>
            <a:ext cx="8796477" cy="169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news\Desktop\logos PNHZl для отправки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6" y="123479"/>
            <a:ext cx="2315757" cy="54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Прямая соединительная линия 17"/>
          <p:cNvCxnSpPr/>
          <p:nvPr userDrawn="1"/>
        </p:nvCxnSpPr>
        <p:spPr>
          <a:xfrm flipV="1">
            <a:off x="2627784" y="491968"/>
            <a:ext cx="6408712" cy="8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32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661A-5241-4A60-8337-5BBD76D4E2A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D4EA-408E-431C-AAA6-8F11754BE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3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661A-5241-4A60-8337-5BBD76D4E2A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D4EA-408E-431C-AAA6-8F11754BE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07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7157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48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661A-5241-4A60-8337-5BBD76D4E2A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D4EA-408E-431C-AAA6-8F11754BE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750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661A-5241-4A60-8337-5BBD76D4E2A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D4EA-408E-431C-AAA6-8F11754BE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9614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661A-5241-4A60-8337-5BBD76D4E2A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D4EA-408E-431C-AAA6-8F11754BE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67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661A-5241-4A60-8337-5BBD76D4E2A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D4EA-408E-431C-AAA6-8F11754BE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44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661A-5241-4A60-8337-5BBD76D4E2A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D4EA-408E-431C-AAA6-8F11754BE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3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661A-5241-4A60-8337-5BBD76D4E2A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D4EA-408E-431C-AAA6-8F11754BE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1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661A-5241-4A60-8337-5BBD76D4E2A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D4EA-408E-431C-AAA6-8F11754BE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186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8661A-5241-4A60-8337-5BBD76D4E2A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5D4EA-408E-431C-AAA6-8F11754BE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072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5E2FF"/>
            </a:gs>
            <a:gs pos="73000">
              <a:schemeClr val="bg1"/>
            </a:gs>
            <a:gs pos="35000">
              <a:schemeClr val="bg1"/>
            </a:gs>
            <a:gs pos="100000">
              <a:srgbClr val="C5E2FF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8661A-5241-4A60-8337-5BBD76D4E2A2}" type="datetimeFigureOut">
              <a:rPr lang="ru-RU" smtClean="0"/>
              <a:t>23.05.2023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D4EA-408E-431C-AAA6-8F11754BE7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488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8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0"/>
            <a:ext cx="2298391" cy="524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887" y="339502"/>
            <a:ext cx="6340390" cy="42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27584" y="1203598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Переход на электронный вид </a:t>
            </a:r>
          </a:p>
          <a:p>
            <a:pPr algn="ctr"/>
            <a:r>
              <a:rPr lang="ru-RU" sz="3200" b="1" dirty="0" smtClean="0"/>
              <a:t>«Журнала </a:t>
            </a:r>
            <a:r>
              <a:rPr lang="ru-RU" sz="3200" b="1" dirty="0"/>
              <a:t>учёта проверки состояния условий и безопасности труда </a:t>
            </a:r>
            <a:r>
              <a:rPr lang="ru-RU" sz="3200" b="1" dirty="0" smtClean="0"/>
              <a:t>объекта»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28014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354" y="339502"/>
            <a:ext cx="6340390" cy="42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63" y="0"/>
            <a:ext cx="2298391" cy="524301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1706"/>
              </p:ext>
            </p:extLst>
          </p:nvPr>
        </p:nvGraphicFramePr>
        <p:xfrm>
          <a:off x="611560" y="1635647"/>
          <a:ext cx="8054183" cy="2664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1524">
                  <a:extLst>
                    <a:ext uri="{9D8B030D-6E8A-4147-A177-3AD203B41FA5}">
                      <a16:colId xmlns:a16="http://schemas.microsoft.com/office/drawing/2014/main" xmlns="" val="3593537893"/>
                    </a:ext>
                  </a:extLst>
                </a:gridCol>
                <a:gridCol w="816760">
                  <a:extLst>
                    <a:ext uri="{9D8B030D-6E8A-4147-A177-3AD203B41FA5}">
                      <a16:colId xmlns:a16="http://schemas.microsoft.com/office/drawing/2014/main" xmlns="" val="2541037235"/>
                    </a:ext>
                  </a:extLst>
                </a:gridCol>
                <a:gridCol w="2274551">
                  <a:extLst>
                    <a:ext uri="{9D8B030D-6E8A-4147-A177-3AD203B41FA5}">
                      <a16:colId xmlns:a16="http://schemas.microsoft.com/office/drawing/2014/main" xmlns="" val="1607445542"/>
                    </a:ext>
                  </a:extLst>
                </a:gridCol>
                <a:gridCol w="770154">
                  <a:extLst>
                    <a:ext uri="{9D8B030D-6E8A-4147-A177-3AD203B41FA5}">
                      <a16:colId xmlns:a16="http://schemas.microsoft.com/office/drawing/2014/main" xmlns="" val="1290590100"/>
                    </a:ext>
                  </a:extLst>
                </a:gridCol>
                <a:gridCol w="745704">
                  <a:extLst>
                    <a:ext uri="{9D8B030D-6E8A-4147-A177-3AD203B41FA5}">
                      <a16:colId xmlns:a16="http://schemas.microsoft.com/office/drawing/2014/main" xmlns="" val="2129599664"/>
                    </a:ext>
                  </a:extLst>
                </a:gridCol>
                <a:gridCol w="791548">
                  <a:extLst>
                    <a:ext uri="{9D8B030D-6E8A-4147-A177-3AD203B41FA5}">
                      <a16:colId xmlns:a16="http://schemas.microsoft.com/office/drawing/2014/main" xmlns="" val="2437129305"/>
                    </a:ext>
                  </a:extLst>
                </a:gridCol>
                <a:gridCol w="962693">
                  <a:extLst>
                    <a:ext uri="{9D8B030D-6E8A-4147-A177-3AD203B41FA5}">
                      <a16:colId xmlns:a16="http://schemas.microsoft.com/office/drawing/2014/main" xmlns="" val="1399230853"/>
                    </a:ext>
                  </a:extLst>
                </a:gridCol>
                <a:gridCol w="871772">
                  <a:extLst>
                    <a:ext uri="{9D8B030D-6E8A-4147-A177-3AD203B41FA5}">
                      <a16:colId xmlns:a16="http://schemas.microsoft.com/office/drawing/2014/main" xmlns="" val="3129359906"/>
                    </a:ext>
                  </a:extLst>
                </a:gridCol>
                <a:gridCol w="139477">
                  <a:extLst>
                    <a:ext uri="{9D8B030D-6E8A-4147-A177-3AD203B41FA5}">
                      <a16:colId xmlns:a16="http://schemas.microsoft.com/office/drawing/2014/main" xmlns="" val="2381771896"/>
                    </a:ext>
                  </a:extLst>
                </a:gridCol>
              </a:tblGrid>
              <a:tr h="951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Дата проверки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Должность, Ф.И.О. проверяющего или состав комиссии, их росписи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Выявленные нарушения, обоснование нарушения, мероприятие по устранению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Срок устранения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Ф.И.О., должность ответственного за устранение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Дата устранения нарушения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Роспись ответственного за устранение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Роспись про-верившего выполнение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28547260"/>
                  </a:ext>
                </a:extLst>
              </a:tr>
              <a:tr h="198211"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Пример заполнения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9998875"/>
                  </a:ext>
                </a:extLst>
              </a:tr>
              <a:tr h="13164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18.01. 2017г.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начальник установки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ФИО (подпись)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 указан номер задвижки поз 2-57 согласно технологической схеме.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ИОТ-III-ЗУ-01.07-012, п.2.27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Указать номер задвижки согласно технологической схеме.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дата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ФИО ответственного за устранение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дата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(подпись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(подпись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0096436"/>
                  </a:ext>
                </a:extLst>
              </a:tr>
              <a:tr h="198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77459097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55776" y="993255"/>
            <a:ext cx="4095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Форма журнала на бумажном носителе</a:t>
            </a:r>
          </a:p>
        </p:txBody>
      </p:sp>
    </p:spTree>
    <p:extLst>
      <p:ext uri="{BB962C8B-B14F-4D97-AF65-F5344CB8AC3E}">
        <p14:creationId xmlns:p14="http://schemas.microsoft.com/office/powerpoint/2010/main" val="369406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7" y="0"/>
            <a:ext cx="2298391" cy="524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188" y="339502"/>
            <a:ext cx="6346486" cy="426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863590"/>
            <a:ext cx="83391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В </a:t>
            </a:r>
            <a:r>
              <a:rPr lang="ru-RU" dirty="0"/>
              <a:t>2021 году отделом </a:t>
            </a:r>
            <a:r>
              <a:rPr lang="ru-RU" dirty="0" smtClean="0"/>
              <a:t>Охраны </a:t>
            </a:r>
            <a:r>
              <a:rPr lang="ru-RU" dirty="0"/>
              <a:t>труда было </a:t>
            </a:r>
            <a:r>
              <a:rPr lang="ru-RU" dirty="0" smtClean="0"/>
              <a:t>выдано </a:t>
            </a:r>
            <a:r>
              <a:rPr lang="ru-RU" dirty="0"/>
              <a:t>техническое задание сервисной компании </a:t>
            </a:r>
            <a:r>
              <a:rPr lang="ru-RU" dirty="0" smtClean="0"/>
              <a:t>ТОО «КМГ-</a:t>
            </a:r>
            <a:r>
              <a:rPr lang="ru-RU" dirty="0" err="1" smtClean="0"/>
              <a:t>Кумколь</a:t>
            </a:r>
            <a:r>
              <a:rPr lang="ru-RU" dirty="0"/>
              <a:t>» на разработку </a:t>
            </a:r>
            <a:r>
              <a:rPr lang="ru-RU" dirty="0" smtClean="0"/>
              <a:t>проекта </a:t>
            </a:r>
            <a:r>
              <a:rPr lang="ru-RU" dirty="0"/>
              <a:t>по </a:t>
            </a:r>
            <a:r>
              <a:rPr lang="ru-RU" dirty="0" smtClean="0"/>
              <a:t>реализации </a:t>
            </a:r>
            <a:r>
              <a:rPr lang="ru-RU" dirty="0"/>
              <a:t>в 1С </a:t>
            </a:r>
            <a:r>
              <a:rPr lang="ru-RU" dirty="0" smtClean="0"/>
              <a:t>электронного «</a:t>
            </a:r>
            <a:r>
              <a:rPr lang="ru-RU" dirty="0"/>
              <a:t>Журнала учета проверки состояния условий и безопасности труда объекта</a:t>
            </a:r>
            <a:r>
              <a:rPr lang="ru-RU" dirty="0" smtClean="0"/>
              <a:t>».</a:t>
            </a:r>
            <a:endParaRPr lang="ru-RU" dirty="0"/>
          </a:p>
          <a:p>
            <a:pPr algn="just"/>
            <a:r>
              <a:rPr lang="ru-RU" dirty="0" smtClean="0"/>
              <a:t>   До </a:t>
            </a:r>
            <a:r>
              <a:rPr lang="ru-RU" dirty="0"/>
              <a:t>конца </a:t>
            </a:r>
            <a:r>
              <a:rPr lang="ru-RU" dirty="0" smtClean="0"/>
              <a:t>2022 года </a:t>
            </a:r>
            <a:r>
              <a:rPr lang="ru-RU" dirty="0"/>
              <a:t>проект был пилотным и ведение журнала проводились параллельно.</a:t>
            </a:r>
          </a:p>
          <a:p>
            <a:pPr algn="just"/>
            <a:r>
              <a:rPr lang="ru-RU" dirty="0" smtClean="0"/>
              <a:t>   С </a:t>
            </a:r>
            <a:r>
              <a:rPr lang="ru-RU" dirty="0"/>
              <a:t>01.01.2023 года полностью перешли на электронный вид заполнения журнала.</a:t>
            </a:r>
          </a:p>
        </p:txBody>
      </p:sp>
    </p:spTree>
    <p:extLst>
      <p:ext uri="{BB962C8B-B14F-4D97-AF65-F5344CB8AC3E}">
        <p14:creationId xmlns:p14="http://schemas.microsoft.com/office/powerpoint/2010/main" val="447319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" y="32179"/>
            <a:ext cx="2299231" cy="5201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t="-149954" r="29071" b="-14"/>
          <a:stretch/>
        </p:blipFill>
        <p:spPr>
          <a:xfrm>
            <a:off x="2329751" y="411510"/>
            <a:ext cx="6336704" cy="45719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251520" y="4803998"/>
            <a:ext cx="8712968" cy="45719"/>
            <a:chOff x="251520" y="4803998"/>
            <a:chExt cx="8712968" cy="45719"/>
          </a:xfrm>
        </p:grpSpPr>
        <p:pic>
          <p:nvPicPr>
            <p:cNvPr id="11" name="Рисунок 10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" t="-149954" r="29071" b="-14"/>
            <a:stretch/>
          </p:blipFill>
          <p:spPr>
            <a:xfrm>
              <a:off x="2628488" y="4803998"/>
              <a:ext cx="6336000" cy="45719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0" t="-149954" r="29071" b="-14"/>
            <a:stretch/>
          </p:blipFill>
          <p:spPr>
            <a:xfrm>
              <a:off x="251520" y="4803998"/>
              <a:ext cx="6336000" cy="45719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323528" y="4099122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Начальная страница </a:t>
            </a:r>
            <a:r>
              <a:rPr lang="ru-RU" dirty="0"/>
              <a:t>«</a:t>
            </a:r>
            <a:r>
              <a:rPr lang="ru-RU" dirty="0" smtClean="0"/>
              <a:t>Журнала </a:t>
            </a:r>
            <a:r>
              <a:rPr lang="ru-RU" dirty="0"/>
              <a:t>учета проверки состояния условий и безопасности труда объекта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4"/>
          <a:stretch>
            <a:fillRect/>
          </a:stretch>
        </p:blipFill>
        <p:spPr>
          <a:xfrm>
            <a:off x="539552" y="632718"/>
            <a:ext cx="8064896" cy="345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19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80000"/>
    </mc:Choice>
    <mc:Fallback xmlns="">
      <p:transition advClick="0" advTm="18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8" y="51470"/>
            <a:ext cx="2298391" cy="524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849" y="411510"/>
            <a:ext cx="6340390" cy="487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31" y="935811"/>
            <a:ext cx="8015408" cy="25456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830" y="3481457"/>
            <a:ext cx="7462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Журнал хранит информацию </a:t>
            </a:r>
            <a:r>
              <a:rPr lang="ru-RU" dirty="0"/>
              <a:t>о проводимых мероприятиях по </a:t>
            </a:r>
            <a:r>
              <a:rPr lang="ru-RU" dirty="0" err="1"/>
              <a:t>БиОТ</a:t>
            </a:r>
            <a:r>
              <a:rPr lang="ru-RU" dirty="0"/>
              <a:t>, а также </a:t>
            </a:r>
            <a:r>
              <a:rPr lang="ru-RU" dirty="0" smtClean="0"/>
              <a:t>позволяет получить </a:t>
            </a:r>
            <a:r>
              <a:rPr lang="ru-RU" dirty="0"/>
              <a:t>исторические данные с учетом временного периода и указанного подразделения</a:t>
            </a:r>
          </a:p>
        </p:txBody>
      </p:sp>
    </p:spTree>
    <p:extLst>
      <p:ext uri="{BB962C8B-B14F-4D97-AF65-F5344CB8AC3E}">
        <p14:creationId xmlns:p14="http://schemas.microsoft.com/office/powerpoint/2010/main" val="23482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34841"/>
            <a:ext cx="2298391" cy="524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887" y="411510"/>
            <a:ext cx="6340390" cy="487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72387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Специалисты имеют возможность прикреплять </a:t>
            </a:r>
            <a:r>
              <a:rPr lang="ru-RU" dirty="0"/>
              <a:t>документы </a:t>
            </a:r>
            <a:endParaRPr lang="ru-RU" dirty="0" smtClean="0"/>
          </a:p>
          <a:p>
            <a:pPr algn="ctr"/>
            <a:r>
              <a:rPr lang="ru-RU" dirty="0" smtClean="0"/>
              <a:t>к мероприятиям </a:t>
            </a:r>
            <a:r>
              <a:rPr lang="ru-RU" dirty="0"/>
              <a:t>по устранению нарушений по </a:t>
            </a:r>
            <a:r>
              <a:rPr lang="ru-RU" dirty="0" err="1"/>
              <a:t>БиОТ</a:t>
            </a:r>
            <a:r>
              <a:rPr lang="ru-RU" dirty="0"/>
              <a:t> на объектах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771550"/>
            <a:ext cx="8062717" cy="2853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0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98391" cy="524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91" y="339502"/>
            <a:ext cx="6340390" cy="487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229150"/>
            <a:ext cx="74625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Система позволяет удобно анализировать данные</a:t>
            </a:r>
          </a:p>
          <a:p>
            <a:pPr algn="ctr"/>
            <a:r>
              <a:rPr lang="ru-RU" dirty="0" smtClean="0"/>
              <a:t>по проводимым мероприятиям </a:t>
            </a:r>
            <a:r>
              <a:rPr lang="ru-RU" dirty="0" err="1" smtClean="0"/>
              <a:t>БиОТ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632992"/>
            <a:ext cx="8099229" cy="3594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85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3" y="0"/>
            <a:ext cx="2298391" cy="524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941" y="339502"/>
            <a:ext cx="6340390" cy="487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81032"/>
            <a:ext cx="7344000" cy="158707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4083918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Ответственные специалисты своевременно получают уведомления о заданиях по устранению нарушений </a:t>
            </a:r>
            <a:r>
              <a:rPr lang="ru-RU" dirty="0" err="1" smtClean="0"/>
              <a:t>БиОТ</a:t>
            </a:r>
            <a:r>
              <a:rPr lang="ru-RU" dirty="0" smtClean="0"/>
              <a:t> посредством электронных писем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331" y="1995686"/>
            <a:ext cx="6624000" cy="2016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4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" y="1199"/>
            <a:ext cx="2298391" cy="5243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785" y="339502"/>
            <a:ext cx="6346486" cy="487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779662"/>
            <a:ext cx="706449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1"/>
                </a:solidFill>
              </a:rPr>
              <a:t>БЛАГОДАРЮ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649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сообщения для размещения на ТV. 45 лет ПНХЗ-1.pptx" id="{B749D437-BE00-4030-9EF4-7D36E8888CF5}" vid="{D317FC20-60B0-4523-A158-DCCDF7E83442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сообщения для размещения на ТV. 45 лет ПНХЗ-1.pptx" id="{B749D437-BE00-4030-9EF4-7D36E8888CF5}" vid="{8CC32F29-9879-4AAC-B13A-8AFC4419F104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3981</TotalTime>
  <Words>241</Words>
  <Application>Microsoft Office PowerPoint</Application>
  <PresentationFormat>Экран (16:9)</PresentationFormat>
  <Paragraphs>46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АО "ПНХЗ"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Дизер</dc:creator>
  <cp:lastModifiedBy>Бекмагамбетов А</cp:lastModifiedBy>
  <cp:revision>306</cp:revision>
  <dcterms:created xsi:type="dcterms:W3CDTF">2013-11-04T04:46:27Z</dcterms:created>
  <dcterms:modified xsi:type="dcterms:W3CDTF">2023-05-23T06:31:54Z</dcterms:modified>
</cp:coreProperties>
</file>