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403" r:id="rId2"/>
    <p:sldId id="5407" r:id="rId3"/>
    <p:sldId id="5383" r:id="rId4"/>
    <p:sldId id="5417" r:id="rId5"/>
    <p:sldId id="5393" r:id="rId6"/>
    <p:sldId id="5415" r:id="rId7"/>
    <p:sldId id="5352" r:id="rId8"/>
    <p:sldId id="406" r:id="rId9"/>
    <p:sldId id="5391" r:id="rId10"/>
    <p:sldId id="5354" r:id="rId11"/>
    <p:sldId id="410" r:id="rId12"/>
    <p:sldId id="5402" r:id="rId13"/>
    <p:sldId id="5395" r:id="rId14"/>
  </p:sldIdLst>
  <p:sldSz cx="12192000" cy="6858000"/>
  <p:notesSz cx="6797675" cy="9928225"/>
  <p:defaultTextStyle>
    <a:defPPr rtl="0"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99"/>
    <a:srgbClr val="99CCFF"/>
    <a:srgbClr val="003399"/>
    <a:srgbClr val="00FFFF"/>
    <a:srgbClr val="33CCCC"/>
    <a:srgbClr val="08E8E8"/>
    <a:srgbClr val="F1CCAD"/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2" autoAdjust="0"/>
    <p:restoredTop sz="91646" autoAdjust="0"/>
  </p:normalViewPr>
  <p:slideViewPr>
    <p:cSldViewPr>
      <p:cViewPr>
        <p:scale>
          <a:sx n="60" d="100"/>
          <a:sy n="60" d="100"/>
        </p:scale>
        <p:origin x="-246" y="-10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60865-C3CA-4F6A-8ADD-881F6279A24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SG"/>
        </a:p>
      </dgm:t>
    </dgm:pt>
    <dgm:pt modelId="{704A4594-ED15-492E-A14C-D1CFDE3D85C0}">
      <dgm:prSet phldrT="[Text]"/>
      <dgm:spPr>
        <a:solidFill>
          <a:srgbClr val="E1F3F3">
            <a:alpha val="90000"/>
          </a:srgbClr>
        </a:solidFill>
        <a:ln>
          <a:solidFill>
            <a:srgbClr val="1F6585">
              <a:alpha val="90000"/>
            </a:srgbClr>
          </a:solidFill>
        </a:ln>
      </dgm:spPr>
      <dgm:t>
        <a:bodyPr rtlCol="0"/>
        <a:lstStyle/>
        <a:p>
          <a:pPr rtl="0"/>
          <a:r>
            <a:rPr lang="ru"/>
            <a:t>Компании, которые знают о своих обязательствах, но не привержены их исполнению</a:t>
          </a:r>
          <a:endParaRPr lang="en-SG" dirty="0">
            <a:solidFill>
              <a:srgbClr val="40404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26B2643-FEC9-49D0-ABFC-13C75644B832}" type="parTrans" cxnId="{68A29C95-A340-44E2-8E4F-55A0193699DB}">
      <dgm:prSet/>
      <dgm:spPr/>
      <dgm:t>
        <a:bodyPr rtlCol="0"/>
        <a:lstStyle/>
        <a:p>
          <a:pPr rtl="0"/>
          <a:endParaRPr lang="en-SG">
            <a:solidFill>
              <a:srgbClr val="40404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474ED15-E6BD-477A-929E-A47B1F269306}" type="sibTrans" cxnId="{68A29C95-A340-44E2-8E4F-55A0193699DB}">
      <dgm:prSet/>
      <dgm:spPr/>
      <dgm:t>
        <a:bodyPr rtlCol="0"/>
        <a:lstStyle/>
        <a:p>
          <a:pPr rtl="0"/>
          <a:endParaRPr lang="en-SG">
            <a:solidFill>
              <a:srgbClr val="40404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83E99CB-D7F1-4E69-A13F-8D6E1537F757}">
      <dgm:prSet phldrT="[Text]"/>
      <dgm:spPr>
        <a:solidFill>
          <a:srgbClr val="76CAC8"/>
        </a:solidFill>
        <a:ln>
          <a:solidFill>
            <a:srgbClr val="1F6585"/>
          </a:solidFill>
        </a:ln>
      </dgm:spPr>
      <dgm:t>
        <a:bodyPr rtlCol="0"/>
        <a:lstStyle/>
        <a:p>
          <a:pPr rtl="0"/>
          <a:r>
            <a:rPr lang="ru" b="1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rPr>
            <a:t>Взаимодействие</a:t>
          </a:r>
        </a:p>
      </dgm:t>
    </dgm:pt>
    <dgm:pt modelId="{A512C984-FD42-4AE8-B39A-A543B1F4D8FD}" type="parTrans" cxnId="{543B1450-F8B4-441B-99BF-064109850C96}">
      <dgm:prSet/>
      <dgm:spPr/>
      <dgm:t>
        <a:bodyPr rtlCol="0"/>
        <a:lstStyle/>
        <a:p>
          <a:pPr rtl="0"/>
          <a:endParaRPr lang="en-SG">
            <a:solidFill>
              <a:srgbClr val="40404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E73ED80-E6C2-4468-BC69-5110461FA543}" type="sibTrans" cxnId="{543B1450-F8B4-441B-99BF-064109850C96}">
      <dgm:prSet/>
      <dgm:spPr/>
      <dgm:t>
        <a:bodyPr rtlCol="0"/>
        <a:lstStyle/>
        <a:p>
          <a:pPr rtl="0"/>
          <a:endParaRPr lang="en-SG">
            <a:solidFill>
              <a:srgbClr val="40404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DE96267-4B50-4D6F-80D4-AD56A8226E20}">
      <dgm:prSet phldrT="[Text]"/>
      <dgm:spPr>
        <a:solidFill>
          <a:srgbClr val="E1F3F3">
            <a:alpha val="90000"/>
          </a:srgbClr>
        </a:solidFill>
        <a:ln>
          <a:solidFill>
            <a:srgbClr val="1F6585">
              <a:alpha val="90000"/>
            </a:srgbClr>
          </a:solidFill>
        </a:ln>
      </dgm:spPr>
      <dgm:t>
        <a:bodyPr rtlCol="0"/>
        <a:lstStyle/>
        <a:p>
          <a:pPr rtl="0"/>
          <a:r>
            <a:rPr lang="ru"/>
            <a:t>Компании, которые знают о своих обязательствах, и стремятся корректно их исполнить </a:t>
          </a:r>
          <a:endParaRPr lang="en-SG" dirty="0">
            <a:solidFill>
              <a:srgbClr val="40404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8A09140-CF4C-4EF8-ABA3-1D9C2FADB81D}" type="parTrans" cxnId="{3B806622-4E08-4021-BD0A-C73199197174}">
      <dgm:prSet/>
      <dgm:spPr/>
      <dgm:t>
        <a:bodyPr rtlCol="0"/>
        <a:lstStyle/>
        <a:p>
          <a:pPr rtl="0"/>
          <a:endParaRPr lang="en-SG">
            <a:solidFill>
              <a:srgbClr val="40404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5C45B8C-8E36-4FFB-819C-9912DC552C65}" type="sibTrans" cxnId="{3B806622-4E08-4021-BD0A-C73199197174}">
      <dgm:prSet/>
      <dgm:spPr/>
      <dgm:t>
        <a:bodyPr rtlCol="0"/>
        <a:lstStyle/>
        <a:p>
          <a:pPr rtl="0"/>
          <a:endParaRPr lang="en-SG">
            <a:solidFill>
              <a:srgbClr val="40404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76D6E83-A82D-46DB-A8E0-5347271C4EB5}">
      <dgm:prSet phldrT="[Text]"/>
      <dgm:spPr>
        <a:solidFill>
          <a:srgbClr val="76CAC8"/>
        </a:solidFill>
        <a:ln>
          <a:solidFill>
            <a:srgbClr val="1F6585"/>
          </a:solidFill>
        </a:ln>
      </dgm:spPr>
      <dgm:t>
        <a:bodyPr rtlCol="0"/>
        <a:lstStyle/>
        <a:p>
          <a:pPr rtl="0"/>
          <a:r>
            <a:rPr lang="ru" b="1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rPr>
            <a:t>Принуждение к исполнению</a:t>
          </a:r>
        </a:p>
      </dgm:t>
    </dgm:pt>
    <dgm:pt modelId="{6262BEFB-8774-4352-88E0-F5BC9C2B945E}" type="sibTrans" cxnId="{E2011377-4E62-406B-B4A9-04F43EDE23C3}">
      <dgm:prSet/>
      <dgm:spPr/>
      <dgm:t>
        <a:bodyPr rtlCol="0"/>
        <a:lstStyle/>
        <a:p>
          <a:pPr rtl="0"/>
          <a:endParaRPr lang="en-SG">
            <a:solidFill>
              <a:srgbClr val="40404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28B900B-2936-404F-9EA2-A30D846DFABE}" type="parTrans" cxnId="{E2011377-4E62-406B-B4A9-04F43EDE23C3}">
      <dgm:prSet/>
      <dgm:spPr/>
      <dgm:t>
        <a:bodyPr rtlCol="0"/>
        <a:lstStyle/>
        <a:p>
          <a:pPr rtl="0"/>
          <a:endParaRPr lang="en-SG">
            <a:solidFill>
              <a:srgbClr val="40404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E73BAD9-D94D-4240-9AA0-35F5F8E1E32F}">
      <dgm:prSet phldrT="[Text]"/>
      <dgm:spPr>
        <a:solidFill>
          <a:srgbClr val="E1F3F3">
            <a:alpha val="90000"/>
          </a:srgbClr>
        </a:solidFill>
        <a:ln>
          <a:solidFill>
            <a:srgbClr val="1F6585">
              <a:alpha val="90000"/>
            </a:srgbClr>
          </a:solidFill>
        </a:ln>
      </dgm:spPr>
      <dgm:t>
        <a:bodyPr rtlCol="0"/>
        <a:lstStyle/>
        <a:p>
          <a:pPr rtl="0"/>
          <a:r>
            <a:rPr lang="ru"/>
            <a:t>Компании, которые стремятся сделать все правильно, но не до конца осознают, что нужно делать</a:t>
          </a:r>
          <a:endParaRPr lang="en-SG" dirty="0">
            <a:solidFill>
              <a:srgbClr val="40404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E32C959-9B2C-4881-A777-67C459144C10}" type="parTrans" cxnId="{36173052-F6E4-4AE7-8EE6-FD3965A878E5}">
      <dgm:prSet/>
      <dgm:spPr/>
    </dgm:pt>
    <dgm:pt modelId="{13FA6E96-9FDF-4C86-A501-5A13607DA7F9}" type="sibTrans" cxnId="{36173052-F6E4-4AE7-8EE6-FD3965A878E5}">
      <dgm:prSet/>
      <dgm:spPr/>
    </dgm:pt>
    <dgm:pt modelId="{7E44FD14-2F7C-451B-9C8E-45609E5FA900}">
      <dgm:prSet phldrT="[Text]"/>
      <dgm:spPr>
        <a:solidFill>
          <a:srgbClr val="E1F3F3">
            <a:alpha val="90000"/>
          </a:srgbClr>
        </a:solidFill>
        <a:ln>
          <a:solidFill>
            <a:srgbClr val="1F6585">
              <a:alpha val="90000"/>
            </a:srgbClr>
          </a:solidFill>
        </a:ln>
      </dgm:spPr>
      <dgm:t>
        <a:bodyPr rtlCol="0"/>
        <a:lstStyle/>
        <a:p>
          <a:pPr rtl="0"/>
          <a:r>
            <a:rPr lang="ru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rPr>
            <a:t>Компании, которые не стремятся исполнять свои обязательства и у которых нет возможностей для этого</a:t>
          </a:r>
          <a:endParaRPr lang="en-SG" dirty="0">
            <a:solidFill>
              <a:srgbClr val="40404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B899187-AF16-4C5B-A0B4-495B31EF806F}" type="parTrans" cxnId="{98D4A9C6-FFD7-4BD7-9142-C44913FA96CE}">
      <dgm:prSet/>
      <dgm:spPr/>
    </dgm:pt>
    <dgm:pt modelId="{468B60A5-0AD3-4F7E-B59D-BCE0B076AE64}" type="sibTrans" cxnId="{98D4A9C6-FFD7-4BD7-9142-C44913FA96CE}">
      <dgm:prSet/>
      <dgm:spPr/>
    </dgm:pt>
    <dgm:pt modelId="{897A3CF8-0321-4225-A840-D1F5C62E9E6B}" type="pres">
      <dgm:prSet presAssocID="{98B60865-C3CA-4F6A-8ADD-881F6279A2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E83C1D-293E-4850-BF38-18151E985F9D}" type="pres">
      <dgm:prSet presAssocID="{D76D6E83-A82D-46DB-A8E0-5347271C4EB5}" presName="composite" presStyleCnt="0"/>
      <dgm:spPr/>
    </dgm:pt>
    <dgm:pt modelId="{BA4A724F-67C6-4CC7-B6A3-A2D8094FF6E8}" type="pres">
      <dgm:prSet presAssocID="{D76D6E83-A82D-46DB-A8E0-5347271C4EB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AB18E-AE1D-4925-9516-0921C91E0C49}" type="pres">
      <dgm:prSet presAssocID="{D76D6E83-A82D-46DB-A8E0-5347271C4EB5}" presName="desTx" presStyleLbl="alignAccFollowNode1" presStyleIdx="0" presStyleCnt="2" custLinFactNeighborX="-1" custLinFactNeighborY="-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4EAC4-274F-4142-9124-C1DB3320AE1E}" type="pres">
      <dgm:prSet presAssocID="{6262BEFB-8774-4352-88E0-F5BC9C2B945E}" presName="space" presStyleCnt="0"/>
      <dgm:spPr/>
    </dgm:pt>
    <dgm:pt modelId="{5E53CB17-7C1C-495E-B0D0-306C2967DC8D}" type="pres">
      <dgm:prSet presAssocID="{B83E99CB-D7F1-4E69-A13F-8D6E1537F757}" presName="composite" presStyleCnt="0"/>
      <dgm:spPr/>
    </dgm:pt>
    <dgm:pt modelId="{182E1F1A-CDE5-4D5D-9B27-BA3BD8B0E989}" type="pres">
      <dgm:prSet presAssocID="{B83E99CB-D7F1-4E69-A13F-8D6E1537F75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25393-615E-4D0E-8C8A-F83AA0E9177D}" type="pres">
      <dgm:prSet presAssocID="{B83E99CB-D7F1-4E69-A13F-8D6E1537F75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D4A9C6-FFD7-4BD7-9142-C44913FA96CE}" srcId="{D76D6E83-A82D-46DB-A8E0-5347271C4EB5}" destId="{7E44FD14-2F7C-451B-9C8E-45609E5FA900}" srcOrd="1" destOrd="0" parTransId="{AB899187-AF16-4C5B-A0B4-495B31EF806F}" sibTransId="{468B60A5-0AD3-4F7E-B59D-BCE0B076AE64}"/>
    <dgm:cxn modelId="{CC8EBFA6-BBFD-4CD3-A6E4-1BA6200D5F72}" type="presOf" srcId="{D76D6E83-A82D-46DB-A8E0-5347271C4EB5}" destId="{BA4A724F-67C6-4CC7-B6A3-A2D8094FF6E8}" srcOrd="0" destOrd="0" presId="urn:microsoft.com/office/officeart/2005/8/layout/hList1"/>
    <dgm:cxn modelId="{84E69CFF-DEC3-425D-86D4-3F782B07379D}" type="presOf" srcId="{704A4594-ED15-492E-A14C-D1CFDE3D85C0}" destId="{8B5AB18E-AE1D-4925-9516-0921C91E0C49}" srcOrd="0" destOrd="0" presId="urn:microsoft.com/office/officeart/2005/8/layout/hList1"/>
    <dgm:cxn modelId="{D99F2EE7-773E-41AB-9088-B80D6A4538E7}" type="presOf" srcId="{B83E99CB-D7F1-4E69-A13F-8D6E1537F757}" destId="{182E1F1A-CDE5-4D5D-9B27-BA3BD8B0E989}" srcOrd="0" destOrd="0" presId="urn:microsoft.com/office/officeart/2005/8/layout/hList1"/>
    <dgm:cxn modelId="{616513E1-E7B9-41E1-82A8-275A975CFC80}" type="presOf" srcId="{98B60865-C3CA-4F6A-8ADD-881F6279A247}" destId="{897A3CF8-0321-4225-A840-D1F5C62E9E6B}" srcOrd="0" destOrd="0" presId="urn:microsoft.com/office/officeart/2005/8/layout/hList1"/>
    <dgm:cxn modelId="{36173052-F6E4-4AE7-8EE6-FD3965A878E5}" srcId="{B83E99CB-D7F1-4E69-A13F-8D6E1537F757}" destId="{CE73BAD9-D94D-4240-9AA0-35F5F8E1E32F}" srcOrd="1" destOrd="0" parTransId="{BE32C959-9B2C-4881-A777-67C459144C10}" sibTransId="{13FA6E96-9FDF-4C86-A501-5A13607DA7F9}"/>
    <dgm:cxn modelId="{543B1450-F8B4-441B-99BF-064109850C96}" srcId="{98B60865-C3CA-4F6A-8ADD-881F6279A247}" destId="{B83E99CB-D7F1-4E69-A13F-8D6E1537F757}" srcOrd="1" destOrd="0" parTransId="{A512C984-FD42-4AE8-B39A-A543B1F4D8FD}" sibTransId="{4E73ED80-E6C2-4468-BC69-5110461FA543}"/>
    <dgm:cxn modelId="{6332C7D2-37E6-421A-AFF4-4B1E86943862}" type="presOf" srcId="{CE73BAD9-D94D-4240-9AA0-35F5F8E1E32F}" destId="{93625393-615E-4D0E-8C8A-F83AA0E9177D}" srcOrd="0" destOrd="1" presId="urn:microsoft.com/office/officeart/2005/8/layout/hList1"/>
    <dgm:cxn modelId="{370DA08F-055E-42CF-86BC-37CDFA778395}" type="presOf" srcId="{5DE96267-4B50-4D6F-80D4-AD56A8226E20}" destId="{93625393-615E-4D0E-8C8A-F83AA0E9177D}" srcOrd="0" destOrd="0" presId="urn:microsoft.com/office/officeart/2005/8/layout/hList1"/>
    <dgm:cxn modelId="{E2011377-4E62-406B-B4A9-04F43EDE23C3}" srcId="{98B60865-C3CA-4F6A-8ADD-881F6279A247}" destId="{D76D6E83-A82D-46DB-A8E0-5347271C4EB5}" srcOrd="0" destOrd="0" parTransId="{D28B900B-2936-404F-9EA2-A30D846DFABE}" sibTransId="{6262BEFB-8774-4352-88E0-F5BC9C2B945E}"/>
    <dgm:cxn modelId="{68A29C95-A340-44E2-8E4F-55A0193699DB}" srcId="{D76D6E83-A82D-46DB-A8E0-5347271C4EB5}" destId="{704A4594-ED15-492E-A14C-D1CFDE3D85C0}" srcOrd="0" destOrd="0" parTransId="{026B2643-FEC9-49D0-ABFC-13C75644B832}" sibTransId="{1474ED15-E6BD-477A-929E-A47B1F269306}"/>
    <dgm:cxn modelId="{890E3A24-D80B-411D-B256-B6F325A71D9E}" type="presOf" srcId="{7E44FD14-2F7C-451B-9C8E-45609E5FA900}" destId="{8B5AB18E-AE1D-4925-9516-0921C91E0C49}" srcOrd="0" destOrd="1" presId="urn:microsoft.com/office/officeart/2005/8/layout/hList1"/>
    <dgm:cxn modelId="{3B806622-4E08-4021-BD0A-C73199197174}" srcId="{B83E99CB-D7F1-4E69-A13F-8D6E1537F757}" destId="{5DE96267-4B50-4D6F-80D4-AD56A8226E20}" srcOrd="0" destOrd="0" parTransId="{E8A09140-CF4C-4EF8-ABA3-1D9C2FADB81D}" sibTransId="{05C45B8C-8E36-4FFB-819C-9912DC552C65}"/>
    <dgm:cxn modelId="{200E3E77-9B91-47E5-A708-8E7B5657A5B7}" type="presParOf" srcId="{897A3CF8-0321-4225-A840-D1F5C62E9E6B}" destId="{B9E83C1D-293E-4850-BF38-18151E985F9D}" srcOrd="0" destOrd="0" presId="urn:microsoft.com/office/officeart/2005/8/layout/hList1"/>
    <dgm:cxn modelId="{25FB044F-C9BC-49BE-A10B-6CC638489FFB}" type="presParOf" srcId="{B9E83C1D-293E-4850-BF38-18151E985F9D}" destId="{BA4A724F-67C6-4CC7-B6A3-A2D8094FF6E8}" srcOrd="0" destOrd="0" presId="urn:microsoft.com/office/officeart/2005/8/layout/hList1"/>
    <dgm:cxn modelId="{E79C740F-1526-48F1-9141-0EF0AD0771F5}" type="presParOf" srcId="{B9E83C1D-293E-4850-BF38-18151E985F9D}" destId="{8B5AB18E-AE1D-4925-9516-0921C91E0C49}" srcOrd="1" destOrd="0" presId="urn:microsoft.com/office/officeart/2005/8/layout/hList1"/>
    <dgm:cxn modelId="{1BDA2104-1772-4CD4-B54E-C01E5FA8F69C}" type="presParOf" srcId="{897A3CF8-0321-4225-A840-D1F5C62E9E6B}" destId="{A044EAC4-274F-4142-9124-C1DB3320AE1E}" srcOrd="1" destOrd="0" presId="urn:microsoft.com/office/officeart/2005/8/layout/hList1"/>
    <dgm:cxn modelId="{D0BE7B42-E844-44A6-984E-5163C5613A02}" type="presParOf" srcId="{897A3CF8-0321-4225-A840-D1F5C62E9E6B}" destId="{5E53CB17-7C1C-495E-B0D0-306C2967DC8D}" srcOrd="2" destOrd="0" presId="urn:microsoft.com/office/officeart/2005/8/layout/hList1"/>
    <dgm:cxn modelId="{726454FC-EE09-4C38-917B-5CDF463EAC57}" type="presParOf" srcId="{5E53CB17-7C1C-495E-B0D0-306C2967DC8D}" destId="{182E1F1A-CDE5-4D5D-9B27-BA3BD8B0E989}" srcOrd="0" destOrd="0" presId="urn:microsoft.com/office/officeart/2005/8/layout/hList1"/>
    <dgm:cxn modelId="{E58EA1B9-8E62-4BE1-8CDC-5D62E3C53CE9}" type="presParOf" srcId="{5E53CB17-7C1C-495E-B0D0-306C2967DC8D}" destId="{93625393-615E-4D0E-8C8A-F83AA0E9177D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A724F-67C6-4CC7-B6A3-A2D8094FF6E8}">
      <dsp:nvSpPr>
        <dsp:cNvPr id="0" name=""/>
        <dsp:cNvSpPr/>
      </dsp:nvSpPr>
      <dsp:spPr>
        <a:xfrm>
          <a:off x="56" y="64054"/>
          <a:ext cx="5375657" cy="720000"/>
        </a:xfrm>
        <a:prstGeom prst="rect">
          <a:avLst/>
        </a:prstGeom>
        <a:solidFill>
          <a:srgbClr val="76CAC8"/>
        </a:solidFill>
        <a:ln w="25400" cap="flat" cmpd="sng" algn="ctr">
          <a:solidFill>
            <a:srgbClr val="1F65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500" b="1" kern="120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rPr>
            <a:t>Принуждение к исполнению</a:t>
          </a:r>
        </a:p>
      </dsp:txBody>
      <dsp:txXfrm>
        <a:off x="56" y="64054"/>
        <a:ext cx="5375657" cy="720000"/>
      </dsp:txXfrm>
    </dsp:sp>
    <dsp:sp modelId="{8B5AB18E-AE1D-4925-9516-0921C91E0C49}">
      <dsp:nvSpPr>
        <dsp:cNvPr id="0" name=""/>
        <dsp:cNvSpPr/>
      </dsp:nvSpPr>
      <dsp:spPr>
        <a:xfrm>
          <a:off x="2" y="770806"/>
          <a:ext cx="5375657" cy="3088125"/>
        </a:xfrm>
        <a:prstGeom prst="rect">
          <a:avLst/>
        </a:prstGeom>
        <a:solidFill>
          <a:srgbClr val="E1F3F3">
            <a:alpha val="90000"/>
          </a:srgbClr>
        </a:solidFill>
        <a:ln w="25400" cap="flat" cmpd="sng" algn="ctr">
          <a:solidFill>
            <a:srgbClr val="1F6585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rtlCol="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2500" kern="1200"/>
            <a:t>Компании, которые знают о своих обязательствах, но не привержены их исполнению</a:t>
          </a:r>
          <a:endParaRPr lang="en-SG" sz="2500" kern="1200" dirty="0">
            <a:solidFill>
              <a:srgbClr val="40404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2500" kern="120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rPr>
            <a:t>Компании, которые не стремятся исполнять свои обязательства и у которых нет возможностей для этого</a:t>
          </a:r>
          <a:endParaRPr lang="en-SG" sz="2500" kern="1200" dirty="0">
            <a:solidFill>
              <a:srgbClr val="40404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" y="770806"/>
        <a:ext cx="5375657" cy="3088125"/>
      </dsp:txXfrm>
    </dsp:sp>
    <dsp:sp modelId="{182E1F1A-CDE5-4D5D-9B27-BA3BD8B0E989}">
      <dsp:nvSpPr>
        <dsp:cNvPr id="0" name=""/>
        <dsp:cNvSpPr/>
      </dsp:nvSpPr>
      <dsp:spPr>
        <a:xfrm>
          <a:off x="6128306" y="64054"/>
          <a:ext cx="5375657" cy="720000"/>
        </a:xfrm>
        <a:prstGeom prst="rect">
          <a:avLst/>
        </a:prstGeom>
        <a:solidFill>
          <a:srgbClr val="76CAC8"/>
        </a:solidFill>
        <a:ln w="25400" cap="flat" cmpd="sng" algn="ctr">
          <a:solidFill>
            <a:srgbClr val="1F65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500" b="1" kern="120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rPr>
            <a:t>Взаимодействие</a:t>
          </a:r>
        </a:p>
      </dsp:txBody>
      <dsp:txXfrm>
        <a:off x="6128306" y="64054"/>
        <a:ext cx="5375657" cy="720000"/>
      </dsp:txXfrm>
    </dsp:sp>
    <dsp:sp modelId="{93625393-615E-4D0E-8C8A-F83AA0E9177D}">
      <dsp:nvSpPr>
        <dsp:cNvPr id="0" name=""/>
        <dsp:cNvSpPr/>
      </dsp:nvSpPr>
      <dsp:spPr>
        <a:xfrm>
          <a:off x="6128306" y="784054"/>
          <a:ext cx="5375657" cy="3088125"/>
        </a:xfrm>
        <a:prstGeom prst="rect">
          <a:avLst/>
        </a:prstGeom>
        <a:solidFill>
          <a:srgbClr val="E1F3F3">
            <a:alpha val="90000"/>
          </a:srgbClr>
        </a:solidFill>
        <a:ln w="25400" cap="flat" cmpd="sng" algn="ctr">
          <a:solidFill>
            <a:srgbClr val="1F6585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rtlCol="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2500" kern="1200"/>
            <a:t>Компании, которые знают о своих обязательствах, и стремятся корректно их исполнить </a:t>
          </a:r>
          <a:endParaRPr lang="en-SG" sz="2500" kern="1200" dirty="0">
            <a:solidFill>
              <a:srgbClr val="40404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2500" kern="1200"/>
            <a:t>Компании, которые стремятся сделать все правильно, но не до конца осознают, что нужно делать</a:t>
          </a:r>
          <a:endParaRPr lang="en-SG" sz="2500" kern="1200" dirty="0">
            <a:solidFill>
              <a:srgbClr val="40404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128306" y="784054"/>
        <a:ext cx="5375657" cy="3088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rtl="0"/>
            <a:endParaRPr lang="en-GB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rtl="0"/>
            <a:endParaRPr lang="en-GB" alt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rtl="0"/>
            <a:endParaRPr lang="en-GB" alt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rtl="0"/>
            <a:fld id="{32061F72-D737-483C-9742-71A1D01D34F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16039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rtl="0"/>
            <a:endParaRPr lang="en-GB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rtl="0"/>
            <a:endParaRPr lang="en-GB" alt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ru"/>
              <a:t>Click to edit Master text styles</a:t>
            </a:r>
          </a:p>
          <a:p>
            <a:pPr lvl="1" rtl="0"/>
            <a:r>
              <a:rPr lang="ru"/>
              <a:t>Second level</a:t>
            </a:r>
          </a:p>
          <a:p>
            <a:pPr lvl="2" rtl="0"/>
            <a:r>
              <a:rPr lang="ru"/>
              <a:t>Third level</a:t>
            </a:r>
          </a:p>
          <a:p>
            <a:pPr lvl="3" rtl="0"/>
            <a:r>
              <a:rPr lang="ru"/>
              <a:t>Fourth level</a:t>
            </a:r>
          </a:p>
          <a:p>
            <a:pPr lvl="4" rtl="0"/>
            <a:r>
              <a:rPr lang="ru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rtl="0"/>
            <a:endParaRPr lang="en-GB" alt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rtl="0"/>
            <a:fld id="{D80DB10C-4E08-4908-AF0F-D1DAE95104C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84673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D9D472B8-5924-4B83-8B9D-37E991946014}" type="slidenum">
              <a:rPr lang="en-GB" altLang="en-US"/>
              <a:pPr/>
              <a:t>1</a:t>
            </a:fld>
            <a:endParaRPr lang="en-GB" alt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marL="457200" lvl="1" indent="0" rtl="0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28395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D9D472B8-5924-4B83-8B9D-37E991946014}" type="slidenum">
              <a:rPr lang="en-GB" altLang="en-US"/>
              <a:pPr rtl="0"/>
              <a:t>10</a:t>
            </a:fld>
            <a:endParaRPr lang="en-GB" alt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marL="457200" lvl="1" indent="0" rtl="0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9003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D9D472B8-5924-4B83-8B9D-37E991946014}" type="slidenum">
              <a:rPr lang="en-GB" altLang="en-US"/>
              <a:pPr rtl="0"/>
              <a:t>11</a:t>
            </a:fld>
            <a:endParaRPr lang="en-GB" alt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marL="457200" lvl="1" indent="0" rtl="0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42130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D9D472B8-5924-4B83-8B9D-37E991946014}" type="slidenum">
              <a:rPr lang="en-GB" altLang="en-US"/>
              <a:pPr rtl="0"/>
              <a:t>13</a:t>
            </a:fld>
            <a:endParaRPr lang="en-GB" alt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marL="457200" lvl="1" indent="0" rtl="0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5395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D9D472B8-5924-4B83-8B9D-37E991946014}" type="slidenum">
              <a:rPr lang="en-GB" altLang="en-US"/>
              <a:pPr/>
              <a:t>2</a:t>
            </a:fld>
            <a:endParaRPr lang="en-GB" alt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marL="457200" lvl="1" indent="0" rtl="0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025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D9D472B8-5924-4B83-8B9D-37E991946014}" type="slidenum">
              <a:rPr lang="en-GB" altLang="en-US"/>
              <a:pPr rtl="0"/>
              <a:t>3</a:t>
            </a:fld>
            <a:endParaRPr lang="en-GB" alt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marL="457200" lvl="1" indent="0" rtl="0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0718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D9D472B8-5924-4B83-8B9D-37E991946014}" type="slidenum">
              <a:rPr lang="en-GB" altLang="en-US"/>
              <a:pPr rtl="0"/>
              <a:t>4</a:t>
            </a:fld>
            <a:endParaRPr lang="en-GB" alt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marL="457200" lvl="1" indent="0" rtl="0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02774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D9D472B8-5924-4B83-8B9D-37E991946014}" type="slidenum">
              <a:rPr lang="en-GB" altLang="en-US"/>
              <a:pPr rtl="0"/>
              <a:t>5</a:t>
            </a:fld>
            <a:endParaRPr lang="en-GB" alt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Двойная роль — т. е. консультирование компаний и обмен передовым опытом по вопросам соблюдения соответствующего законодательства, проведение расследований по жалобам, несчастным случаям и заболеваниям.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Вооружены знаниями — для достижения такого же общего результата, т. е. улучшения режима обеспечения безопасности и гигиены труда, но более рациональным образом.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Использование технологий для оптимизации и автоматизации инспекций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усилия по повышению компетенций инспекторов труда, чтобы обеспечить их соответствие постоянно возникающим проблемам</a:t>
            </a:r>
            <a:endParaRPr lang="en-GB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lang="en-GB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SG" sz="1800" dirty="0">
              <a:effectLst/>
              <a:latin typeface="Arial" panose="020B0604020202020204" pitchFamily="34" charset="0"/>
              <a:ea typeface="DengXian" panose="02010600030101010101" pitchFamily="2" charset="-122"/>
            </a:endParaRPr>
          </a:p>
          <a:p>
            <a:pPr marL="457200" lvl="1" indent="0" rtl="0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37401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D9D472B8-5924-4B83-8B9D-37E991946014}" type="slidenum">
              <a:rPr lang="en-GB" altLang="en-US"/>
              <a:pPr rtl="0"/>
              <a:t>6</a:t>
            </a:fld>
            <a:endParaRPr lang="en-GB" alt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a) Двойная роль — т. е. консультирование компаний и обмен передовым опытом по вопросам соблюдения соответствующего законодательства, проведение расследований по жалобам, несчастным случаям и заболеваниям.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a) Вооружены знаниями — для достижения такого же общего результата, т. е. улучшения режима обеспечения безопасности и гигиены труда, но более рациональным образом.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c) Использование технологий для оптимизации и автоматизации инспекций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</a:t>
            </a:r>
            <a:r>
              <a:rPr lang="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усилия по повышению компетенций инспекторов труда, чтобы обеспечить их соответствие постоянно возникающим проблемам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e) Внесение поправок в нормативные акты для расширения определения отношений между работодателем и работником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f) ПГП и общественное здравоохранение (ОЗ) необходимо интегрировать в систему управления БГТ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45697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D9D472B8-5924-4B83-8B9D-37E991946014}" type="slidenum">
              <a:rPr lang="en-GB" altLang="en-US"/>
              <a:pPr rtl="0"/>
              <a:t>7</a:t>
            </a:fld>
            <a:endParaRPr lang="en-GB" alt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marL="457200" lvl="1" indent="0" rtl="0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51834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D9D472B8-5924-4B83-8B9D-37E991946014}" type="slidenum">
              <a:rPr lang="en-GB" altLang="en-US"/>
              <a:pPr rtl="0"/>
              <a:t>8</a:t>
            </a:fld>
            <a:endParaRPr lang="en-GB" alt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marL="457200" lvl="1" indent="0" rtl="0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3397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D9D472B8-5924-4B83-8B9D-37E991946014}" type="slidenum">
              <a:rPr lang="en-GB" altLang="en-US"/>
              <a:pPr rtl="0"/>
              <a:t>9</a:t>
            </a:fld>
            <a:endParaRPr lang="en-GB" alt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marL="457200" lvl="1" indent="0" rtl="0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4863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rtlCol="0"/>
          <a:lstStyle/>
          <a:p>
            <a:pPr rtl="0"/>
            <a:r>
              <a:rPr lang="ru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rtlCol="0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rtl="0"/>
            <a:r>
              <a:rPr lang="ru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5A3126D6-D7EE-43B5-BCD9-DED10C51A4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7190330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"/>
              <a:t>Click to edit Master text styles</a:t>
            </a:r>
          </a:p>
          <a:p>
            <a:pPr lvl="1" rtl="0"/>
            <a:r>
              <a:rPr lang="ru"/>
              <a:t>Second level</a:t>
            </a:r>
          </a:p>
          <a:p>
            <a:pPr lvl="2" rtl="0"/>
            <a:r>
              <a:rPr lang="ru"/>
              <a:t>Third level</a:t>
            </a:r>
          </a:p>
          <a:p>
            <a:pPr lvl="3" rtl="0"/>
            <a:r>
              <a:rPr lang="ru"/>
              <a:t>Fourth level</a:t>
            </a:r>
          </a:p>
          <a:p>
            <a:pPr lvl="4" rtl="0"/>
            <a:r>
              <a:rPr lang="ru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F8D98EE-DDC7-4C0C-BC3C-C3BA1BA5C0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8782995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/>
          <a:p>
            <a:pPr rtl="0"/>
            <a:r>
              <a:rPr lang="ru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/>
          <a:p>
            <a:pPr lvl="0" rtl="0"/>
            <a:r>
              <a:rPr lang="ru"/>
              <a:t>Click to edit Master text styles</a:t>
            </a:r>
          </a:p>
          <a:p>
            <a:pPr lvl="1" rtl="0"/>
            <a:r>
              <a:rPr lang="ru"/>
              <a:t>Second level</a:t>
            </a:r>
          </a:p>
          <a:p>
            <a:pPr lvl="2" rtl="0"/>
            <a:r>
              <a:rPr lang="ru"/>
              <a:t>Third level</a:t>
            </a:r>
          </a:p>
          <a:p>
            <a:pPr lvl="3" rtl="0"/>
            <a:r>
              <a:rPr lang="ru"/>
              <a:t>Fourth level</a:t>
            </a:r>
          </a:p>
          <a:p>
            <a:pPr lvl="4" rtl="0"/>
            <a:r>
              <a:rPr lang="ru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6AC2AB7D-2007-4DFC-9FB0-8C8DDFDDDB8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3852793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/>
          <a:lstStyle/>
          <a:p>
            <a:pPr rtl="0"/>
            <a:r>
              <a:rPr lang="ru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 rtlCol="0"/>
          <a:lstStyle/>
          <a:p>
            <a:pPr lvl="0" rtl="0"/>
            <a:r>
              <a:rPr lang="ru"/>
              <a:t>Click to edit Master text styles</a:t>
            </a:r>
          </a:p>
          <a:p>
            <a:pPr lvl="1" rtl="0"/>
            <a:r>
              <a:rPr lang="ru"/>
              <a:t>Second level</a:t>
            </a:r>
          </a:p>
          <a:p>
            <a:pPr lvl="2" rtl="0"/>
            <a:r>
              <a:rPr lang="ru"/>
              <a:t>Third level</a:t>
            </a:r>
          </a:p>
          <a:p>
            <a:pPr lvl="3" rtl="0"/>
            <a:r>
              <a:rPr lang="ru"/>
              <a:t>Fourth level</a:t>
            </a:r>
          </a:p>
          <a:p>
            <a:pPr lvl="4" rtl="0"/>
            <a:r>
              <a:rPr lang="ru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rtlCol="0"/>
          <a:lstStyle/>
          <a:p>
            <a:pPr lvl="0" rtl="0"/>
            <a:r>
              <a:rPr lang="ru"/>
              <a:t>Click to edit Master text styles</a:t>
            </a:r>
          </a:p>
          <a:p>
            <a:pPr lvl="1" rtl="0"/>
            <a:r>
              <a:rPr lang="ru"/>
              <a:t>Second level</a:t>
            </a:r>
          </a:p>
          <a:p>
            <a:pPr lvl="2" rtl="0"/>
            <a:r>
              <a:rPr lang="ru"/>
              <a:t>Third level</a:t>
            </a:r>
          </a:p>
          <a:p>
            <a:pPr lvl="3" rtl="0"/>
            <a:r>
              <a:rPr lang="ru"/>
              <a:t>Fourth level</a:t>
            </a:r>
          </a:p>
          <a:p>
            <a:pPr lvl="4" rtl="0"/>
            <a:r>
              <a:rPr lang="ru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22A0C061-D4A8-4449-9D18-78480CE872C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921924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"/>
              <a:t>Click to edit Master text styles</a:t>
            </a:r>
          </a:p>
          <a:p>
            <a:pPr lvl="1" rtl="0"/>
            <a:r>
              <a:rPr lang="ru"/>
              <a:t>Second level</a:t>
            </a:r>
          </a:p>
          <a:p>
            <a:pPr lvl="2" rtl="0"/>
            <a:r>
              <a:rPr lang="ru"/>
              <a:t>Third level</a:t>
            </a:r>
          </a:p>
          <a:p>
            <a:pPr lvl="3" rtl="0"/>
            <a:r>
              <a:rPr lang="ru"/>
              <a:t>Fourth level</a:t>
            </a:r>
          </a:p>
          <a:p>
            <a:pPr lvl="4" rtl="0"/>
            <a:r>
              <a:rPr lang="ru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6A41560-C688-4BC2-81BE-04C60CCB9E0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86576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ru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rtlCol="0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rtl="0"/>
            <a:r>
              <a:rPr lang="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86FE5AB9-9A8B-466B-834F-F60972EEA00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081472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"/>
              <a:t>Click to edit Master text styles</a:t>
            </a:r>
          </a:p>
          <a:p>
            <a:pPr lvl="1" rtl="0"/>
            <a:r>
              <a:rPr lang="ru"/>
              <a:t>Second level</a:t>
            </a:r>
          </a:p>
          <a:p>
            <a:pPr lvl="2" rtl="0"/>
            <a:r>
              <a:rPr lang="ru"/>
              <a:t>Third level</a:t>
            </a:r>
          </a:p>
          <a:p>
            <a:pPr lvl="3" rtl="0"/>
            <a:r>
              <a:rPr lang="ru"/>
              <a:t>Fourth level</a:t>
            </a:r>
          </a:p>
          <a:p>
            <a:pPr lvl="4" rtl="0"/>
            <a:r>
              <a:rPr lang="ru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"/>
              <a:t>Click to edit Master text styles</a:t>
            </a:r>
          </a:p>
          <a:p>
            <a:pPr lvl="1" rtl="0"/>
            <a:r>
              <a:rPr lang="ru"/>
              <a:t>Second level</a:t>
            </a:r>
          </a:p>
          <a:p>
            <a:pPr lvl="2" rtl="0"/>
            <a:r>
              <a:rPr lang="ru"/>
              <a:t>Third level</a:t>
            </a:r>
          </a:p>
          <a:p>
            <a:pPr lvl="3" rtl="0"/>
            <a:r>
              <a:rPr lang="ru"/>
              <a:t>Fourth level</a:t>
            </a:r>
          </a:p>
          <a:p>
            <a:pPr lvl="4" rtl="0"/>
            <a:r>
              <a:rPr lang="ru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9E45520-7C29-4E42-8B26-311C3143A32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5650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"/>
              <a:t>Click to edit Master text styles</a:t>
            </a:r>
          </a:p>
          <a:p>
            <a:pPr lvl="1" rtl="0"/>
            <a:r>
              <a:rPr lang="ru"/>
              <a:t>Second level</a:t>
            </a:r>
          </a:p>
          <a:p>
            <a:pPr lvl="2" rtl="0"/>
            <a:r>
              <a:rPr lang="ru"/>
              <a:t>Third level</a:t>
            </a:r>
          </a:p>
          <a:p>
            <a:pPr lvl="3" rtl="0"/>
            <a:r>
              <a:rPr lang="ru"/>
              <a:t>Fourth level</a:t>
            </a:r>
          </a:p>
          <a:p>
            <a:pPr lvl="4" rtl="0"/>
            <a:r>
              <a:rPr lang="ru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"/>
              <a:t>Click to edit Master text styles</a:t>
            </a:r>
          </a:p>
          <a:p>
            <a:pPr lvl="1" rtl="0"/>
            <a:r>
              <a:rPr lang="ru"/>
              <a:t>Second level</a:t>
            </a:r>
          </a:p>
          <a:p>
            <a:pPr lvl="2" rtl="0"/>
            <a:r>
              <a:rPr lang="ru"/>
              <a:t>Third level</a:t>
            </a:r>
          </a:p>
          <a:p>
            <a:pPr lvl="3" rtl="0"/>
            <a:r>
              <a:rPr lang="ru"/>
              <a:t>Fourth level</a:t>
            </a:r>
          </a:p>
          <a:p>
            <a:pPr lvl="4" rtl="0"/>
            <a:r>
              <a:rPr lang="ru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B8760E1-18E9-4B38-9DE5-6B5CF3793B5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4444368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8ACFC866-B9F2-4B82-84ED-9104752D7F5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9089412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A149014F-79F0-4E2C-A9E8-FA65E6059DB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371272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ru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"/>
              <a:t>Click to edit Master text styles</a:t>
            </a:r>
          </a:p>
          <a:p>
            <a:pPr lvl="1" rtl="0"/>
            <a:r>
              <a:rPr lang="ru"/>
              <a:t>Second level</a:t>
            </a:r>
          </a:p>
          <a:p>
            <a:pPr lvl="2" rtl="0"/>
            <a:r>
              <a:rPr lang="ru"/>
              <a:t>Third level</a:t>
            </a:r>
          </a:p>
          <a:p>
            <a:pPr lvl="3" rtl="0"/>
            <a:r>
              <a:rPr lang="ru"/>
              <a:t>Fourth level</a:t>
            </a:r>
          </a:p>
          <a:p>
            <a:pPr lvl="4" rtl="0"/>
            <a:r>
              <a:rPr lang="ru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5970A67-7DED-43A8-97BD-75E11406EE1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7595491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ru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E928A1FA-EB39-41BD-B22B-1C29FD305B0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3323073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ru"/>
              <a:t>Click to edit Master text styles</a:t>
            </a:r>
          </a:p>
          <a:p>
            <a:pPr lvl="1" rtl="0"/>
            <a:r>
              <a:rPr lang="ru"/>
              <a:t>Second level</a:t>
            </a:r>
          </a:p>
          <a:p>
            <a:pPr lvl="2" rtl="0"/>
            <a:r>
              <a:rPr lang="ru"/>
              <a:t>Third level</a:t>
            </a:r>
          </a:p>
          <a:p>
            <a:pPr lvl="3" rtl="0"/>
            <a:r>
              <a:rPr lang="ru"/>
              <a:t>Fourth level</a:t>
            </a:r>
          </a:p>
          <a:p>
            <a:pPr lvl="4" rtl="0"/>
            <a:r>
              <a:rPr lang="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2A47E529-0EF9-4CF8-802D-40452798AB7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tyscape with a mysterious angle">
            <a:extLst>
              <a:ext uri="{FF2B5EF4-FFF2-40B4-BE49-F238E27FC236}">
                <a16:creationId xmlns:a16="http://schemas.microsoft.com/office/drawing/2014/main" xmlns="" id="{45211DA8-5441-0C77-DBD0-FD3A050075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33" y="-1"/>
            <a:ext cx="8189807" cy="6858000"/>
          </a:xfrm>
          <a:prstGeom prst="rect">
            <a:avLst/>
          </a:prstGeo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47A862F4-D80F-1F61-5511-7559F7A1B462}"/>
              </a:ext>
            </a:extLst>
          </p:cNvPr>
          <p:cNvSpPr/>
          <p:nvPr/>
        </p:nvSpPr>
        <p:spPr>
          <a:xfrm>
            <a:off x="0" y="1"/>
            <a:ext cx="12192000" cy="1374735"/>
          </a:xfrm>
          <a:custGeom>
            <a:avLst/>
            <a:gdLst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0 w 9144000"/>
              <a:gd name="connsiteY3" fmla="*/ 1737842 h 1737842"/>
              <a:gd name="connsiteX4" fmla="*/ 0 w 9144000"/>
              <a:gd name="connsiteY4" fmla="*/ 0 h 1737842"/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239486 w 9144000"/>
              <a:gd name="connsiteY3" fmla="*/ 1563670 h 1737842"/>
              <a:gd name="connsiteX4" fmla="*/ 0 w 9144000"/>
              <a:gd name="connsiteY4" fmla="*/ 0 h 1737842"/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566058 w 9144000"/>
              <a:gd name="connsiteY3" fmla="*/ 1618098 h 1737842"/>
              <a:gd name="connsiteX4" fmla="*/ 0 w 9144000"/>
              <a:gd name="connsiteY4" fmla="*/ 0 h 1737842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68086 w 9144000"/>
              <a:gd name="connsiteY3" fmla="*/ 1770498 h 1770498"/>
              <a:gd name="connsiteX4" fmla="*/ 0 w 9144000"/>
              <a:gd name="connsiteY4" fmla="*/ 0 h 1770498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528457 w 9144000"/>
              <a:gd name="connsiteY3" fmla="*/ 1600200 h 1770498"/>
              <a:gd name="connsiteX4" fmla="*/ 468086 w 9144000"/>
              <a:gd name="connsiteY4" fmla="*/ 1770498 h 1770498"/>
              <a:gd name="connsiteX5" fmla="*/ 0 w 9144000"/>
              <a:gd name="connsiteY5" fmla="*/ 0 h 1770498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528457 w 9144000"/>
              <a:gd name="connsiteY3" fmla="*/ 1600200 h 1770498"/>
              <a:gd name="connsiteX4" fmla="*/ 468086 w 9144000"/>
              <a:gd name="connsiteY4" fmla="*/ 1770498 h 1770498"/>
              <a:gd name="connsiteX5" fmla="*/ 0 w 9144000"/>
              <a:gd name="connsiteY5" fmla="*/ 0 h 177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770498">
                <a:moveTo>
                  <a:pt x="0" y="0"/>
                </a:moveTo>
                <a:lnTo>
                  <a:pt x="9144000" y="0"/>
                </a:lnTo>
                <a:lnTo>
                  <a:pt x="9144000" y="1737842"/>
                </a:lnTo>
                <a:cubicBezTo>
                  <a:pt x="7590971" y="1739133"/>
                  <a:pt x="6114143" y="1718652"/>
                  <a:pt x="4528457" y="1600200"/>
                </a:cubicBezTo>
                <a:lnTo>
                  <a:pt x="468086" y="17704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  <a:alpha val="44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SG" dirty="0"/>
          </a:p>
        </p:txBody>
      </p:sp>
      <p:pic>
        <p:nvPicPr>
          <p:cNvPr id="6148" name="Picture 4" descr="IALI_100_Q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440" y="5445224"/>
            <a:ext cx="2116832" cy="13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ADC0D2-8B52-8716-1043-313841BAF6DC}"/>
              </a:ext>
            </a:extLst>
          </p:cNvPr>
          <p:cNvSpPr txBox="1"/>
          <p:nvPr/>
        </p:nvSpPr>
        <p:spPr>
          <a:xfrm>
            <a:off x="1217789" y="56426"/>
            <a:ext cx="9487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11-ая </a:t>
            </a:r>
            <a:r>
              <a:rPr lang="ru-RU" sz="24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Казахстанская Международная Конференция и Выставка по охране труда и промышленной безопасности </a:t>
            </a:r>
            <a:r>
              <a:rPr lang="ru-RU" sz="2400" dirty="0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KIOSH-2023</a:t>
            </a:r>
            <a:endParaRPr lang="en-GB" altLang="en-US" sz="2400" dirty="0">
              <a:solidFill>
                <a:schemeClr val="accent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xmlns="" id="{10D13DDC-B305-AA33-1397-1B77C8AAB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9616" y="3428999"/>
            <a:ext cx="6912767" cy="2982473"/>
          </a:xfrm>
        </p:spPr>
        <p:txBody>
          <a:bodyPr rtlCol="0"/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GB" sz="2800" b="1" dirty="0">
                <a:solidFill>
                  <a:srgbClr val="3861B2"/>
                </a:solidFill>
                <a:cs typeface="Arial" panose="020B0604020202020204" pitchFamily="34" charset="0"/>
              </a:rPr>
              <a:t/>
            </a:r>
            <a:br>
              <a:rPr lang="en-GB" sz="2800" b="1" dirty="0">
                <a:solidFill>
                  <a:srgbClr val="3861B2"/>
                </a:solidFill>
                <a:cs typeface="Arial" panose="020B0604020202020204" pitchFamily="34" charset="0"/>
              </a:rPr>
            </a:br>
            <a:r>
              <a:rPr lang="ru" sz="2400" dirty="0" smtClean="0">
                <a:solidFill>
                  <a:srgbClr val="3861B2"/>
                </a:solidFill>
                <a:cs typeface="Arial" panose="020B0604020202020204" pitchFamily="34" charset="0"/>
              </a:rPr>
              <a:t>Астана, Казахстан</a:t>
            </a:r>
            <a:r>
              <a:rPr lang="en-GB" altLang="en-US" sz="2400" dirty="0">
                <a:solidFill>
                  <a:srgbClr val="3861B2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3861B2"/>
                </a:solidFill>
                <a:cs typeface="Arial" panose="020B0604020202020204" pitchFamily="34" charset="0"/>
              </a:rPr>
            </a:br>
            <a:r>
              <a:rPr lang="ru" sz="2400" dirty="0">
                <a:solidFill>
                  <a:srgbClr val="3861B2"/>
                </a:solidFill>
                <a:cs typeface="Arial" panose="020B0604020202020204" pitchFamily="34" charset="0"/>
              </a:rPr>
              <a:t>25 </a:t>
            </a:r>
            <a:r>
              <a:rPr lang="ru" sz="2400" dirty="0" smtClean="0">
                <a:solidFill>
                  <a:srgbClr val="3861B2"/>
                </a:solidFill>
                <a:cs typeface="Arial" panose="020B0604020202020204" pitchFamily="34" charset="0"/>
              </a:rPr>
              <a:t>мая </a:t>
            </a:r>
            <a:r>
              <a:rPr lang="ru" sz="2400" dirty="0">
                <a:solidFill>
                  <a:srgbClr val="3861B2"/>
                </a:solidFill>
                <a:cs typeface="Arial" panose="020B0604020202020204" pitchFamily="34" charset="0"/>
              </a:rPr>
              <a:t>2023 г. </a:t>
            </a:r>
            <a:r>
              <a:rPr lang="en-GB" altLang="en-US" sz="2400" dirty="0">
                <a:solidFill>
                  <a:srgbClr val="3861B2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3861B2"/>
                </a:solidFill>
                <a:cs typeface="Arial" panose="020B0604020202020204" pitchFamily="34" charset="0"/>
              </a:rPr>
            </a:br>
            <a:r>
              <a:rPr lang="ru" sz="2400" dirty="0">
                <a:solidFill>
                  <a:srgbClr val="3861B2"/>
                </a:solidFill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3861B2"/>
                </a:solidFill>
                <a:cs typeface="Arial" panose="020B0604020202020204" pitchFamily="34" charset="0"/>
              </a:rPr>
              <a:t/>
            </a:r>
            <a:br>
              <a:rPr lang="en-GB" sz="2400" dirty="0">
                <a:solidFill>
                  <a:srgbClr val="3861B2"/>
                </a:solidFill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3861B2"/>
                </a:solidFill>
                <a:cs typeface="Arial" panose="020B0604020202020204" pitchFamily="34" charset="0"/>
              </a:rPr>
              <a:t/>
            </a:r>
            <a:br>
              <a:rPr lang="en-GB" sz="2400" dirty="0">
                <a:solidFill>
                  <a:srgbClr val="3861B2"/>
                </a:solidFill>
                <a:cs typeface="Arial" panose="020B0604020202020204" pitchFamily="34" charset="0"/>
              </a:rPr>
            </a:br>
            <a:r>
              <a:rPr lang="ru" sz="2400" dirty="0" smtClean="0">
                <a:solidFill>
                  <a:srgbClr val="3861B2"/>
                </a:solidFill>
                <a:ea typeface="ＭＳ Ｐゴシック" charset="0"/>
                <a:cs typeface="Arial" panose="020B0604020202020204" pitchFamily="34" charset="0"/>
              </a:rPr>
              <a:t>Иван Иванович Шкловец, заместитель руководителя Федеральной службы по труду и занятости, </a:t>
            </a:r>
            <a:r>
              <a:rPr lang="ru-RU" sz="2400" dirty="0" smtClean="0">
                <a:solidFill>
                  <a:srgbClr val="3861B2"/>
                </a:solidFill>
                <a:ea typeface="ＭＳ Ｐゴシック" charset="0"/>
                <a:cs typeface="Arial" panose="020B0604020202020204" pitchFamily="34" charset="0"/>
              </a:rPr>
              <a:t>Вице-</a:t>
            </a:r>
            <a:r>
              <a:rPr lang="ru" sz="2400" dirty="0" smtClean="0">
                <a:solidFill>
                  <a:srgbClr val="3861B2"/>
                </a:solidFill>
                <a:ea typeface="ＭＳ Ｐゴシック" charset="0"/>
                <a:cs typeface="Arial" panose="020B0604020202020204" pitchFamily="34" charset="0"/>
              </a:rPr>
              <a:t>президент Международной ассоциации инспекций труда (МАИТ)</a:t>
            </a:r>
            <a:endParaRPr lang="en-GB" sz="2400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8D0E46F-60E8-0245-4077-2ADE1DB3E98D}"/>
              </a:ext>
            </a:extLst>
          </p:cNvPr>
          <p:cNvSpPr txBox="1"/>
          <p:nvPr/>
        </p:nvSpPr>
        <p:spPr>
          <a:xfrm>
            <a:off x="2855640" y="1700808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" sz="3600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Настоящее и будущее </a:t>
            </a:r>
            <a:r>
              <a:rPr lang="ru" sz="36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инспекции </a:t>
            </a:r>
            <a:r>
              <a:rPr lang="ru" sz="3600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труда: вызовы и возможности </a:t>
            </a:r>
            <a:endParaRPr lang="ru" sz="3600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rtl="0"/>
            <a:endParaRPr lang="ru" sz="4400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rtl="0"/>
            <a:endParaRPr lang="en-SG" sz="28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9" name="Picture 10" descr="https://upload.wikimedia.org/wikipedia/commons/e/ef/Emblem_of_Rostru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5443233"/>
            <a:ext cx="1296144" cy="136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328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5584" y="5989152"/>
            <a:ext cx="2743200" cy="365125"/>
          </a:xfrm>
        </p:spPr>
        <p:txBody>
          <a:bodyPr rtlCol="0"/>
          <a:lstStyle/>
          <a:p>
            <a:pPr rtl="0"/>
            <a:fld id="{5A3126D6-D7EE-43B5-BCD9-DED10C51A480}" type="slidenum">
              <a:rPr lang="en-GB" altLang="en-US" smtClean="0"/>
              <a:pPr rtl="0"/>
              <a:t>10</a:t>
            </a:fld>
            <a:endParaRPr lang="en-GB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4046A31-B4F7-443C-8DD7-E6DA9D3B983F}"/>
              </a:ext>
            </a:extLst>
          </p:cNvPr>
          <p:cNvSpPr txBox="1">
            <a:spLocks/>
          </p:cNvSpPr>
          <p:nvPr/>
        </p:nvSpPr>
        <p:spPr>
          <a:xfrm>
            <a:off x="740410" y="1442707"/>
            <a:ext cx="11136630" cy="3949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sz="2200" dirty="0"/>
          </a:p>
        </p:txBody>
      </p:sp>
      <p:pic>
        <p:nvPicPr>
          <p:cNvPr id="8" name="Picture 7" descr="IALI_100_Q">
            <a:extLst>
              <a:ext uri="{FF2B5EF4-FFF2-40B4-BE49-F238E27FC236}">
                <a16:creationId xmlns:a16="http://schemas.microsoft.com/office/drawing/2014/main" xmlns="" id="{F01147A1-47D3-4658-95BB-0AE6595F9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92" y="5757636"/>
            <a:ext cx="1474409" cy="97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566C1A-A396-4BE5-A872-5754A995F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01" y="5815573"/>
            <a:ext cx="4155911" cy="856405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A581DDB6-DA14-4AD9-A00A-E864E2CA1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232" y="1274097"/>
            <a:ext cx="12985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382A1D-E439-97A3-B691-517FD702DB7B}"/>
              </a:ext>
            </a:extLst>
          </p:cNvPr>
          <p:cNvSpPr txBox="1"/>
          <p:nvPr/>
        </p:nvSpPr>
        <p:spPr>
          <a:xfrm>
            <a:off x="455392" y="188640"/>
            <a:ext cx="970567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dirty="0">
                <a:solidFill>
                  <a:srgbClr val="4675C7"/>
                </a:solidFill>
                <a:latin typeface="+mn-lt"/>
              </a:rPr>
              <a:t>Что такое концепция «Нулевой травматизм»</a:t>
            </a:r>
            <a:r>
              <a:rPr lang="en-US" sz="3600" dirty="0">
                <a:solidFill>
                  <a:srgbClr val="4675C7"/>
                </a:solidFill>
                <a:latin typeface="+mn-lt"/>
              </a:rPr>
              <a:t>?</a:t>
            </a:r>
          </a:p>
          <a:p>
            <a:pPr marR="0" algn="l" rtl="0">
              <a:lnSpc>
                <a:spcPct val="150000"/>
              </a:lnSpc>
            </a:pPr>
            <a:endParaRPr lang="ru-RU" sz="1200" b="0" i="0" u="none" strike="noStrike" baseline="-25000" dirty="0" smtClean="0">
              <a:solidFill>
                <a:srgbClr val="000000"/>
              </a:solidFill>
              <a:latin typeface="+mn-lt"/>
            </a:endParaRPr>
          </a:p>
          <a:p>
            <a:pPr marR="0" algn="l" rtl="0"/>
            <a:r>
              <a:rPr lang="ru-RU" sz="2800" b="0" i="0" u="none" strike="noStrike" baseline="-25000" dirty="0" smtClean="0">
                <a:solidFill>
                  <a:srgbClr val="000000"/>
                </a:solidFill>
                <a:latin typeface="+mn-lt"/>
              </a:rPr>
              <a:t>Установка на то, что любые инциденты и болезни, связанные с работой, возможно предотвратить</a:t>
            </a:r>
            <a:r>
              <a:rPr lang="en-US" sz="2800" b="0" i="0" u="none" strike="noStrike" baseline="-2500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US" sz="2800" b="0" i="0" u="none" strike="noStrike" baseline="-25000" dirty="0">
              <a:solidFill>
                <a:srgbClr val="000000"/>
              </a:solidFill>
              <a:latin typeface="+mn-lt"/>
            </a:endParaRPr>
          </a:p>
          <a:p>
            <a:pPr marR="0" algn="l" rtl="0"/>
            <a:r>
              <a:rPr lang="ru-RU" sz="2800" b="0" i="0" u="none" strike="noStrike" baseline="-25000" dirty="0" smtClean="0">
                <a:solidFill>
                  <a:srgbClr val="4675C7"/>
                </a:solidFill>
                <a:latin typeface="+mn-lt"/>
              </a:rPr>
              <a:t>Обязательные условия</a:t>
            </a:r>
            <a:r>
              <a:rPr lang="en-US" sz="2800" b="0" i="0" u="none" strike="noStrike" baseline="-25000" dirty="0" smtClean="0">
                <a:solidFill>
                  <a:srgbClr val="4675C7"/>
                </a:solidFill>
                <a:latin typeface="+mn-lt"/>
              </a:rPr>
              <a:t> -</a:t>
            </a:r>
            <a:r>
              <a:rPr lang="ru-RU" sz="2800" b="0" baseline="-25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800" b="0" baseline="-25000" dirty="0" smtClean="0">
                <a:solidFill>
                  <a:srgbClr val="000000"/>
                </a:solidFill>
                <a:latin typeface="+mn-lt"/>
              </a:rPr>
              <a:t>Культура</a:t>
            </a:r>
            <a:r>
              <a:rPr lang="ru-RU" sz="28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800" b="0" baseline="-25000" dirty="0">
                <a:solidFill>
                  <a:srgbClr val="000000"/>
                </a:solidFill>
                <a:latin typeface="+mn-lt"/>
              </a:rPr>
              <a:t>Профилактики, базирующаяся на культуре </a:t>
            </a:r>
            <a:r>
              <a:rPr lang="ru-RU" sz="2800" b="0" baseline="-25000" dirty="0" smtClean="0">
                <a:solidFill>
                  <a:srgbClr val="000000"/>
                </a:solidFill>
                <a:latin typeface="+mn-lt"/>
              </a:rPr>
              <a:t>Обучения по</a:t>
            </a:r>
            <a:r>
              <a:rPr lang="ru-RU" sz="28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800" b="0" baseline="-25000" dirty="0">
                <a:solidFill>
                  <a:srgbClr val="000000"/>
                </a:solidFill>
                <a:latin typeface="+mn-lt"/>
              </a:rPr>
              <a:t>результатам инцидентов, включая потенциальные</a:t>
            </a:r>
            <a:r>
              <a:rPr lang="en-US" sz="2800" b="0" baseline="-25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R="0" algn="l" rtl="0"/>
            <a:r>
              <a:rPr lang="ru-RU" sz="2800" b="0" i="0" u="sng" strike="noStrike" baseline="-25000" dirty="0" smtClean="0">
                <a:solidFill>
                  <a:srgbClr val="000000"/>
                </a:solidFill>
                <a:latin typeface="+mn-lt"/>
              </a:rPr>
              <a:t>Для поддержания культуры обучения </a:t>
            </a:r>
            <a:r>
              <a:rPr lang="ru-RU" sz="2800" b="0" i="0" u="none" strike="noStrike" baseline="-25000" dirty="0" smtClean="0">
                <a:solidFill>
                  <a:srgbClr val="000000"/>
                </a:solidFill>
                <a:latin typeface="+mn-lt"/>
              </a:rPr>
              <a:t>необходимо должным образом сообщать</a:t>
            </a:r>
            <a:r>
              <a:rPr lang="ru-RU" sz="2800" b="0" i="0" u="none" strike="noStrik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800" b="0" baseline="-25000" dirty="0">
                <a:solidFill>
                  <a:srgbClr val="000000"/>
                </a:solidFill>
                <a:latin typeface="+mn-lt"/>
              </a:rPr>
              <a:t>об инцидентах, включая потенциальные</a:t>
            </a:r>
            <a:r>
              <a:rPr lang="en-US" sz="2800" b="0" baseline="-25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R="0" algn="l" rtl="0"/>
            <a:r>
              <a:rPr lang="ru-RU" sz="2800" b="0" i="0" u="none" strike="noStrike" baseline="-25000" dirty="0" smtClean="0">
                <a:solidFill>
                  <a:srgbClr val="000000"/>
                </a:solidFill>
                <a:latin typeface="+mn-lt"/>
              </a:rPr>
              <a:t>Для этого требуется культура </a:t>
            </a:r>
            <a:r>
              <a:rPr lang="ru-RU" sz="2800" b="0" baseline="-25000" dirty="0">
                <a:solidFill>
                  <a:srgbClr val="000000"/>
                </a:solidFill>
                <a:latin typeface="+mn-lt"/>
              </a:rPr>
              <a:t>д</a:t>
            </a:r>
            <a:r>
              <a:rPr lang="ru-RU" sz="2800" b="0" i="0" u="none" strike="noStrike" baseline="-25000" dirty="0" smtClean="0">
                <a:solidFill>
                  <a:srgbClr val="000000"/>
                </a:solidFill>
                <a:latin typeface="+mn-lt"/>
              </a:rPr>
              <a:t>оверия, в которой работники и их начальство считают, что такие сообщения необходимы для того, чтобы учиться на ошибках и предпринимать действия для предотвращения инцидентов в будущем. Это должно приводить не к поиску виноватых, а к поиску решения</a:t>
            </a:r>
            <a:r>
              <a:rPr lang="en-US" sz="2800" b="0" i="0" u="none" strike="noStrike" baseline="-2500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US" sz="2800" b="0" i="0" u="none" strike="noStrike" baseline="-25000" dirty="0">
              <a:solidFill>
                <a:srgbClr val="000000"/>
              </a:solidFill>
              <a:latin typeface="+mn-lt"/>
            </a:endParaRPr>
          </a:p>
          <a:p>
            <a:pPr marR="0" algn="l" rtl="0"/>
            <a:r>
              <a:rPr lang="ru-RU" sz="2800" b="0" i="0" u="none" strike="noStrike" baseline="-25000" dirty="0" smtClean="0">
                <a:solidFill>
                  <a:srgbClr val="000000"/>
                </a:solidFill>
                <a:latin typeface="+mn-lt"/>
              </a:rPr>
              <a:t>Вкратце</a:t>
            </a:r>
            <a:r>
              <a:rPr lang="en-US" sz="2800" b="0" i="0" u="none" strike="noStrike" baseline="-250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ru-RU" sz="2800" b="0" i="0" u="none" strike="noStrike" baseline="-25000" dirty="0" smtClean="0">
                <a:solidFill>
                  <a:srgbClr val="000000"/>
                </a:solidFill>
                <a:latin typeface="+mn-lt"/>
              </a:rPr>
              <a:t>«Нулевой травматизм» -</a:t>
            </a:r>
            <a:r>
              <a:rPr lang="ru-RU" sz="2800" b="0" i="0" u="none" strike="noStrik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800" b="0" baseline="-25000" dirty="0">
                <a:solidFill>
                  <a:srgbClr val="000000"/>
                </a:solidFill>
                <a:latin typeface="+mn-lt"/>
              </a:rPr>
              <a:t>это образ мышления, который формирует культуру рабочего места</a:t>
            </a:r>
            <a:r>
              <a:rPr lang="ru-RU" sz="2800" b="0" baseline="-2500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US" sz="2800" b="0" i="0" u="none" strike="noStrike" baseline="-25000" dirty="0">
              <a:solidFill>
                <a:srgbClr val="000000"/>
              </a:solidFill>
              <a:latin typeface="+mn-lt"/>
            </a:endParaRPr>
          </a:p>
          <a:p>
            <a:pPr marR="0" algn="l" rtl="0"/>
            <a:r>
              <a:rPr lang="ru-RU" sz="2800" b="0" i="0" u="none" strike="noStrike" baseline="-25000" dirty="0" smtClean="0">
                <a:solidFill>
                  <a:srgbClr val="000000"/>
                </a:solidFill>
                <a:latin typeface="+mn-lt"/>
              </a:rPr>
              <a:t>Его ключевые понятия – это Лидерство и Люди.</a:t>
            </a:r>
            <a:endParaRPr lang="en-US" sz="2800" b="0" i="0" u="none" strike="noStrike" baseline="-25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75170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50334" y="284254"/>
            <a:ext cx="9939021" cy="396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indent="0" algn="ctr" fontAlgn="base">
              <a:spcBef>
                <a:spcPct val="20000"/>
              </a:spcBef>
              <a:spcAft>
                <a:spcPct val="0"/>
              </a:spcAft>
              <a:buNone/>
              <a:defRPr sz="2800"/>
            </a:lvl2pPr>
            <a:lvl3pPr indent="0" algn="ctr" fontAlgn="base">
              <a:spcBef>
                <a:spcPct val="20000"/>
              </a:spcBef>
              <a:spcAft>
                <a:spcPct val="0"/>
              </a:spcAft>
              <a:buNone/>
              <a:defRPr sz="2400"/>
            </a:lvl3pPr>
            <a:lvl4pPr indent="0" algn="ctr" fontAlgn="base">
              <a:spcBef>
                <a:spcPct val="20000"/>
              </a:spcBef>
              <a:spcAft>
                <a:spcPct val="0"/>
              </a:spcAft>
              <a:buNone/>
              <a:defRPr sz="2000"/>
            </a:lvl4pPr>
            <a:lvl5pPr indent="0" algn="ctr" fontAlgn="base">
              <a:spcBef>
                <a:spcPct val="20000"/>
              </a:spcBef>
              <a:spcAft>
                <a:spcPct val="0"/>
              </a:spcAft>
              <a:buNone/>
              <a:defRPr sz="2000"/>
            </a:lvl5pPr>
            <a:lvl6pPr indent="0" algn="ctr" fontAlgn="base">
              <a:spcBef>
                <a:spcPct val="20000"/>
              </a:spcBef>
              <a:spcAft>
                <a:spcPct val="0"/>
              </a:spcAft>
              <a:buNone/>
              <a:defRPr sz="2000"/>
            </a:lvl6pPr>
            <a:lvl7pPr indent="0" algn="ctr" fontAlgn="base">
              <a:spcBef>
                <a:spcPct val="20000"/>
              </a:spcBef>
              <a:spcAft>
                <a:spcPct val="0"/>
              </a:spcAft>
              <a:buNone/>
              <a:defRPr sz="2000"/>
            </a:lvl7pPr>
            <a:lvl8pPr indent="0" algn="ctr" fontAlgn="base">
              <a:spcBef>
                <a:spcPct val="20000"/>
              </a:spcBef>
              <a:spcAft>
                <a:spcPct val="0"/>
              </a:spcAft>
              <a:buNone/>
              <a:defRPr sz="2000"/>
            </a:lvl8pPr>
            <a:lvl9pPr indent="0" algn="ctr" fontAlgn="base">
              <a:spcBef>
                <a:spcPct val="20000"/>
              </a:spcBef>
              <a:spcAft>
                <a:spcPct val="0"/>
              </a:spcAft>
              <a:buNone/>
              <a:defRPr sz="2000"/>
            </a:lvl9pPr>
          </a:lstStyle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ru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 время посещения инспектором рабочих мест компании склонны скрывать существующие проблемы, если они воспринимают инспектора как «жандарма».  </a:t>
            </a:r>
          </a:p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ru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Но если инспектор организует процесс взаимодействия, компании сами пригласят такого инспектора в случае возникновения проблемы на рабочем месте.  Чтобы находить решения проблем, инспекторам следует работать в сотрудничестве с компаниями. </a:t>
            </a:r>
            <a:endParaRPr lang="en-SG" sz="1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ru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Мы считаем, что в отношении компаний, приверженных концепции «Нулевой травматизм», наиболее эффективным подходом является подход, подразумевающий взаимодействие, а не принуждение к исполнению.  Это не означает, что инспекторы не могут принимать принудительные меры в отношении компаний, </a:t>
            </a:r>
            <a:r>
              <a:rPr lang="ru" sz="180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принявших </a:t>
            </a:r>
            <a:r>
              <a:rPr lang="ru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концепцию «Нулевой травматизм».  Это означает, что в основном с такими компаниями эффективнее взаимодействовать, а использовать принудительные меры практически не требуется.</a:t>
            </a:r>
          </a:p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ru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 руководстве/тренинге должны быть предложены ключевые вопросы в отношении данной культуры</a:t>
            </a:r>
            <a:endParaRPr lang="en-SG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rtl="0"/>
            <a:endParaRPr lang="en-US" alt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3126D6-D7EE-43B5-BCD9-DED10C51A480}" type="slidenum">
              <a:rPr lang="en-GB" altLang="en-US" smtClean="0"/>
              <a:pPr rtl="0"/>
              <a:t>11</a:t>
            </a:fld>
            <a:endParaRPr lang="en-GB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7D51A63-6F3B-405C-A439-CF5FC7B9D426}"/>
              </a:ext>
            </a:extLst>
          </p:cNvPr>
          <p:cNvSpPr/>
          <p:nvPr/>
        </p:nvSpPr>
        <p:spPr>
          <a:xfrm>
            <a:off x="7926391" y="3356993"/>
            <a:ext cx="526821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endParaRPr lang="en-US" altLang="en-US" sz="2400" i="1" dirty="0">
              <a:solidFill>
                <a:srgbClr val="3861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US" altLang="en-US" sz="2400" i="1" dirty="0">
              <a:solidFill>
                <a:srgbClr val="3861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98102C08-2507-4DC0-B558-83EE6F28A5A8}"/>
              </a:ext>
            </a:extLst>
          </p:cNvPr>
          <p:cNvSpPr txBox="1">
            <a:spLocks/>
          </p:cNvSpPr>
          <p:nvPr/>
        </p:nvSpPr>
        <p:spPr>
          <a:xfrm>
            <a:off x="8686800" y="5762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SG" dirty="0"/>
          </a:p>
        </p:txBody>
      </p:sp>
      <p:pic>
        <p:nvPicPr>
          <p:cNvPr id="10" name="Picture 9" descr="IALI_100_Q">
            <a:extLst>
              <a:ext uri="{FF2B5EF4-FFF2-40B4-BE49-F238E27FC236}">
                <a16:creationId xmlns:a16="http://schemas.microsoft.com/office/drawing/2014/main" xmlns="" id="{DC36784E-8538-4208-8766-9F1AAF06D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334" y="5601468"/>
            <a:ext cx="1474409" cy="97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ED4D296-01FD-4BF5-9BE8-997742D56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5740081"/>
            <a:ext cx="4155911" cy="8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75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D5EAE9-AD79-4EEB-F350-E844FC7B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6A41560-C688-4BC2-81BE-04C60CCB9E04}" type="slidenum">
              <a:rPr lang="en-GB" altLang="en-US" smtClean="0"/>
              <a:pPr rtl="0"/>
              <a:t>12</a:t>
            </a:fld>
            <a:endParaRPr lang="en-GB" altLang="en-US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ABEE725D-FBD5-99DE-1DAC-439D56316D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38350" y="739776"/>
            <a:ext cx="7786688" cy="4525963"/>
          </a:xfrm>
        </p:spPr>
        <p:txBody>
          <a:bodyPr rtlCol="0"/>
          <a:lstStyle/>
          <a:p>
            <a:pPr rtl="0">
              <a:buFontTx/>
              <a:buNone/>
            </a:pPr>
            <a:endParaRPr lang="en-GB" altLang="en-US" dirty="0"/>
          </a:p>
          <a:p>
            <a:pPr algn="ctr" rtl="0">
              <a:buFontTx/>
              <a:buNone/>
            </a:pPr>
            <a:endParaRPr lang="en-GB" altLang="en-US" sz="4000" b="1" dirty="0">
              <a:solidFill>
                <a:srgbClr val="3861B2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D68D333-2F09-83A1-2166-2F2D49533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4" y="1600197"/>
            <a:ext cx="12160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988523BB-4EEE-8AB4-37E8-1295546E4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1592261"/>
            <a:ext cx="13716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DE49DC4E-C99A-4FEC-6E02-7568E5580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1" y="1592261"/>
            <a:ext cx="12985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268D0E72-508D-9720-B0FE-C972EB1B6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1" y="1582736"/>
            <a:ext cx="12985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F1B5044F-3F39-59AF-1B2B-E842D0509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775" y="1592260"/>
            <a:ext cx="1219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ALI_100_Q">
            <a:extLst>
              <a:ext uri="{FF2B5EF4-FFF2-40B4-BE49-F238E27FC236}">
                <a16:creationId xmlns:a16="http://schemas.microsoft.com/office/drawing/2014/main" xmlns="" id="{2F54CEF3-A6B6-ABAC-F35F-AC70EDB4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34" y="5699700"/>
            <a:ext cx="1474409" cy="97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7AC8C1D-C750-F69D-0936-4C5FF51077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01" y="5815573"/>
            <a:ext cx="4155911" cy="856405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4B7DBB7A-12A0-F7B4-E019-904512C44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588" y="279575"/>
            <a:ext cx="4138296" cy="8824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>
                <a:solidFill>
                  <a:srgbClr val="3861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rtl="0"/>
            <a:r>
              <a:rPr lang="ru" sz="2800" b="1" dirty="0">
                <a:solidFill>
                  <a:srgbClr val="1F658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Надежные меры по предотвращению – </a:t>
            </a:r>
          </a:p>
          <a:p>
            <a:pPr rtl="0"/>
            <a:r>
              <a:rPr lang="ru" sz="2800" b="1" dirty="0">
                <a:solidFill>
                  <a:srgbClr val="1F658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«Нулевой травматизм» в контексте инспекции труда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35859D3-0461-A85E-BCE9-188984B65C3F}"/>
              </a:ext>
            </a:extLst>
          </p:cNvPr>
          <p:cNvSpPr txBox="1"/>
          <p:nvPr/>
        </p:nvSpPr>
        <p:spPr>
          <a:xfrm>
            <a:off x="169998" y="1421606"/>
            <a:ext cx="373670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«Нулевой травматизм» и связанные с ней инструменты могут оказаться полезными для инспекторов труда для обеспечения стабильного улучшения ситуации в области БГТ</a:t>
            </a:r>
          </a:p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Инспекторам, осуществляющим взаимодействие с компаниями, принявшими концепцию «Нулевой травматизм», потребуются новые возможности для оценки уровня развития данной культуры, а также инструменты для стимулирования таких компаний к осуществлению изменений.  </a:t>
            </a:r>
          </a:p>
        </p:txBody>
      </p:sp>
    </p:spTree>
    <p:extLst>
      <p:ext uri="{BB962C8B-B14F-4D97-AF65-F5344CB8AC3E}">
        <p14:creationId xmlns:p14="http://schemas.microsoft.com/office/powerpoint/2010/main" val="3420282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0BBC8544-0EB6-EF08-9099-897674973AA5}"/>
              </a:ext>
            </a:extLst>
          </p:cNvPr>
          <p:cNvSpPr/>
          <p:nvPr/>
        </p:nvSpPr>
        <p:spPr>
          <a:xfrm>
            <a:off x="0" y="1"/>
            <a:ext cx="12192000" cy="1374735"/>
          </a:xfrm>
          <a:custGeom>
            <a:avLst/>
            <a:gdLst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0 w 9144000"/>
              <a:gd name="connsiteY3" fmla="*/ 1737842 h 1737842"/>
              <a:gd name="connsiteX4" fmla="*/ 0 w 9144000"/>
              <a:gd name="connsiteY4" fmla="*/ 0 h 1737842"/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239486 w 9144000"/>
              <a:gd name="connsiteY3" fmla="*/ 1563670 h 1737842"/>
              <a:gd name="connsiteX4" fmla="*/ 0 w 9144000"/>
              <a:gd name="connsiteY4" fmla="*/ 0 h 1737842"/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566058 w 9144000"/>
              <a:gd name="connsiteY3" fmla="*/ 1618098 h 1737842"/>
              <a:gd name="connsiteX4" fmla="*/ 0 w 9144000"/>
              <a:gd name="connsiteY4" fmla="*/ 0 h 1737842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68086 w 9144000"/>
              <a:gd name="connsiteY3" fmla="*/ 1770498 h 1770498"/>
              <a:gd name="connsiteX4" fmla="*/ 0 w 9144000"/>
              <a:gd name="connsiteY4" fmla="*/ 0 h 1770498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528457 w 9144000"/>
              <a:gd name="connsiteY3" fmla="*/ 1600200 h 1770498"/>
              <a:gd name="connsiteX4" fmla="*/ 468086 w 9144000"/>
              <a:gd name="connsiteY4" fmla="*/ 1770498 h 1770498"/>
              <a:gd name="connsiteX5" fmla="*/ 0 w 9144000"/>
              <a:gd name="connsiteY5" fmla="*/ 0 h 1770498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528457 w 9144000"/>
              <a:gd name="connsiteY3" fmla="*/ 1600200 h 1770498"/>
              <a:gd name="connsiteX4" fmla="*/ 468086 w 9144000"/>
              <a:gd name="connsiteY4" fmla="*/ 1770498 h 1770498"/>
              <a:gd name="connsiteX5" fmla="*/ 0 w 9144000"/>
              <a:gd name="connsiteY5" fmla="*/ 0 h 177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770498">
                <a:moveTo>
                  <a:pt x="0" y="0"/>
                </a:moveTo>
                <a:lnTo>
                  <a:pt x="9144000" y="0"/>
                </a:lnTo>
                <a:lnTo>
                  <a:pt x="9144000" y="1737842"/>
                </a:lnTo>
                <a:cubicBezTo>
                  <a:pt x="7590971" y="1739133"/>
                  <a:pt x="6114143" y="1718652"/>
                  <a:pt x="4528457" y="1600200"/>
                </a:cubicBezTo>
                <a:lnTo>
                  <a:pt x="468086" y="17704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  <a:alpha val="44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SG" dirty="0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xmlns="" id="{7A35B89B-A011-BE94-C1F1-5356C80A0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8788" y="2517686"/>
            <a:ext cx="5666641" cy="46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ru" sz="2400" kern="0" dirty="0">
                <a:solidFill>
                  <a:srgbClr val="3861B2"/>
                </a:solidFill>
                <a:latin typeface="+mj-lt"/>
                <a:cs typeface="Arial" panose="020B0604020202020204" pitchFamily="34" charset="0"/>
              </a:rPr>
              <a:t>http://www.iali-aiit.org</a:t>
            </a:r>
          </a:p>
          <a:p>
            <a:pPr rtl="0"/>
            <a:endParaRPr lang="en-GB" altLang="en-US" sz="2400" b="0" kern="0" dirty="0">
              <a:solidFill>
                <a:srgbClr val="3861B2"/>
              </a:solidFill>
              <a:latin typeface="+mj-lt"/>
              <a:cs typeface="Arial" panose="020B0604020202020204" pitchFamily="34" charset="0"/>
            </a:endParaRPr>
          </a:p>
          <a:p>
            <a:pPr rtl="0"/>
            <a:endParaRPr lang="en-GB" altLang="en-US" sz="2400" kern="0" dirty="0">
              <a:solidFill>
                <a:srgbClr val="3861B2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B50EF19-CB79-D3E3-E752-2F11E6827A42}"/>
              </a:ext>
            </a:extLst>
          </p:cNvPr>
          <p:cNvGrpSpPr/>
          <p:nvPr/>
        </p:nvGrpSpPr>
        <p:grpSpPr>
          <a:xfrm>
            <a:off x="2215877" y="3089773"/>
            <a:ext cx="7552461" cy="3473450"/>
            <a:chOff x="4502890" y="2546946"/>
            <a:chExt cx="7552461" cy="3473450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xmlns="" id="{F5F74882-B538-FD7E-87A9-2EC60D56C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276" y="2556471"/>
              <a:ext cx="1298575" cy="345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xmlns="" id="{27860C57-7507-B499-513C-924383002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1826" y="2546946"/>
              <a:ext cx="1298575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xmlns="" id="{469783FD-748D-CF6E-F189-86955A9F4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6151" y="2556471"/>
              <a:ext cx="12192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xmlns="" id="{E46046E0-81A7-886E-0976-F87761AE0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890" y="2564408"/>
              <a:ext cx="1216025" cy="345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xmlns="" id="{4F8555E5-7BA5-99EA-EC41-2EDDE5DF0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240" y="2556471"/>
              <a:ext cx="1371600" cy="345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59380D-19A3-6712-864B-2B40B077A42F}"/>
              </a:ext>
            </a:extLst>
          </p:cNvPr>
          <p:cNvSpPr txBox="1"/>
          <p:nvPr/>
        </p:nvSpPr>
        <p:spPr>
          <a:xfrm>
            <a:off x="419708" y="211287"/>
            <a:ext cx="11352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" sz="4400" dirty="0">
                <a:solidFill>
                  <a:srgbClr val="003399"/>
                </a:solidFill>
                <a:latin typeface="+mj-lt"/>
                <a:cs typeface="Arial" panose="020B0604020202020204" pitchFamily="34" charset="0"/>
              </a:rPr>
              <a:t>Спасибо за </a:t>
            </a:r>
            <a:r>
              <a:rPr lang="ru" sz="4400" dirty="0" smtClean="0">
                <a:solidFill>
                  <a:srgbClr val="003399"/>
                </a:solidFill>
                <a:latin typeface="+mj-lt"/>
                <a:cs typeface="Arial" panose="020B0604020202020204" pitchFamily="34" charset="0"/>
              </a:rPr>
              <a:t>внимание!</a:t>
            </a:r>
            <a:endParaRPr lang="en-GB" altLang="en-US" sz="4400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9" name="Picture 11" descr="IALI_100_Q">
            <a:extLst>
              <a:ext uri="{FF2B5EF4-FFF2-40B4-BE49-F238E27FC236}">
                <a16:creationId xmlns:a16="http://schemas.microsoft.com/office/drawing/2014/main" xmlns="" id="{2F54CEF3-A6B6-ABAC-F35F-AC70EDB4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471" y="1196752"/>
            <a:ext cx="1841273" cy="121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3629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ALI_100_Q">
            <a:extLst>
              <a:ext uri="{FF2B5EF4-FFF2-40B4-BE49-F238E27FC236}">
                <a16:creationId xmlns:a16="http://schemas.microsoft.com/office/drawing/2014/main" xmlns="" id="{F77033C9-DB0C-B54F-1C19-76F67945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7852" y="5440949"/>
            <a:ext cx="2116832" cy="13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284D2BF9-3372-54A7-4A5A-35A5A4C95916}"/>
              </a:ext>
            </a:extLst>
          </p:cNvPr>
          <p:cNvSpPr/>
          <p:nvPr/>
        </p:nvSpPr>
        <p:spPr>
          <a:xfrm>
            <a:off x="0" y="1"/>
            <a:ext cx="12192000" cy="1374735"/>
          </a:xfrm>
          <a:custGeom>
            <a:avLst/>
            <a:gdLst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0 w 9144000"/>
              <a:gd name="connsiteY3" fmla="*/ 1737842 h 1737842"/>
              <a:gd name="connsiteX4" fmla="*/ 0 w 9144000"/>
              <a:gd name="connsiteY4" fmla="*/ 0 h 1737842"/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239486 w 9144000"/>
              <a:gd name="connsiteY3" fmla="*/ 1563670 h 1737842"/>
              <a:gd name="connsiteX4" fmla="*/ 0 w 9144000"/>
              <a:gd name="connsiteY4" fmla="*/ 0 h 1737842"/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566058 w 9144000"/>
              <a:gd name="connsiteY3" fmla="*/ 1618098 h 1737842"/>
              <a:gd name="connsiteX4" fmla="*/ 0 w 9144000"/>
              <a:gd name="connsiteY4" fmla="*/ 0 h 1737842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68086 w 9144000"/>
              <a:gd name="connsiteY3" fmla="*/ 1770498 h 1770498"/>
              <a:gd name="connsiteX4" fmla="*/ 0 w 9144000"/>
              <a:gd name="connsiteY4" fmla="*/ 0 h 1770498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528457 w 9144000"/>
              <a:gd name="connsiteY3" fmla="*/ 1600200 h 1770498"/>
              <a:gd name="connsiteX4" fmla="*/ 468086 w 9144000"/>
              <a:gd name="connsiteY4" fmla="*/ 1770498 h 1770498"/>
              <a:gd name="connsiteX5" fmla="*/ 0 w 9144000"/>
              <a:gd name="connsiteY5" fmla="*/ 0 h 1770498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528457 w 9144000"/>
              <a:gd name="connsiteY3" fmla="*/ 1600200 h 1770498"/>
              <a:gd name="connsiteX4" fmla="*/ 468086 w 9144000"/>
              <a:gd name="connsiteY4" fmla="*/ 1770498 h 1770498"/>
              <a:gd name="connsiteX5" fmla="*/ 0 w 9144000"/>
              <a:gd name="connsiteY5" fmla="*/ 0 h 177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770498">
                <a:moveTo>
                  <a:pt x="0" y="0"/>
                </a:moveTo>
                <a:lnTo>
                  <a:pt x="9144000" y="0"/>
                </a:lnTo>
                <a:lnTo>
                  <a:pt x="9144000" y="1737842"/>
                </a:lnTo>
                <a:cubicBezTo>
                  <a:pt x="7590971" y="1739133"/>
                  <a:pt x="6114143" y="1718652"/>
                  <a:pt x="4528457" y="1600200"/>
                </a:cubicBezTo>
                <a:lnTo>
                  <a:pt x="468086" y="17704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  <a:alpha val="44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S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7E96E0-7723-E37B-E5E3-CAC2E7738255}"/>
              </a:ext>
            </a:extLst>
          </p:cNvPr>
          <p:cNvSpPr txBox="1"/>
          <p:nvPr/>
        </p:nvSpPr>
        <p:spPr>
          <a:xfrm>
            <a:off x="2189243" y="211287"/>
            <a:ext cx="781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" sz="440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Краткое содержание</a:t>
            </a:r>
            <a:endParaRPr lang="en-GB" altLang="en-US" sz="4400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D247DCE-B28A-F779-E676-DEFFF59DED07}"/>
              </a:ext>
            </a:extLst>
          </p:cNvPr>
          <p:cNvGrpSpPr/>
          <p:nvPr/>
        </p:nvGrpSpPr>
        <p:grpSpPr>
          <a:xfrm>
            <a:off x="-174896" y="1593831"/>
            <a:ext cx="11023424" cy="5006591"/>
            <a:chOff x="2539036" y="1586022"/>
            <a:chExt cx="7767147" cy="50065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9599C4D-55CB-5AF2-938C-C94E767228DF}"/>
                </a:ext>
              </a:extLst>
            </p:cNvPr>
            <p:cNvSpPr txBox="1"/>
            <p:nvPr/>
          </p:nvSpPr>
          <p:spPr>
            <a:xfrm>
              <a:off x="2539036" y="2701961"/>
              <a:ext cx="795616" cy="45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" sz="2100">
                  <a:latin typeface="+mj-lt"/>
                </a:rPr>
                <a:t>1</a:t>
              </a:r>
              <a:endParaRPr lang="en-SG" sz="2100" dirty="0">
                <a:latin typeface="+mj-lt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B3C4C4E-4FB5-43F8-48FC-B730AD4BA961}"/>
                </a:ext>
              </a:extLst>
            </p:cNvPr>
            <p:cNvGrpSpPr/>
            <p:nvPr/>
          </p:nvGrpSpPr>
          <p:grpSpPr>
            <a:xfrm>
              <a:off x="3202987" y="1586022"/>
              <a:ext cx="2292076" cy="5006591"/>
              <a:chOff x="3202987" y="1586022"/>
              <a:chExt cx="2292076" cy="5006591"/>
            </a:xfr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D958C01F-AF84-F854-6024-B7AD4E70EFDC}"/>
                  </a:ext>
                </a:extLst>
              </p:cNvPr>
              <p:cNvSpPr/>
              <p:nvPr/>
            </p:nvSpPr>
            <p:spPr>
              <a:xfrm>
                <a:off x="3202987" y="1586022"/>
                <a:ext cx="2292076" cy="500659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0" y="0"/>
                    </a:lnTo>
                    <a:lnTo>
                      <a:pt x="10000" y="2000"/>
                    </a:lnTo>
                    <a:lnTo>
                      <a:pt x="10000" y="8000"/>
                    </a:lnTo>
                    <a:lnTo>
                      <a:pt x="0" y="10000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shade val="50000"/>
                  <a:hueOff val="0"/>
                  <a:satOff val="-18712"/>
                  <a:lumOff val="24826"/>
                  <a:alphaOff val="0"/>
                </a:schemeClr>
              </a:fillRef>
              <a:effectRef idx="2">
                <a:schemeClr val="accent6">
                  <a:shade val="50000"/>
                  <a:hueOff val="0"/>
                  <a:satOff val="-18712"/>
                  <a:lumOff val="2482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3350" tIns="907301" rIns="135358" bIns="907301" numCol="1" spcCol="1270" rtlCol="0" anchor="ctr" anchorCtr="0">
                <a:noAutofit/>
              </a:bodyPr>
              <a:lstStyle/>
              <a:p>
                <a:pPr marL="0" lvl="0" indent="0" algn="ctr" defTabSz="9334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" sz="2800" b="1" kern="1200" dirty="0" smtClean="0"/>
                  <a:t>Переход от традиционного подхода к современному</a:t>
                </a:r>
                <a:endParaRPr lang="en-SG" sz="2800" kern="12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EF928087-45F5-98A0-23CB-5EAB72A9BD21}"/>
                  </a:ext>
                </a:extLst>
              </p:cNvPr>
              <p:cNvSpPr txBox="1"/>
              <p:nvPr/>
            </p:nvSpPr>
            <p:spPr>
              <a:xfrm>
                <a:off x="3951217" y="2688100"/>
                <a:ext cx="795616" cy="41549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ru" sz="2100" dirty="0" smtClean="0">
                    <a:latin typeface="+mj-lt"/>
                  </a:rPr>
                  <a:t>1</a:t>
                </a:r>
                <a:endParaRPr lang="en-SG" sz="2100" dirty="0">
                  <a:latin typeface="+mj-lt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3C7BAE9A-8FA9-7FDA-038E-92095281AFC7}"/>
                </a:ext>
              </a:extLst>
            </p:cNvPr>
            <p:cNvGrpSpPr/>
            <p:nvPr/>
          </p:nvGrpSpPr>
          <p:grpSpPr>
            <a:xfrm>
              <a:off x="5739843" y="1586022"/>
              <a:ext cx="2149169" cy="5006591"/>
              <a:chOff x="5739843" y="1586022"/>
              <a:chExt cx="2149169" cy="5006591"/>
            </a:xfr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E40EC005-C948-0787-45F2-0DF278522F00}"/>
                  </a:ext>
                </a:extLst>
              </p:cNvPr>
              <p:cNvSpPr/>
              <p:nvPr/>
            </p:nvSpPr>
            <p:spPr>
              <a:xfrm>
                <a:off x="5739843" y="1586022"/>
                <a:ext cx="2149169" cy="500659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0" y="0"/>
                    </a:lnTo>
                    <a:lnTo>
                      <a:pt x="10000" y="2000"/>
                    </a:lnTo>
                    <a:lnTo>
                      <a:pt x="10000" y="8000"/>
                    </a:lnTo>
                    <a:lnTo>
                      <a:pt x="0" y="10000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shade val="50000"/>
                  <a:hueOff val="0"/>
                  <a:satOff val="-37425"/>
                  <a:lumOff val="49652"/>
                  <a:alphaOff val="0"/>
                </a:schemeClr>
              </a:fillRef>
              <a:effectRef idx="2">
                <a:schemeClr val="accent6">
                  <a:shade val="50000"/>
                  <a:hueOff val="0"/>
                  <a:satOff val="-37425"/>
                  <a:lumOff val="4965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3350" tIns="907301" rIns="135357" bIns="907301" numCol="1" spcCol="1270" rtlCol="0" anchor="ctr" anchorCtr="0">
                <a:noAutofit/>
              </a:bodyPr>
              <a:lstStyle/>
              <a:p>
                <a:pPr marL="0" lvl="0" indent="0" algn="ctr" defTabSz="9334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" sz="2800" b="1" kern="1200" dirty="0"/>
                  <a:t>Будущее инспекции труда</a:t>
                </a:r>
                <a:endParaRPr lang="en-SG" sz="2800" kern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8DB8D06-5B1E-947D-B7DA-DB6E6CC24A03}"/>
                  </a:ext>
                </a:extLst>
              </p:cNvPr>
              <p:cNvSpPr txBox="1"/>
              <p:nvPr/>
            </p:nvSpPr>
            <p:spPr>
              <a:xfrm>
                <a:off x="6416619" y="2723488"/>
                <a:ext cx="795616" cy="41549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ru" sz="2100" dirty="0" smtClean="0">
                    <a:latin typeface="+mj-lt"/>
                  </a:rPr>
                  <a:t>2</a:t>
                </a:r>
                <a:endParaRPr lang="en-SG" sz="2100" dirty="0">
                  <a:latin typeface="+mj-lt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F4F0CB9A-AACB-4C6F-8E25-A57C67E03E53}"/>
                </a:ext>
              </a:extLst>
            </p:cNvPr>
            <p:cNvGrpSpPr/>
            <p:nvPr/>
          </p:nvGrpSpPr>
          <p:grpSpPr>
            <a:xfrm>
              <a:off x="8027715" y="1586022"/>
              <a:ext cx="2278468" cy="5006591"/>
              <a:chOff x="8027715" y="1586022"/>
              <a:chExt cx="2278468" cy="5006591"/>
            </a:xfrm>
            <a:solidFill>
              <a:srgbClr val="08E8E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4AB161D2-8565-B2AF-0F21-03C4C8AB458C}"/>
                  </a:ext>
                </a:extLst>
              </p:cNvPr>
              <p:cNvSpPr/>
              <p:nvPr/>
            </p:nvSpPr>
            <p:spPr>
              <a:xfrm>
                <a:off x="8027715" y="1586022"/>
                <a:ext cx="2278468" cy="500659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0" y="0"/>
                    </a:lnTo>
                    <a:lnTo>
                      <a:pt x="10000" y="2000"/>
                    </a:lnTo>
                    <a:lnTo>
                      <a:pt x="10000" y="8000"/>
                    </a:lnTo>
                    <a:lnTo>
                      <a:pt x="0" y="10000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shade val="50000"/>
                  <a:hueOff val="0"/>
                  <a:satOff val="-18712"/>
                  <a:lumOff val="24826"/>
                  <a:alphaOff val="0"/>
                </a:schemeClr>
              </a:fillRef>
              <a:effectRef idx="2">
                <a:schemeClr val="accent6">
                  <a:shade val="50000"/>
                  <a:hueOff val="0"/>
                  <a:satOff val="-18712"/>
                  <a:lumOff val="2482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3350" tIns="907301" rIns="135357" bIns="907301" numCol="1" spcCol="1270" rtlCol="0" anchor="ctr" anchorCtr="0">
                <a:noAutofit/>
              </a:bodyPr>
              <a:lstStyle/>
              <a:p>
                <a:pPr marL="0" lvl="0" indent="0" algn="ctr" defTabSz="9334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" sz="2800" b="1" kern="1200" dirty="0"/>
                  <a:t>Инспекция труда + концепция «Нулевой травматизм»</a:t>
                </a:r>
                <a:endParaRPr lang="en-SG" sz="2800" kern="12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7D53AD38-8276-1F0B-83A9-078EBAEBE4C0}"/>
                  </a:ext>
                </a:extLst>
              </p:cNvPr>
              <p:cNvSpPr txBox="1"/>
              <p:nvPr/>
            </p:nvSpPr>
            <p:spPr>
              <a:xfrm>
                <a:off x="8640480" y="2480351"/>
                <a:ext cx="795616" cy="41549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ru" sz="2100" dirty="0" smtClean="0">
                    <a:latin typeface="+mj-lt"/>
                  </a:rPr>
                  <a:t>3</a:t>
                </a:r>
                <a:endParaRPr lang="en-SG" sz="2100"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04939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IALI_100_Q">
            <a:extLst>
              <a:ext uri="{FF2B5EF4-FFF2-40B4-BE49-F238E27FC236}">
                <a16:creationId xmlns:a16="http://schemas.microsoft.com/office/drawing/2014/main" xmlns="" id="{CAD6A4A1-A1F9-8505-1C29-302B31BCC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440" y="5373216"/>
            <a:ext cx="2116832" cy="13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D827347-F88E-0767-B5B9-B2F181B8C8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8" b="50000"/>
          <a:stretch/>
        </p:blipFill>
        <p:spPr>
          <a:xfrm flipH="1">
            <a:off x="6408712" y="1"/>
            <a:ext cx="5879976" cy="1477327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27" name="Diagonal Stripe 26">
            <a:extLst>
              <a:ext uri="{FF2B5EF4-FFF2-40B4-BE49-F238E27FC236}">
                <a16:creationId xmlns:a16="http://schemas.microsoft.com/office/drawing/2014/main" xmlns="" id="{0A3748EC-DC38-A4E6-FD6F-D5E99CBB4443}"/>
              </a:ext>
            </a:extLst>
          </p:cNvPr>
          <p:cNvSpPr/>
          <p:nvPr/>
        </p:nvSpPr>
        <p:spPr bwMode="auto">
          <a:xfrm rot="6403039" flipH="1">
            <a:off x="6629248" y="-131370"/>
            <a:ext cx="675174" cy="2761618"/>
          </a:xfrm>
          <a:prstGeom prst="diagStripe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ED3A17-699B-F65D-E9A1-CD72DE333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370" y="1374736"/>
            <a:ext cx="4301299" cy="639762"/>
          </a:xfrm>
        </p:spPr>
        <p:txBody>
          <a:bodyPr rtlCol="0"/>
          <a:lstStyle/>
          <a:p>
            <a:pPr algn="ctr" rtl="0"/>
            <a:r>
              <a:rPr lang="ru" sz="2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Традиционный подход</a:t>
            </a:r>
            <a:endParaRPr lang="en-SG" sz="28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A89E4C-EF60-71A4-B947-18D9D9678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350" y="1951583"/>
            <a:ext cx="10246202" cy="3335422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Основное внимание уделяется предотвращению несчастных случаев на рабочем месте, исполнению законов, предписывающих определенные действия, и обеспечению их соблюдения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Стандарты инспекции труда сопоставляются с показателями эффективности мер по обеспечению безопасности и стандартами безопасности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Инспекции проводятся на определенных рабочих местах </a:t>
            </a:r>
            <a:r>
              <a:rPr lang="ru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(в </a:t>
            </a:r>
            <a:r>
              <a:rPr lang="ru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офисах, на </a:t>
            </a:r>
            <a:r>
              <a:rPr lang="ru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стройплощадках и т.д.)</a:t>
            </a:r>
            <a:endParaRPr lang="ru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Запутанная система нормативных актов и законов, усложняющая их интерпретацию инспекторами труда и затрудняющая их применение</a:t>
            </a:r>
            <a:endParaRPr lang="en-SG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xmlns="" id="{7BA7BB1B-25FE-5912-3F99-ED13E8270D92}"/>
              </a:ext>
            </a:extLst>
          </p:cNvPr>
          <p:cNvSpPr/>
          <p:nvPr/>
        </p:nvSpPr>
        <p:spPr>
          <a:xfrm>
            <a:off x="0" y="1"/>
            <a:ext cx="12192000" cy="1374735"/>
          </a:xfrm>
          <a:custGeom>
            <a:avLst/>
            <a:gdLst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0 w 9144000"/>
              <a:gd name="connsiteY3" fmla="*/ 1737842 h 1737842"/>
              <a:gd name="connsiteX4" fmla="*/ 0 w 9144000"/>
              <a:gd name="connsiteY4" fmla="*/ 0 h 1737842"/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239486 w 9144000"/>
              <a:gd name="connsiteY3" fmla="*/ 1563670 h 1737842"/>
              <a:gd name="connsiteX4" fmla="*/ 0 w 9144000"/>
              <a:gd name="connsiteY4" fmla="*/ 0 h 1737842"/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566058 w 9144000"/>
              <a:gd name="connsiteY3" fmla="*/ 1618098 h 1737842"/>
              <a:gd name="connsiteX4" fmla="*/ 0 w 9144000"/>
              <a:gd name="connsiteY4" fmla="*/ 0 h 1737842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68086 w 9144000"/>
              <a:gd name="connsiteY3" fmla="*/ 1770498 h 1770498"/>
              <a:gd name="connsiteX4" fmla="*/ 0 w 9144000"/>
              <a:gd name="connsiteY4" fmla="*/ 0 h 1770498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528457 w 9144000"/>
              <a:gd name="connsiteY3" fmla="*/ 1600200 h 1770498"/>
              <a:gd name="connsiteX4" fmla="*/ 468086 w 9144000"/>
              <a:gd name="connsiteY4" fmla="*/ 1770498 h 1770498"/>
              <a:gd name="connsiteX5" fmla="*/ 0 w 9144000"/>
              <a:gd name="connsiteY5" fmla="*/ 0 h 1770498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528457 w 9144000"/>
              <a:gd name="connsiteY3" fmla="*/ 1600200 h 1770498"/>
              <a:gd name="connsiteX4" fmla="*/ 468086 w 9144000"/>
              <a:gd name="connsiteY4" fmla="*/ 1770498 h 1770498"/>
              <a:gd name="connsiteX5" fmla="*/ 0 w 9144000"/>
              <a:gd name="connsiteY5" fmla="*/ 0 h 177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770498">
                <a:moveTo>
                  <a:pt x="0" y="0"/>
                </a:moveTo>
                <a:lnTo>
                  <a:pt x="9144000" y="0"/>
                </a:lnTo>
                <a:lnTo>
                  <a:pt x="9144000" y="1737842"/>
                </a:lnTo>
                <a:cubicBezTo>
                  <a:pt x="7590971" y="1739133"/>
                  <a:pt x="6114143" y="1718652"/>
                  <a:pt x="4528457" y="1600200"/>
                </a:cubicBezTo>
                <a:lnTo>
                  <a:pt x="468086" y="17704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  <a:alpha val="44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S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E73ABB-04F1-F006-870D-9AC820B0F8AF}"/>
              </a:ext>
            </a:extLst>
          </p:cNvPr>
          <p:cNvSpPr txBox="1"/>
          <p:nvPr/>
        </p:nvSpPr>
        <p:spPr>
          <a:xfrm>
            <a:off x="983432" y="244097"/>
            <a:ext cx="946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" sz="3600" dirty="0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Вызовы для </a:t>
            </a:r>
            <a:r>
              <a:rPr lang="ru" sz="36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инспекции труда</a:t>
            </a:r>
          </a:p>
        </p:txBody>
      </p:sp>
    </p:spTree>
    <p:extLst>
      <p:ext uri="{BB962C8B-B14F-4D97-AF65-F5344CB8AC3E}">
        <p14:creationId xmlns:p14="http://schemas.microsoft.com/office/powerpoint/2010/main" val="2201677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IALI_100_Q">
            <a:extLst>
              <a:ext uri="{FF2B5EF4-FFF2-40B4-BE49-F238E27FC236}">
                <a16:creationId xmlns:a16="http://schemas.microsoft.com/office/drawing/2014/main" xmlns="" id="{CAD6A4A1-A1F9-8505-1C29-302B31BCC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5168" y="5462084"/>
            <a:ext cx="2116832" cy="13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D827347-F88E-0767-B5B9-B2F181B8C8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8" b="50000"/>
          <a:stretch/>
        </p:blipFill>
        <p:spPr>
          <a:xfrm flipH="1">
            <a:off x="6408712" y="1"/>
            <a:ext cx="5879976" cy="1477327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27" name="Diagonal Stripe 26">
            <a:extLst>
              <a:ext uri="{FF2B5EF4-FFF2-40B4-BE49-F238E27FC236}">
                <a16:creationId xmlns:a16="http://schemas.microsoft.com/office/drawing/2014/main" xmlns="" id="{0A3748EC-DC38-A4E6-FD6F-D5E99CBB4443}"/>
              </a:ext>
            </a:extLst>
          </p:cNvPr>
          <p:cNvSpPr/>
          <p:nvPr/>
        </p:nvSpPr>
        <p:spPr bwMode="auto">
          <a:xfrm rot="6403039" flipH="1">
            <a:off x="6629248" y="-131370"/>
            <a:ext cx="675174" cy="2761618"/>
          </a:xfrm>
          <a:prstGeom prst="diagStripe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EF948E5-98DA-6F3A-87FF-BDED1ECAB0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08403" y="1223673"/>
            <a:ext cx="6992267" cy="639762"/>
          </a:xfrm>
        </p:spPr>
        <p:txBody>
          <a:bodyPr rtlCol="0"/>
          <a:lstStyle/>
          <a:p>
            <a:pPr algn="ctr" rtl="0"/>
            <a:r>
              <a:rPr lang="ru" sz="28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Существующие</a:t>
            </a:r>
            <a:r>
              <a:rPr lang="ru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" sz="28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вызовы</a:t>
            </a:r>
            <a:endParaRPr lang="en-SG" sz="280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xmlns="" id="{7BA7BB1B-25FE-5912-3F99-ED13E8270D92}"/>
              </a:ext>
            </a:extLst>
          </p:cNvPr>
          <p:cNvSpPr/>
          <p:nvPr/>
        </p:nvSpPr>
        <p:spPr>
          <a:xfrm>
            <a:off x="0" y="1"/>
            <a:ext cx="12192000" cy="1374735"/>
          </a:xfrm>
          <a:custGeom>
            <a:avLst/>
            <a:gdLst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0 w 9144000"/>
              <a:gd name="connsiteY3" fmla="*/ 1737842 h 1737842"/>
              <a:gd name="connsiteX4" fmla="*/ 0 w 9144000"/>
              <a:gd name="connsiteY4" fmla="*/ 0 h 1737842"/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239486 w 9144000"/>
              <a:gd name="connsiteY3" fmla="*/ 1563670 h 1737842"/>
              <a:gd name="connsiteX4" fmla="*/ 0 w 9144000"/>
              <a:gd name="connsiteY4" fmla="*/ 0 h 1737842"/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566058 w 9144000"/>
              <a:gd name="connsiteY3" fmla="*/ 1618098 h 1737842"/>
              <a:gd name="connsiteX4" fmla="*/ 0 w 9144000"/>
              <a:gd name="connsiteY4" fmla="*/ 0 h 1737842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68086 w 9144000"/>
              <a:gd name="connsiteY3" fmla="*/ 1770498 h 1770498"/>
              <a:gd name="connsiteX4" fmla="*/ 0 w 9144000"/>
              <a:gd name="connsiteY4" fmla="*/ 0 h 1770498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528457 w 9144000"/>
              <a:gd name="connsiteY3" fmla="*/ 1600200 h 1770498"/>
              <a:gd name="connsiteX4" fmla="*/ 468086 w 9144000"/>
              <a:gd name="connsiteY4" fmla="*/ 1770498 h 1770498"/>
              <a:gd name="connsiteX5" fmla="*/ 0 w 9144000"/>
              <a:gd name="connsiteY5" fmla="*/ 0 h 1770498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528457 w 9144000"/>
              <a:gd name="connsiteY3" fmla="*/ 1600200 h 1770498"/>
              <a:gd name="connsiteX4" fmla="*/ 468086 w 9144000"/>
              <a:gd name="connsiteY4" fmla="*/ 1770498 h 1770498"/>
              <a:gd name="connsiteX5" fmla="*/ 0 w 9144000"/>
              <a:gd name="connsiteY5" fmla="*/ 0 h 177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770498">
                <a:moveTo>
                  <a:pt x="0" y="0"/>
                </a:moveTo>
                <a:lnTo>
                  <a:pt x="9144000" y="0"/>
                </a:lnTo>
                <a:lnTo>
                  <a:pt x="9144000" y="1737842"/>
                </a:lnTo>
                <a:cubicBezTo>
                  <a:pt x="7590971" y="1739133"/>
                  <a:pt x="6114143" y="1718652"/>
                  <a:pt x="4528457" y="1600200"/>
                </a:cubicBezTo>
                <a:lnTo>
                  <a:pt x="468086" y="17704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  <a:alpha val="44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S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E73ABB-04F1-F006-870D-9AC820B0F8AF}"/>
              </a:ext>
            </a:extLst>
          </p:cNvPr>
          <p:cNvSpPr txBox="1"/>
          <p:nvPr/>
        </p:nvSpPr>
        <p:spPr>
          <a:xfrm>
            <a:off x="1127448" y="211287"/>
            <a:ext cx="915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" sz="3600" dirty="0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Вызовы для </a:t>
            </a:r>
            <a:r>
              <a:rPr lang="ru" sz="36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инспекции труда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D94003B-7EDC-CE09-E5C8-CE04C0CFE8F3}"/>
              </a:ext>
            </a:extLst>
          </p:cNvPr>
          <p:cNvSpPr txBox="1"/>
          <p:nvPr/>
        </p:nvSpPr>
        <p:spPr>
          <a:xfrm>
            <a:off x="8386392" y="2008252"/>
            <a:ext cx="3470248" cy="2862322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ru" sz="2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Консультативная роль</a:t>
            </a:r>
          </a:p>
          <a:p>
            <a:pPr algn="l" rtl="0"/>
            <a:r>
              <a:rPr lang="ru" sz="20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Привлечение заинтересованных сторон и содействие обеспечению безопасности и гигиены труда на рабочем месте, а также благополучия, и способы предотвращения несчастных случаев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A5CBD9E-53C5-427B-4A4C-AD2EC85A327E}"/>
              </a:ext>
            </a:extLst>
          </p:cNvPr>
          <p:cNvSpPr txBox="1"/>
          <p:nvPr/>
        </p:nvSpPr>
        <p:spPr>
          <a:xfrm>
            <a:off x="4655840" y="2008253"/>
            <a:ext cx="3486559" cy="1938992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ru" sz="2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Новые технологии </a:t>
            </a:r>
          </a:p>
          <a:p>
            <a:pPr algn="l" rtl="0"/>
            <a:r>
              <a:rPr lang="ru" sz="20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Например, промышленные </a:t>
            </a:r>
            <a:r>
              <a:rPr lang="ru" sz="20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роботы и генная инженерия, которые могут породить новые риски и опасности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A931BC2-FF46-CCE4-34B6-B035182DACEF}"/>
              </a:ext>
            </a:extLst>
          </p:cNvPr>
          <p:cNvSpPr txBox="1"/>
          <p:nvPr/>
        </p:nvSpPr>
        <p:spPr>
          <a:xfrm>
            <a:off x="410008" y="4355959"/>
            <a:ext cx="4029807" cy="1938992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ru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Новый и меняющийся характер </a:t>
            </a:r>
            <a:r>
              <a:rPr lang="ru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труда </a:t>
            </a:r>
            <a:r>
              <a:rPr lang="ru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и рабочих мест</a:t>
            </a:r>
          </a:p>
          <a:p>
            <a:pPr algn="l" rtl="0"/>
            <a:r>
              <a:rPr lang="ru" sz="24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т. е. удаленная работа и технологии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6716591-749C-987F-647C-57F191F51DE3}"/>
              </a:ext>
            </a:extLst>
          </p:cNvPr>
          <p:cNvSpPr txBox="1"/>
          <p:nvPr/>
        </p:nvSpPr>
        <p:spPr>
          <a:xfrm>
            <a:off x="407368" y="2008253"/>
            <a:ext cx="3816424" cy="1631216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ru" sz="2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Новые формы занятости </a:t>
            </a:r>
          </a:p>
          <a:p>
            <a:pPr algn="l" rtl="0"/>
            <a:r>
              <a:rPr lang="ru" sz="20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Работники, осуществляющие свою работу с помощью </a:t>
            </a:r>
            <a:r>
              <a:rPr lang="ru" sz="20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приложений (</a:t>
            </a:r>
            <a:r>
              <a:rPr lang="ru" sz="20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размытые роли работодателя и работника)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B17CB18-7CC9-FD11-263E-AECBFB61AF27}"/>
              </a:ext>
            </a:extLst>
          </p:cNvPr>
          <p:cNvSpPr txBox="1"/>
          <p:nvPr/>
        </p:nvSpPr>
        <p:spPr>
          <a:xfrm>
            <a:off x="4760769" y="4594367"/>
            <a:ext cx="3381630" cy="1323439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ru" sz="2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Психосоциальные риски и вопросы благополучия</a:t>
            </a:r>
          </a:p>
          <a:p>
            <a:pPr algn="l" rtl="0"/>
            <a:r>
              <a:rPr lang="ru" sz="20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Новые требования к инспекции труда</a:t>
            </a:r>
          </a:p>
        </p:txBody>
      </p:sp>
    </p:spTree>
    <p:extLst>
      <p:ext uri="{BB962C8B-B14F-4D97-AF65-F5344CB8AC3E}">
        <p14:creationId xmlns:p14="http://schemas.microsoft.com/office/powerpoint/2010/main" val="17400822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ALI_100_Q">
            <a:extLst>
              <a:ext uri="{FF2B5EF4-FFF2-40B4-BE49-F238E27FC236}">
                <a16:creationId xmlns:a16="http://schemas.microsoft.com/office/drawing/2014/main" xmlns="" id="{A5F9F072-334B-E68A-5918-7440F3A35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440" y="5445224"/>
            <a:ext cx="2116832" cy="13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F683822F-0749-CD4E-69CC-831B412BBA18}"/>
              </a:ext>
            </a:extLst>
          </p:cNvPr>
          <p:cNvSpPr/>
          <p:nvPr/>
        </p:nvSpPr>
        <p:spPr>
          <a:xfrm>
            <a:off x="0" y="1"/>
            <a:ext cx="12192000" cy="1374735"/>
          </a:xfrm>
          <a:custGeom>
            <a:avLst/>
            <a:gdLst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0 w 9144000"/>
              <a:gd name="connsiteY3" fmla="*/ 1737842 h 1737842"/>
              <a:gd name="connsiteX4" fmla="*/ 0 w 9144000"/>
              <a:gd name="connsiteY4" fmla="*/ 0 h 1737842"/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239486 w 9144000"/>
              <a:gd name="connsiteY3" fmla="*/ 1563670 h 1737842"/>
              <a:gd name="connsiteX4" fmla="*/ 0 w 9144000"/>
              <a:gd name="connsiteY4" fmla="*/ 0 h 1737842"/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566058 w 9144000"/>
              <a:gd name="connsiteY3" fmla="*/ 1618098 h 1737842"/>
              <a:gd name="connsiteX4" fmla="*/ 0 w 9144000"/>
              <a:gd name="connsiteY4" fmla="*/ 0 h 1737842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68086 w 9144000"/>
              <a:gd name="connsiteY3" fmla="*/ 1770498 h 1770498"/>
              <a:gd name="connsiteX4" fmla="*/ 0 w 9144000"/>
              <a:gd name="connsiteY4" fmla="*/ 0 h 1770498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528457 w 9144000"/>
              <a:gd name="connsiteY3" fmla="*/ 1600200 h 1770498"/>
              <a:gd name="connsiteX4" fmla="*/ 468086 w 9144000"/>
              <a:gd name="connsiteY4" fmla="*/ 1770498 h 1770498"/>
              <a:gd name="connsiteX5" fmla="*/ 0 w 9144000"/>
              <a:gd name="connsiteY5" fmla="*/ 0 h 1770498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528457 w 9144000"/>
              <a:gd name="connsiteY3" fmla="*/ 1600200 h 1770498"/>
              <a:gd name="connsiteX4" fmla="*/ 468086 w 9144000"/>
              <a:gd name="connsiteY4" fmla="*/ 1770498 h 1770498"/>
              <a:gd name="connsiteX5" fmla="*/ 0 w 9144000"/>
              <a:gd name="connsiteY5" fmla="*/ 0 h 177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770498">
                <a:moveTo>
                  <a:pt x="0" y="0"/>
                </a:moveTo>
                <a:lnTo>
                  <a:pt x="9144000" y="0"/>
                </a:lnTo>
                <a:lnTo>
                  <a:pt x="9144000" y="1737842"/>
                </a:lnTo>
                <a:cubicBezTo>
                  <a:pt x="7590971" y="1739133"/>
                  <a:pt x="6114143" y="1718652"/>
                  <a:pt x="4528457" y="1600200"/>
                </a:cubicBezTo>
                <a:lnTo>
                  <a:pt x="468086" y="17704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  <a:alpha val="44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S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4ECD7F-ADFD-7C10-035E-9A8F8E34B7D6}"/>
              </a:ext>
            </a:extLst>
          </p:cNvPr>
          <p:cNvSpPr txBox="1"/>
          <p:nvPr/>
        </p:nvSpPr>
        <p:spPr>
          <a:xfrm>
            <a:off x="387313" y="148759"/>
            <a:ext cx="11352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" sz="32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Развитие инспекции труда </a:t>
            </a:r>
          </a:p>
          <a:p>
            <a:pPr rtl="0"/>
            <a:r>
              <a:rPr lang="ru" sz="32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Стили и подходы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CDE2EB4-805B-6842-1474-C72BAA43C96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39416" y="2323150"/>
            <a:ext cx="5742928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/>
            <a:r>
              <a:rPr lang="ru" sz="2800" dirty="0">
                <a:latin typeface="+mj-lt"/>
              </a:rPr>
              <a:t>Тип А</a:t>
            </a:r>
          </a:p>
          <a:p>
            <a:pPr lvl="1" indent="-342900" algn="l" rtl="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dirty="0">
                <a:latin typeface="+mj-lt"/>
              </a:rPr>
              <a:t>Обеспечение </a:t>
            </a:r>
            <a:r>
              <a:rPr lang="ru" dirty="0" smtClean="0">
                <a:latin typeface="+mj-lt"/>
              </a:rPr>
              <a:t>исполнения</a:t>
            </a:r>
            <a:endParaRPr lang="ru" dirty="0">
              <a:latin typeface="+mj-lt"/>
            </a:endParaRPr>
          </a:p>
          <a:p>
            <a:pPr lvl="1" indent="-342900" algn="l" rtl="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dirty="0">
                <a:latin typeface="+mj-lt"/>
              </a:rPr>
              <a:t>Метод реагирования, </a:t>
            </a:r>
            <a:r>
              <a:rPr lang="ru" dirty="0" smtClean="0">
                <a:latin typeface="+mj-lt"/>
              </a:rPr>
              <a:t>ориентированый </a:t>
            </a:r>
            <a:r>
              <a:rPr lang="ru" dirty="0">
                <a:latin typeface="+mj-lt"/>
              </a:rPr>
              <a:t>на </a:t>
            </a:r>
            <a:r>
              <a:rPr lang="ru" dirty="0" smtClean="0">
                <a:latin typeface="+mj-lt"/>
              </a:rPr>
              <a:t>инциденты</a:t>
            </a:r>
            <a:endParaRPr lang="ru" dirty="0">
              <a:latin typeface="+mj-lt"/>
            </a:endParaRPr>
          </a:p>
          <a:p>
            <a:pPr lvl="1" indent="-342900" algn="l" rtl="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dirty="0">
                <a:latin typeface="+mj-lt"/>
              </a:rPr>
              <a:t>Подход с позиций </a:t>
            </a:r>
            <a:r>
              <a:rPr lang="ru" dirty="0" smtClean="0">
                <a:latin typeface="+mj-lt"/>
              </a:rPr>
              <a:t>противостояния</a:t>
            </a:r>
            <a:endParaRPr lang="ru" dirty="0">
              <a:latin typeface="+mj-lt"/>
            </a:endParaRPr>
          </a:p>
          <a:p>
            <a:pPr lvl="1" indent="-342900" algn="l" rtl="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dirty="0">
                <a:latin typeface="+mj-lt"/>
              </a:rPr>
              <a:t>«Жесткий»</a:t>
            </a:r>
          </a:p>
          <a:p>
            <a:pPr lvl="1" indent="-342900" algn="l" rtl="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dirty="0">
                <a:latin typeface="+mj-lt"/>
              </a:rPr>
              <a:t>«Сказать»</a:t>
            </a:r>
          </a:p>
          <a:p>
            <a:pPr marL="688975" lvl="1" indent="-342900" algn="l" rtl="0">
              <a:lnSpc>
                <a:spcPct val="80000"/>
              </a:lnSpc>
            </a:pPr>
            <a:r>
              <a:rPr lang="ru" dirty="0">
                <a:latin typeface="+mj-lt"/>
              </a:rPr>
              <a:t>	</a:t>
            </a:r>
          </a:p>
          <a:p>
            <a:pPr rtl="0" eaLnBrk="1" hangingPunct="1"/>
            <a:endParaRPr lang="en-GB" altLang="en-US" sz="2800" dirty="0">
              <a:latin typeface="+mj-lt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57324202-4E99-E32B-AEEC-C316C642E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64" y="2333972"/>
            <a:ext cx="5742928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99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99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99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99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FF99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rgbClr val="FFFF99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rgbClr val="FFFF99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rgbClr val="FFFF99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rgbClr val="FFFF99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rtl="0">
              <a:lnSpc>
                <a:spcPct val="80000"/>
              </a:lnSpc>
              <a:buFontTx/>
              <a:buNone/>
            </a:pPr>
            <a:r>
              <a:rPr lang="ru" sz="2800" dirty="0">
                <a:solidFill>
                  <a:schemeClr val="tx1"/>
                </a:solidFill>
                <a:latin typeface="+mj-lt"/>
              </a:rPr>
              <a:t>Тип B</a:t>
            </a:r>
          </a:p>
          <a:p>
            <a:pPr lvl="1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800" dirty="0">
                <a:solidFill>
                  <a:schemeClr val="tx1"/>
                </a:solidFill>
                <a:latin typeface="+mj-lt"/>
              </a:rPr>
              <a:t> Упреждающий, профилактический подход </a:t>
            </a:r>
          </a:p>
          <a:p>
            <a:pPr lvl="1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800" dirty="0">
                <a:solidFill>
                  <a:schemeClr val="tx1"/>
                </a:solidFill>
                <a:latin typeface="+mj-lt"/>
              </a:rPr>
              <a:t> Отношения партнерства </a:t>
            </a:r>
          </a:p>
          <a:p>
            <a:pPr lvl="1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800" dirty="0">
                <a:solidFill>
                  <a:schemeClr val="tx1"/>
                </a:solidFill>
                <a:latin typeface="+mj-lt"/>
              </a:rPr>
              <a:t> Ориентирован на решение проблем</a:t>
            </a:r>
          </a:p>
          <a:p>
            <a:pPr lvl="1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800" dirty="0">
                <a:solidFill>
                  <a:schemeClr val="tx1"/>
                </a:solidFill>
                <a:latin typeface="+mj-lt"/>
              </a:rPr>
              <a:t> «Мягкий»</a:t>
            </a:r>
          </a:p>
          <a:p>
            <a:pPr lvl="1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800" dirty="0">
                <a:solidFill>
                  <a:schemeClr val="tx1"/>
                </a:solidFill>
                <a:latin typeface="+mj-lt"/>
              </a:rPr>
              <a:t> «Продать»</a:t>
            </a:r>
          </a:p>
          <a:p>
            <a:pPr lvl="1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800" dirty="0">
                <a:solidFill>
                  <a:schemeClr val="tx1"/>
                </a:solidFill>
                <a:latin typeface="+mj-lt"/>
              </a:rPr>
              <a:t> Влияние</a:t>
            </a:r>
          </a:p>
        </p:txBody>
      </p:sp>
    </p:spTree>
    <p:extLst>
      <p:ext uri="{BB962C8B-B14F-4D97-AF65-F5344CB8AC3E}">
        <p14:creationId xmlns:p14="http://schemas.microsoft.com/office/powerpoint/2010/main" val="17656009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xmlns="" id="{C093F1D6-C193-7C56-AAC4-697E6D583404}"/>
              </a:ext>
            </a:extLst>
          </p:cNvPr>
          <p:cNvSpPr/>
          <p:nvPr/>
        </p:nvSpPr>
        <p:spPr>
          <a:xfrm>
            <a:off x="0" y="1"/>
            <a:ext cx="12192000" cy="1374735"/>
          </a:xfrm>
          <a:custGeom>
            <a:avLst/>
            <a:gdLst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0 w 9144000"/>
              <a:gd name="connsiteY3" fmla="*/ 1737842 h 1737842"/>
              <a:gd name="connsiteX4" fmla="*/ 0 w 9144000"/>
              <a:gd name="connsiteY4" fmla="*/ 0 h 1737842"/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239486 w 9144000"/>
              <a:gd name="connsiteY3" fmla="*/ 1563670 h 1737842"/>
              <a:gd name="connsiteX4" fmla="*/ 0 w 9144000"/>
              <a:gd name="connsiteY4" fmla="*/ 0 h 1737842"/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566058 w 9144000"/>
              <a:gd name="connsiteY3" fmla="*/ 1618098 h 1737842"/>
              <a:gd name="connsiteX4" fmla="*/ 0 w 9144000"/>
              <a:gd name="connsiteY4" fmla="*/ 0 h 1737842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68086 w 9144000"/>
              <a:gd name="connsiteY3" fmla="*/ 1770498 h 1770498"/>
              <a:gd name="connsiteX4" fmla="*/ 0 w 9144000"/>
              <a:gd name="connsiteY4" fmla="*/ 0 h 1770498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528457 w 9144000"/>
              <a:gd name="connsiteY3" fmla="*/ 1600200 h 1770498"/>
              <a:gd name="connsiteX4" fmla="*/ 468086 w 9144000"/>
              <a:gd name="connsiteY4" fmla="*/ 1770498 h 1770498"/>
              <a:gd name="connsiteX5" fmla="*/ 0 w 9144000"/>
              <a:gd name="connsiteY5" fmla="*/ 0 h 1770498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528457 w 9144000"/>
              <a:gd name="connsiteY3" fmla="*/ 1600200 h 1770498"/>
              <a:gd name="connsiteX4" fmla="*/ 468086 w 9144000"/>
              <a:gd name="connsiteY4" fmla="*/ 1770498 h 1770498"/>
              <a:gd name="connsiteX5" fmla="*/ 0 w 9144000"/>
              <a:gd name="connsiteY5" fmla="*/ 0 h 177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770498">
                <a:moveTo>
                  <a:pt x="0" y="0"/>
                </a:moveTo>
                <a:lnTo>
                  <a:pt x="9144000" y="0"/>
                </a:lnTo>
                <a:lnTo>
                  <a:pt x="9144000" y="1737842"/>
                </a:lnTo>
                <a:cubicBezTo>
                  <a:pt x="7590971" y="1739133"/>
                  <a:pt x="6114143" y="1718652"/>
                  <a:pt x="4528457" y="1600200"/>
                </a:cubicBezTo>
                <a:lnTo>
                  <a:pt x="468086" y="17704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  <a:alpha val="44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3F5051-7F0F-4160-78D7-4B3F0D48CA23}"/>
              </a:ext>
            </a:extLst>
          </p:cNvPr>
          <p:cNvSpPr txBox="1"/>
          <p:nvPr/>
        </p:nvSpPr>
        <p:spPr>
          <a:xfrm>
            <a:off x="419708" y="211287"/>
            <a:ext cx="11352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" sz="440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Будущее инспекции труда</a:t>
            </a:r>
          </a:p>
        </p:txBody>
      </p:sp>
      <p:pic>
        <p:nvPicPr>
          <p:cNvPr id="5" name="Picture 4" descr="IALI_100_Q">
            <a:extLst>
              <a:ext uri="{FF2B5EF4-FFF2-40B4-BE49-F238E27FC236}">
                <a16:creationId xmlns:a16="http://schemas.microsoft.com/office/drawing/2014/main" xmlns="" id="{1E53246B-1971-0F89-0176-AC39BD81A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4148" y="5459055"/>
            <a:ext cx="2116832" cy="13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CCB14D-1471-F1BE-59D5-8B6742EFE246}"/>
              </a:ext>
            </a:extLst>
          </p:cNvPr>
          <p:cNvSpPr txBox="1"/>
          <p:nvPr/>
        </p:nvSpPr>
        <p:spPr>
          <a:xfrm>
            <a:off x="1487487" y="1683131"/>
            <a:ext cx="3888432" cy="1552669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" b="0" dirty="0">
                <a:solidFill>
                  <a:schemeClr val="tx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Продолжать играть двойную роль, которая заключается в привлечении заинтересованных сторон и обеспечении соблюдения законов </a:t>
            </a:r>
            <a:endParaRPr lang="en-GB" b="0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C6BEDA-51E3-DB46-6C42-DE68D238CC6E}"/>
              </a:ext>
            </a:extLst>
          </p:cNvPr>
          <p:cNvSpPr txBox="1"/>
          <p:nvPr/>
        </p:nvSpPr>
        <p:spPr>
          <a:xfrm>
            <a:off x="5624355" y="1681351"/>
            <a:ext cx="4720118" cy="981423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" b="0" dirty="0">
                <a:solidFill>
                  <a:schemeClr val="tx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Лучше вооружены знаниями и навыками, чтобы быть инициаторами перемен, помогая заинтересованным сторонам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08B24F-2B87-A3A3-A80A-CCA5239747E4}"/>
              </a:ext>
            </a:extLst>
          </p:cNvPr>
          <p:cNvSpPr txBox="1"/>
          <p:nvPr/>
        </p:nvSpPr>
        <p:spPr>
          <a:xfrm>
            <a:off x="1493986" y="3475418"/>
            <a:ext cx="3888432" cy="1256306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" b="0" dirty="0">
                <a:solidFill>
                  <a:schemeClr val="tx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Использование технологий для оптимизации процессов и </a:t>
            </a:r>
            <a:r>
              <a:rPr lang="ru" b="0" dirty="0">
                <a:solidFill>
                  <a:schemeClr val="tx1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автоматизации информационных операций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7BC7A07-5C46-477F-0298-969EF4D33643}"/>
              </a:ext>
            </a:extLst>
          </p:cNvPr>
          <p:cNvSpPr txBox="1"/>
          <p:nvPr/>
        </p:nvSpPr>
        <p:spPr>
          <a:xfrm>
            <a:off x="5624354" y="2939500"/>
            <a:ext cx="4720119" cy="1277786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" b="0" dirty="0">
                <a:solidFill>
                  <a:schemeClr val="tx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Постоянно совершенствовать и развивать широкие профессиональные и «мягкие» навыки</a:t>
            </a:r>
          </a:p>
          <a:p>
            <a:pPr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" b="0" dirty="0">
              <a:solidFill>
                <a:schemeClr val="tx1"/>
              </a:solidFill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EA8C7F-6865-5E54-65CC-D4285C5ABFE6}"/>
              </a:ext>
            </a:extLst>
          </p:cNvPr>
          <p:cNvSpPr txBox="1"/>
          <p:nvPr/>
        </p:nvSpPr>
        <p:spPr>
          <a:xfrm>
            <a:off x="1487488" y="4945744"/>
            <a:ext cx="3888432" cy="959943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" b="0" dirty="0">
                <a:solidFill>
                  <a:schemeClr val="tx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Внести поправки в закон, чтобы расширить рамки определения работодателя и работника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5B4B0B9-67B3-43ED-75D9-AB9EBA43D5A0}"/>
              </a:ext>
            </a:extLst>
          </p:cNvPr>
          <p:cNvSpPr txBox="1"/>
          <p:nvPr/>
        </p:nvSpPr>
        <p:spPr>
          <a:xfrm>
            <a:off x="5624355" y="4406078"/>
            <a:ext cx="4730220" cy="1146148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" sz="2000" b="0" dirty="0">
                <a:solidFill>
                  <a:schemeClr val="tx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Планы готовности к пандемиям (ПГП) на случай пандемий в будущем </a:t>
            </a:r>
          </a:p>
          <a:p>
            <a:pPr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" sz="2400" b="0" dirty="0">
              <a:solidFill>
                <a:schemeClr val="tx1"/>
              </a:solidFill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6E8A634-B841-CCE3-A249-42E05B81EE5D}"/>
              </a:ext>
            </a:extLst>
          </p:cNvPr>
          <p:cNvSpPr/>
          <p:nvPr/>
        </p:nvSpPr>
        <p:spPr bwMode="auto">
          <a:xfrm>
            <a:off x="659762" y="1393832"/>
            <a:ext cx="936104" cy="93610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A653D582-014C-E513-A3CD-36CAD7D81984}"/>
              </a:ext>
            </a:extLst>
          </p:cNvPr>
          <p:cNvSpPr/>
          <p:nvPr/>
        </p:nvSpPr>
        <p:spPr bwMode="auto">
          <a:xfrm>
            <a:off x="706122" y="3062778"/>
            <a:ext cx="936104" cy="93610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93019A00-4D47-EBFE-5451-A9897C6176B7}"/>
              </a:ext>
            </a:extLst>
          </p:cNvPr>
          <p:cNvSpPr/>
          <p:nvPr/>
        </p:nvSpPr>
        <p:spPr bwMode="auto">
          <a:xfrm>
            <a:off x="665345" y="4602109"/>
            <a:ext cx="936104" cy="93610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C31DEEB-3CB1-0268-6B78-1931698B53F4}"/>
              </a:ext>
            </a:extLst>
          </p:cNvPr>
          <p:cNvSpPr/>
          <p:nvPr/>
        </p:nvSpPr>
        <p:spPr bwMode="auto">
          <a:xfrm>
            <a:off x="10184076" y="1391221"/>
            <a:ext cx="936104" cy="93610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048C54A-A791-D307-F310-A374AFFC0231}"/>
              </a:ext>
            </a:extLst>
          </p:cNvPr>
          <p:cNvSpPr/>
          <p:nvPr/>
        </p:nvSpPr>
        <p:spPr bwMode="auto">
          <a:xfrm>
            <a:off x="10210559" y="2930097"/>
            <a:ext cx="936104" cy="93610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F9290D53-C702-1A3F-D4D0-C9DF25118F17}"/>
              </a:ext>
            </a:extLst>
          </p:cNvPr>
          <p:cNvSpPr/>
          <p:nvPr/>
        </p:nvSpPr>
        <p:spPr bwMode="auto">
          <a:xfrm>
            <a:off x="10191823" y="4649144"/>
            <a:ext cx="936104" cy="93610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Graphic 26" descr="Scales of justice with solid fill">
            <a:extLst>
              <a:ext uri="{FF2B5EF4-FFF2-40B4-BE49-F238E27FC236}">
                <a16:creationId xmlns:a16="http://schemas.microsoft.com/office/drawing/2014/main" xmlns="" id="{BDAB4CB7-8735-F8D9-4E51-35EF004D8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7818" y="1527181"/>
            <a:ext cx="679257" cy="679257"/>
          </a:xfrm>
          <a:prstGeom prst="rect">
            <a:avLst/>
          </a:prstGeom>
        </p:spPr>
      </p:pic>
      <p:pic>
        <p:nvPicPr>
          <p:cNvPr id="29" name="Graphic 28" descr="Internet Of Things with solid fill">
            <a:extLst>
              <a:ext uri="{FF2B5EF4-FFF2-40B4-BE49-F238E27FC236}">
                <a16:creationId xmlns:a16="http://schemas.microsoft.com/office/drawing/2014/main" xmlns="" id="{92152652-3AAA-C157-5B37-2C03D6A225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6434" y="3168925"/>
            <a:ext cx="673225" cy="673225"/>
          </a:xfrm>
          <a:prstGeom prst="rect">
            <a:avLst/>
          </a:prstGeom>
        </p:spPr>
      </p:pic>
      <p:pic>
        <p:nvPicPr>
          <p:cNvPr id="31" name="Graphic 30" descr="Gavel with solid fill">
            <a:extLst>
              <a:ext uri="{FF2B5EF4-FFF2-40B4-BE49-F238E27FC236}">
                <a16:creationId xmlns:a16="http://schemas.microsoft.com/office/drawing/2014/main" xmlns="" id="{CF664235-6D30-136D-9FCB-52B9F2D0A3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3144" y="4731724"/>
            <a:ext cx="623931" cy="623931"/>
          </a:xfrm>
          <a:prstGeom prst="rect">
            <a:avLst/>
          </a:prstGeom>
        </p:spPr>
      </p:pic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xmlns="" id="{6AC71F2D-B0C8-BB52-DFC5-2F33A33905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315516" y="1502937"/>
            <a:ext cx="673224" cy="673224"/>
          </a:xfrm>
          <a:prstGeom prst="rect">
            <a:avLst/>
          </a:prstGeom>
        </p:spPr>
      </p:pic>
      <p:pic>
        <p:nvPicPr>
          <p:cNvPr id="35" name="Graphic 34" descr="Classroom with solid fill">
            <a:extLst>
              <a:ext uri="{FF2B5EF4-FFF2-40B4-BE49-F238E27FC236}">
                <a16:creationId xmlns:a16="http://schemas.microsoft.com/office/drawing/2014/main" xmlns="" id="{142CF4B3-9A17-83BD-C7B8-A7432DECFD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354575" y="3076284"/>
            <a:ext cx="640568" cy="640568"/>
          </a:xfrm>
          <a:prstGeom prst="rect">
            <a:avLst/>
          </a:prstGeom>
        </p:spPr>
      </p:pic>
      <p:pic>
        <p:nvPicPr>
          <p:cNvPr id="37" name="Graphic 36" descr="Playbook with solid fill">
            <a:extLst>
              <a:ext uri="{FF2B5EF4-FFF2-40B4-BE49-F238E27FC236}">
                <a16:creationId xmlns:a16="http://schemas.microsoft.com/office/drawing/2014/main" xmlns="" id="{4978754F-8097-B627-D472-0062963A3B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315516" y="4761605"/>
            <a:ext cx="679627" cy="67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662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134" y="976291"/>
            <a:ext cx="9162332" cy="407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ru" sz="2000" i="1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Главной обязанностью инспекторов является обеспечение исполнения законов.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ru" sz="2000" i="1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Помимо выполнения данной функции принуждения, современные инспекции также осуществляют взаимодействие с компаниями и людьми (работодателями, руководителями, работниками и </a:t>
            </a:r>
            <a:r>
              <a:rPr lang="ru" sz="2000" i="1" dirty="0" smtClean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т.д</a:t>
            </a:r>
            <a:r>
              <a:rPr lang="ru" sz="2000" i="1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.) в целях формирования определенного поведения.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ru" sz="2000" i="1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Современные инспекторы понимают, что для достижения цели важно и обеспечение соблюдения, и взаимодействие.  Конечная цель заключается в оказании влияния на компании, чтобы они стремились обеспечить безопасность рабочих мест и здоровье работников.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ru" sz="2000" i="1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Ключевым моментом здесь является понимание того, когда следует осуществить функцию принуждения, а когда — взаимодействия.  Иногда инспекторам приходится делать и то, и другое.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5585883"/>
            <a:ext cx="2743200" cy="365125"/>
          </a:xfrm>
        </p:spPr>
        <p:txBody>
          <a:bodyPr rtlCol="0"/>
          <a:lstStyle/>
          <a:p>
            <a:pPr rtl="0"/>
            <a:fld id="{5A3126D6-D7EE-43B5-BCD9-DED10C51A480}" type="slidenum">
              <a:rPr lang="en-GB" altLang="en-US" smtClean="0"/>
              <a:pPr rtl="0"/>
              <a:t>7</a:t>
            </a:fld>
            <a:endParaRPr lang="en-GB" altLang="en-US" dirty="0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xmlns="" id="{812CBB6A-1C68-48D0-B856-287121B6999A}"/>
              </a:ext>
            </a:extLst>
          </p:cNvPr>
          <p:cNvSpPr txBox="1">
            <a:spLocks/>
          </p:cNvSpPr>
          <p:nvPr/>
        </p:nvSpPr>
        <p:spPr>
          <a:xfrm>
            <a:off x="720711" y="92095"/>
            <a:ext cx="10056767" cy="921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rtl="0"/>
            <a:r>
              <a:rPr lang="ru" sz="3200" b="1" dirty="0">
                <a:solidFill>
                  <a:schemeClr val="accent1">
                    <a:lumMod val="50000"/>
                  </a:schemeClr>
                </a:solidFill>
              </a:rPr>
              <a:t>Функции инспекторов труда</a:t>
            </a:r>
          </a:p>
        </p:txBody>
      </p:sp>
      <p:pic>
        <p:nvPicPr>
          <p:cNvPr id="8" name="Picture 7" descr="IALI_100_Q">
            <a:extLst>
              <a:ext uri="{FF2B5EF4-FFF2-40B4-BE49-F238E27FC236}">
                <a16:creationId xmlns:a16="http://schemas.microsoft.com/office/drawing/2014/main" xmlns="" id="{F01147A1-47D3-4658-95BB-0AE6595F9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34" y="5699700"/>
            <a:ext cx="1474409" cy="97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566C1A-A396-4BE5-A872-5754A995F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01" y="5815573"/>
            <a:ext cx="4155911" cy="85640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9A8B3564-EA1F-4A2A-8977-E38206D4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918" y="1524570"/>
            <a:ext cx="12985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42683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9336" y="464361"/>
            <a:ext cx="11187612" cy="88909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>
                <a:solidFill>
                  <a:srgbClr val="3861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rtl="0"/>
            <a:r>
              <a:rPr lang="ru" sz="2800" b="1" dirty="0">
                <a:solidFill>
                  <a:srgbClr val="1F658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Двойная роль инспекции труда</a:t>
            </a:r>
          </a:p>
          <a:p>
            <a:pPr rtl="0"/>
            <a:r>
              <a:rPr lang="ru" sz="2800" b="1" dirty="0">
                <a:solidFill>
                  <a:srgbClr val="1F658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Инспекция труда + концепция «Нулевой травматизм»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3126D6-D7EE-43B5-BCD9-DED10C51A480}" type="slidenum">
              <a:rPr lang="en-GB" altLang="en-US" smtClean="0"/>
              <a:pPr rtl="0"/>
              <a:t>8</a:t>
            </a:fld>
            <a:endParaRPr lang="en-GB" alt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C10C36EF-9992-480C-87AC-75E8F0AA6E7D}"/>
              </a:ext>
            </a:extLst>
          </p:cNvPr>
          <p:cNvGraphicFramePr/>
          <p:nvPr/>
        </p:nvGraphicFramePr>
        <p:xfrm>
          <a:off x="255089" y="1608951"/>
          <a:ext cx="11504020" cy="393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IALI_100_Q">
            <a:extLst>
              <a:ext uri="{FF2B5EF4-FFF2-40B4-BE49-F238E27FC236}">
                <a16:creationId xmlns:a16="http://schemas.microsoft.com/office/drawing/2014/main" xmlns="" id="{34757F84-9EE2-4478-AA0E-45ABAC355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34" y="5699700"/>
            <a:ext cx="1474409" cy="97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33AC553-6BF7-4050-9BD6-0905DBAF85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01" y="5815573"/>
            <a:ext cx="4155911" cy="8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6136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025425-30D0-28A0-0F92-C59AA3FB1C40}"/>
              </a:ext>
            </a:extLst>
          </p:cNvPr>
          <p:cNvSpPr txBox="1"/>
          <p:nvPr/>
        </p:nvSpPr>
        <p:spPr>
          <a:xfrm>
            <a:off x="874895" y="1947794"/>
            <a:ext cx="1044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" sz="2400" dirty="0">
                <a:solidFill>
                  <a:srgbClr val="FF0000"/>
                </a:solidFill>
                <a:latin typeface="+mn-lt"/>
              </a:rPr>
              <a:t>Установка</a:t>
            </a:r>
            <a:r>
              <a:rPr lang="ru" sz="24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на то, что все травмы и болезни, связанные с работой, можно предотвратить.</a:t>
            </a:r>
            <a:endParaRPr lang="en-SG" sz="24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FEB7FD5-C816-0365-DF56-72984578A495}"/>
              </a:ext>
            </a:extLst>
          </p:cNvPr>
          <p:cNvGrpSpPr/>
          <p:nvPr/>
        </p:nvGrpSpPr>
        <p:grpSpPr>
          <a:xfrm>
            <a:off x="874895" y="3077200"/>
            <a:ext cx="10563139" cy="2584047"/>
            <a:chOff x="1567" y="2071226"/>
            <a:chExt cx="9142433" cy="171391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F03C8990-AF62-5CD4-F7C6-B13D4CC5A6FA}"/>
                </a:ext>
              </a:extLst>
            </p:cNvPr>
            <p:cNvSpPr/>
            <p:nvPr/>
          </p:nvSpPr>
          <p:spPr>
            <a:xfrm>
              <a:off x="2753342" y="2074084"/>
              <a:ext cx="1535730" cy="132306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5" name="Hexagon 4">
              <a:extLst>
                <a:ext uri="{FF2B5EF4-FFF2-40B4-BE49-F238E27FC236}">
                  <a16:creationId xmlns:a16="http://schemas.microsoft.com/office/drawing/2014/main" xmlns="" id="{B23B2149-35FE-224E-2BDC-C8162CDCE92F}"/>
                </a:ext>
              </a:extLst>
            </p:cNvPr>
            <p:cNvSpPr txBox="1"/>
            <p:nvPr/>
          </p:nvSpPr>
          <p:spPr>
            <a:xfrm>
              <a:off x="6646577" y="2257367"/>
              <a:ext cx="622562" cy="5967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8098" rIns="0" bIns="18098" numCol="1" spcCol="1270" rtlCol="0" anchor="ctr" anchorCtr="0">
              <a:noAutofit/>
            </a:bodyPr>
            <a:lstStyle/>
            <a:p>
              <a:pPr defTabSz="633413" rtl="0">
                <a:lnSpc>
                  <a:spcPct val="90000"/>
                </a:lnSpc>
                <a:spcAft>
                  <a:spcPct val="35000"/>
                </a:spcAft>
              </a:pPr>
              <a:r>
                <a:rPr lang="ru" sz="1600">
                  <a:solidFill>
                    <a:schemeClr val="tx1"/>
                  </a:solidFill>
                  <a:latin typeface="Arial" panose="020B0604020202020204" pitchFamily="34" charset="0"/>
                </a:rPr>
                <a:t>БГТ2028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E59C92D1-B6DD-9726-22C4-7DDAF7F4F8CB}"/>
                </a:ext>
              </a:extLst>
            </p:cNvPr>
            <p:cNvGrpSpPr/>
            <p:nvPr/>
          </p:nvGrpSpPr>
          <p:grpSpPr>
            <a:xfrm>
              <a:off x="1567" y="2071226"/>
              <a:ext cx="9142433" cy="1357774"/>
              <a:chOff x="114301" y="4354369"/>
              <a:chExt cx="8858249" cy="1357774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918F1918-2538-7E97-3E23-C8AD12A3301D}"/>
                  </a:ext>
                </a:extLst>
              </p:cNvPr>
              <p:cNvGrpSpPr/>
              <p:nvPr/>
            </p:nvGrpSpPr>
            <p:grpSpPr>
              <a:xfrm>
                <a:off x="4898353" y="4354369"/>
                <a:ext cx="1487993" cy="1323064"/>
                <a:chOff x="789617" y="648653"/>
                <a:chExt cx="1405416" cy="1405416"/>
              </a:xfrm>
            </p:grpSpPr>
            <p:sp>
              <p:nvSpPr>
                <p:cNvPr id="6145" name="Oval 6144">
                  <a:extLst>
                    <a:ext uri="{FF2B5EF4-FFF2-40B4-BE49-F238E27FC236}">
                      <a16:creationId xmlns:a16="http://schemas.microsoft.com/office/drawing/2014/main" xmlns="" id="{21FC02F5-016E-EF73-4B89-C83BB9410932}"/>
                    </a:ext>
                  </a:extLst>
                </p:cNvPr>
                <p:cNvSpPr/>
                <p:nvPr/>
              </p:nvSpPr>
              <p:spPr>
                <a:xfrm>
                  <a:off x="789617" y="648653"/>
                  <a:ext cx="1405416" cy="1405416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6146" name="Oval 4">
                  <a:extLst>
                    <a:ext uri="{FF2B5EF4-FFF2-40B4-BE49-F238E27FC236}">
                      <a16:creationId xmlns:a16="http://schemas.microsoft.com/office/drawing/2014/main" xmlns="" id="{B1E5056A-7F79-E77B-2915-775352128791}"/>
                    </a:ext>
                  </a:extLst>
                </p:cNvPr>
                <p:cNvSpPr txBox="1"/>
                <p:nvPr/>
              </p:nvSpPr>
              <p:spPr>
                <a:xfrm>
                  <a:off x="926712" y="819123"/>
                  <a:ext cx="1131226" cy="108108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rtlCol="0" anchor="ctr" anchorCtr="0">
                  <a:noAutofit/>
                </a:bodyPr>
                <a:lstStyle/>
                <a:p>
                  <a:pPr defTabSz="333375" rtl="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ru" sz="1400" dirty="0"/>
                    <a:t>Прогрессивные методы обеспечения БГТ на рабочем месте </a:t>
                  </a:r>
                </a:p>
              </p:txBody>
            </p:sp>
          </p:grp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2EA3BF50-3EF0-F639-36BC-76D1197DEF7C}"/>
                  </a:ext>
                </a:extLst>
              </p:cNvPr>
              <p:cNvSpPr/>
              <p:nvPr/>
            </p:nvSpPr>
            <p:spPr>
              <a:xfrm>
                <a:off x="6262920" y="4354369"/>
                <a:ext cx="1487993" cy="132306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4B30F3DD-53AD-2C8A-527A-9A1A26B7E8A0}"/>
                  </a:ext>
                </a:extLst>
              </p:cNvPr>
              <p:cNvSpPr/>
              <p:nvPr/>
            </p:nvSpPr>
            <p:spPr>
              <a:xfrm>
                <a:off x="7484557" y="4357227"/>
                <a:ext cx="1487993" cy="1323064"/>
              </a:xfrm>
              <a:prstGeom prst="ellipse">
                <a:avLst/>
              </a:prstGeom>
              <a:solidFill>
                <a:srgbClr val="99CC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CA2757E3-0F7D-7DBD-5C40-87D3A1B556C9}"/>
                  </a:ext>
                </a:extLst>
              </p:cNvPr>
              <p:cNvGrpSpPr/>
              <p:nvPr/>
            </p:nvGrpSpPr>
            <p:grpSpPr>
              <a:xfrm>
                <a:off x="114301" y="4389079"/>
                <a:ext cx="1487993" cy="1323064"/>
                <a:chOff x="789617" y="648653"/>
                <a:chExt cx="1405416" cy="1405416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xmlns="" id="{6355B390-2E31-8559-1A2B-1218C75C42E3}"/>
                    </a:ext>
                  </a:extLst>
                </p:cNvPr>
                <p:cNvSpPr/>
                <p:nvPr/>
              </p:nvSpPr>
              <p:spPr>
                <a:xfrm>
                  <a:off x="789617" y="648653"/>
                  <a:ext cx="1405416" cy="1405416"/>
                </a:xfrm>
                <a:prstGeom prst="ellipse">
                  <a:avLst/>
                </a:prstGeom>
                <a:solidFill>
                  <a:srgbClr val="B2BE29">
                    <a:alpha val="50000"/>
                  </a:srgb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62" name="Oval 4">
                  <a:extLst>
                    <a:ext uri="{FF2B5EF4-FFF2-40B4-BE49-F238E27FC236}">
                      <a16:creationId xmlns:a16="http://schemas.microsoft.com/office/drawing/2014/main" xmlns="" id="{E72899DB-FCCE-B4C8-4684-2B394D7D7A37}"/>
                    </a:ext>
                  </a:extLst>
                </p:cNvPr>
                <p:cNvSpPr txBox="1"/>
                <p:nvPr/>
              </p:nvSpPr>
              <p:spPr>
                <a:xfrm>
                  <a:off x="926712" y="772688"/>
                  <a:ext cx="1131226" cy="108108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rtlCol="0" anchor="ctr" anchorCtr="0">
                  <a:noAutofit/>
                </a:bodyPr>
                <a:lstStyle/>
                <a:p>
                  <a:pPr defTabSz="333375" rtl="0">
                    <a:spcAft>
                      <a:spcPts val="0"/>
                    </a:spcAft>
                  </a:pPr>
                  <a:r>
                    <a:rPr lang="ru"/>
                    <a:t>Культура </a:t>
                  </a:r>
                </a:p>
                <a:p>
                  <a:pPr defTabSz="333375" rtl="0">
                    <a:spcAft>
                      <a:spcPts val="0"/>
                    </a:spcAft>
                  </a:pPr>
                  <a:r>
                    <a:rPr lang="ru"/>
                    <a:t>заботы</a:t>
                  </a: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0B7EA918-A440-F6B1-0DC2-4BC47EF92900}"/>
                  </a:ext>
                </a:extLst>
              </p:cNvPr>
              <p:cNvGrpSpPr/>
              <p:nvPr/>
            </p:nvGrpSpPr>
            <p:grpSpPr>
              <a:xfrm>
                <a:off x="1478867" y="4389079"/>
                <a:ext cx="1487993" cy="1323064"/>
                <a:chOff x="854463" y="640073"/>
                <a:chExt cx="1405416" cy="1405416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xmlns="" id="{CD59076D-944D-86CD-5C10-309BE27E84A9}"/>
                    </a:ext>
                  </a:extLst>
                </p:cNvPr>
                <p:cNvSpPr/>
                <p:nvPr/>
              </p:nvSpPr>
              <p:spPr>
                <a:xfrm>
                  <a:off x="854463" y="640073"/>
                  <a:ext cx="1405416" cy="14054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60" name="Oval 4">
                  <a:extLst>
                    <a:ext uri="{FF2B5EF4-FFF2-40B4-BE49-F238E27FC236}">
                      <a16:creationId xmlns:a16="http://schemas.microsoft.com/office/drawing/2014/main" xmlns="" id="{568456BD-F3E0-4398-5DA2-48A0E73A2D92}"/>
                    </a:ext>
                  </a:extLst>
                </p:cNvPr>
                <p:cNvSpPr txBox="1"/>
                <p:nvPr/>
              </p:nvSpPr>
              <p:spPr>
                <a:xfrm>
                  <a:off x="1088910" y="827527"/>
                  <a:ext cx="852055" cy="1030508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rtlCol="0" anchor="ctr" anchorCtr="0">
                  <a:noAutofit/>
                </a:bodyPr>
                <a:lstStyle/>
                <a:p>
                  <a:pPr defTabSz="333375" rtl="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ru"/>
                    <a:t>Культура доверия</a:t>
                  </a:r>
                </a:p>
              </p:txBody>
            </p:sp>
          </p:grpSp>
          <p:sp>
            <p:nvSpPr>
              <p:cNvPr id="58" name="Oval 4">
                <a:extLst>
                  <a:ext uri="{FF2B5EF4-FFF2-40B4-BE49-F238E27FC236}">
                    <a16:creationId xmlns:a16="http://schemas.microsoft.com/office/drawing/2014/main" xmlns="" id="{D7F93AE8-D918-336F-3818-FDAD52B3C408}"/>
                  </a:ext>
                </a:extLst>
              </p:cNvPr>
              <p:cNvSpPr txBox="1"/>
              <p:nvPr/>
            </p:nvSpPr>
            <p:spPr>
              <a:xfrm>
                <a:off x="3036197" y="4715843"/>
                <a:ext cx="1120965" cy="7276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rtlCol="0" anchor="ctr" anchorCtr="0">
                <a:noAutofit/>
              </a:bodyPr>
              <a:lstStyle/>
              <a:p>
                <a:pPr defTabSz="333375" rtl="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" dirty="0"/>
                  <a:t>Культура предотвращения</a:t>
                </a:r>
              </a:p>
            </p:txBody>
          </p:sp>
        </p:grpSp>
        <p:sp>
          <p:nvSpPr>
            <p:cNvPr id="6147" name="Right Arrow 2">
              <a:extLst>
                <a:ext uri="{FF2B5EF4-FFF2-40B4-BE49-F238E27FC236}">
                  <a16:creationId xmlns:a16="http://schemas.microsoft.com/office/drawing/2014/main" xmlns="" id="{31EC8297-23E1-482D-2F49-44426665240D}"/>
                </a:ext>
              </a:extLst>
            </p:cNvPr>
            <p:cNvSpPr/>
            <p:nvPr/>
          </p:nvSpPr>
          <p:spPr>
            <a:xfrm>
              <a:off x="4288859" y="2510622"/>
              <a:ext cx="713891" cy="4258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SG" sz="1200">
                <a:solidFill>
                  <a:schemeClr val="tx1"/>
                </a:solidFill>
              </a:endParaRPr>
            </a:p>
          </p:txBody>
        </p:sp>
        <p:pic>
          <p:nvPicPr>
            <p:cNvPr id="6149" name="Picture 6148">
              <a:extLst>
                <a:ext uri="{FF2B5EF4-FFF2-40B4-BE49-F238E27FC236}">
                  <a16:creationId xmlns:a16="http://schemas.microsoft.com/office/drawing/2014/main" xmlns="" id="{7FC0A653-5834-68F6-C05E-5CE15D8D5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834" y="3359329"/>
              <a:ext cx="2066353" cy="42581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450D331F-1AA0-C93A-CC1E-A92E8C24CC62}"/>
                </a:ext>
              </a:extLst>
            </p:cNvPr>
            <p:cNvSpPr txBox="1"/>
            <p:nvPr/>
          </p:nvSpPr>
          <p:spPr>
            <a:xfrm>
              <a:off x="6564384" y="2407478"/>
              <a:ext cx="1081715" cy="632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" sz="1400" dirty="0">
                  <a:solidFill>
                    <a:schemeClr val="tx1"/>
                  </a:solidFill>
                  <a:latin typeface="+mj-lt"/>
                </a:rPr>
                <a:t>Отчетность по опасным ситуациям</a:t>
              </a:r>
              <a:endParaRPr lang="en-SG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1B9187F-A9AB-3967-C224-BC75525349E1}"/>
                </a:ext>
              </a:extLst>
            </p:cNvPr>
            <p:cNvSpPr txBox="1"/>
            <p:nvPr/>
          </p:nvSpPr>
          <p:spPr>
            <a:xfrm>
              <a:off x="7728367" y="2315767"/>
              <a:ext cx="1288247" cy="961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33375" rtl="0">
                <a:lnSpc>
                  <a:spcPct val="90000"/>
                </a:lnSpc>
                <a:spcAft>
                  <a:spcPct val="35000"/>
                </a:spcAft>
              </a:pPr>
              <a:r>
                <a:rPr lang="ru" sz="1400" dirty="0">
                  <a:solidFill>
                    <a:schemeClr val="tx1"/>
                  </a:solidFill>
                  <a:latin typeface="+mj-lt"/>
                </a:rPr>
                <a:t>Систематическое устранение глубинных причин несчастных случаев</a:t>
              </a:r>
            </a:p>
          </p:txBody>
        </p:sp>
      </p:grpSp>
      <p:pic>
        <p:nvPicPr>
          <p:cNvPr id="5" name="Picture 4" descr="IALI_100_Q">
            <a:extLst>
              <a:ext uri="{FF2B5EF4-FFF2-40B4-BE49-F238E27FC236}">
                <a16:creationId xmlns:a16="http://schemas.microsoft.com/office/drawing/2014/main" xmlns="" id="{C938A56B-5E8C-BFFB-5E93-DB411CB7A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440" y="5445224"/>
            <a:ext cx="2116832" cy="13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F7316AAD-B76D-9BF2-5D7A-B7914B376332}"/>
              </a:ext>
            </a:extLst>
          </p:cNvPr>
          <p:cNvSpPr/>
          <p:nvPr/>
        </p:nvSpPr>
        <p:spPr>
          <a:xfrm>
            <a:off x="0" y="1"/>
            <a:ext cx="12192000" cy="1374735"/>
          </a:xfrm>
          <a:custGeom>
            <a:avLst/>
            <a:gdLst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0 w 9144000"/>
              <a:gd name="connsiteY3" fmla="*/ 1737842 h 1737842"/>
              <a:gd name="connsiteX4" fmla="*/ 0 w 9144000"/>
              <a:gd name="connsiteY4" fmla="*/ 0 h 1737842"/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239486 w 9144000"/>
              <a:gd name="connsiteY3" fmla="*/ 1563670 h 1737842"/>
              <a:gd name="connsiteX4" fmla="*/ 0 w 9144000"/>
              <a:gd name="connsiteY4" fmla="*/ 0 h 1737842"/>
              <a:gd name="connsiteX0" fmla="*/ 0 w 9144000"/>
              <a:gd name="connsiteY0" fmla="*/ 0 h 1737842"/>
              <a:gd name="connsiteX1" fmla="*/ 9144000 w 9144000"/>
              <a:gd name="connsiteY1" fmla="*/ 0 h 1737842"/>
              <a:gd name="connsiteX2" fmla="*/ 9144000 w 9144000"/>
              <a:gd name="connsiteY2" fmla="*/ 1737842 h 1737842"/>
              <a:gd name="connsiteX3" fmla="*/ 566058 w 9144000"/>
              <a:gd name="connsiteY3" fmla="*/ 1618098 h 1737842"/>
              <a:gd name="connsiteX4" fmla="*/ 0 w 9144000"/>
              <a:gd name="connsiteY4" fmla="*/ 0 h 1737842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68086 w 9144000"/>
              <a:gd name="connsiteY3" fmla="*/ 1770498 h 1770498"/>
              <a:gd name="connsiteX4" fmla="*/ 0 w 9144000"/>
              <a:gd name="connsiteY4" fmla="*/ 0 h 1770498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528457 w 9144000"/>
              <a:gd name="connsiteY3" fmla="*/ 1600200 h 1770498"/>
              <a:gd name="connsiteX4" fmla="*/ 468086 w 9144000"/>
              <a:gd name="connsiteY4" fmla="*/ 1770498 h 1770498"/>
              <a:gd name="connsiteX5" fmla="*/ 0 w 9144000"/>
              <a:gd name="connsiteY5" fmla="*/ 0 h 1770498"/>
              <a:gd name="connsiteX0" fmla="*/ 0 w 9144000"/>
              <a:gd name="connsiteY0" fmla="*/ 0 h 1770498"/>
              <a:gd name="connsiteX1" fmla="*/ 9144000 w 9144000"/>
              <a:gd name="connsiteY1" fmla="*/ 0 h 1770498"/>
              <a:gd name="connsiteX2" fmla="*/ 9144000 w 9144000"/>
              <a:gd name="connsiteY2" fmla="*/ 1737842 h 1770498"/>
              <a:gd name="connsiteX3" fmla="*/ 4528457 w 9144000"/>
              <a:gd name="connsiteY3" fmla="*/ 1600200 h 1770498"/>
              <a:gd name="connsiteX4" fmla="*/ 468086 w 9144000"/>
              <a:gd name="connsiteY4" fmla="*/ 1770498 h 1770498"/>
              <a:gd name="connsiteX5" fmla="*/ 0 w 9144000"/>
              <a:gd name="connsiteY5" fmla="*/ 0 h 177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770498">
                <a:moveTo>
                  <a:pt x="0" y="0"/>
                </a:moveTo>
                <a:lnTo>
                  <a:pt x="9144000" y="0"/>
                </a:lnTo>
                <a:lnTo>
                  <a:pt x="9144000" y="1737842"/>
                </a:lnTo>
                <a:cubicBezTo>
                  <a:pt x="7590971" y="1739133"/>
                  <a:pt x="6114143" y="1718652"/>
                  <a:pt x="4528457" y="1600200"/>
                </a:cubicBezTo>
                <a:lnTo>
                  <a:pt x="468086" y="17704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  <a:alpha val="44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S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F10F41-5F08-2B1C-4F9B-23ED7858D4E0}"/>
              </a:ext>
            </a:extLst>
          </p:cNvPr>
          <p:cNvSpPr txBox="1"/>
          <p:nvPr/>
        </p:nvSpPr>
        <p:spPr>
          <a:xfrm>
            <a:off x="419708" y="70007"/>
            <a:ext cx="11352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" sz="3600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Концепция «Нулевой травматизм»: что она означает для нас</a:t>
            </a:r>
            <a:endParaRPr lang="ru" sz="3600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21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DBF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DBF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12600</TotalTime>
  <Words>930</Words>
  <Application>Microsoft Office PowerPoint</Application>
  <PresentationFormat>Произвольный</PresentationFormat>
  <Paragraphs>122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Default Design</vt:lpstr>
      <vt:lpstr> Астана, Казахстан 25 мая 2023 г.     Иван Иванович Шкловец, заместитель руководителя Федеральной службы по труду и занятости, Вице-президент Международной ассоциации инспекций труда (МАИТ)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Health and Safety Executive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14th Congress ~ 14e Congrès ~ 14° Congreso</dc:title>
  <dc:creator>Name</dc:creator>
  <cp:lastModifiedBy>Кулёв Матвей Геннадьевич</cp:lastModifiedBy>
  <cp:revision>333</cp:revision>
  <cp:lastPrinted>2015-04-14T08:32:44Z</cp:lastPrinted>
  <dcterms:created xsi:type="dcterms:W3CDTF">2014-03-26T08:18:32Z</dcterms:created>
  <dcterms:modified xsi:type="dcterms:W3CDTF">2023-05-22T15:49:14Z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288355-fb4c-44cd-b9ca-40cfc2aee5f8_Enabled">
    <vt:lpwstr>true</vt:lpwstr>
  </property>
  <property fmtid="{D5CDD505-2E9C-101B-9397-08002B2CF9AE}" pid="3" name="MSIP_Label_4f288355-fb4c-44cd-b9ca-40cfc2aee5f8_SetDate">
    <vt:lpwstr>2023-04-10T11:56:20Z</vt:lpwstr>
  </property>
  <property fmtid="{D5CDD505-2E9C-101B-9397-08002B2CF9AE}" pid="4" name="MSIP_Label_4f288355-fb4c-44cd-b9ca-40cfc2aee5f8_Method">
    <vt:lpwstr>Standard</vt:lpwstr>
  </property>
  <property fmtid="{D5CDD505-2E9C-101B-9397-08002B2CF9AE}" pid="5" name="MSIP_Label_4f288355-fb4c-44cd-b9ca-40cfc2aee5f8_Name">
    <vt:lpwstr>Non Sensitive_1</vt:lpwstr>
  </property>
  <property fmtid="{D5CDD505-2E9C-101B-9397-08002B2CF9AE}" pid="6" name="MSIP_Label_4f288355-fb4c-44cd-b9ca-40cfc2aee5f8_SiteId">
    <vt:lpwstr>0b11c524-9a1c-4e1b-84cb-6336aefc2243</vt:lpwstr>
  </property>
  <property fmtid="{D5CDD505-2E9C-101B-9397-08002B2CF9AE}" pid="7" name="MSIP_Label_4f288355-fb4c-44cd-b9ca-40cfc2aee5f8_ActionId">
    <vt:lpwstr>c733d076-df06-4043-99e6-8915afcff974</vt:lpwstr>
  </property>
  <property fmtid="{D5CDD505-2E9C-101B-9397-08002B2CF9AE}" pid="8" name="MSIP_Label_4f288355-fb4c-44cd-b9ca-40cfc2aee5f8_ContentBits">
    <vt:lpwstr>0</vt:lpwstr>
  </property>
</Properties>
</file>