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9" r:id="rId2"/>
    <p:sldId id="9580" r:id="rId3"/>
    <p:sldId id="9596" r:id="rId4"/>
    <p:sldId id="9598" r:id="rId5"/>
    <p:sldId id="9604" r:id="rId6"/>
    <p:sldId id="9592" r:id="rId7"/>
    <p:sldId id="9594" r:id="rId8"/>
    <p:sldId id="9595" r:id="rId9"/>
    <p:sldId id="9599" r:id="rId10"/>
    <p:sldId id="9586" r:id="rId11"/>
    <p:sldId id="9603" r:id="rId12"/>
    <p:sldId id="9602" r:id="rId1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73"/>
    <a:srgbClr val="B85410"/>
    <a:srgbClr val="4472C4"/>
    <a:srgbClr val="12B57A"/>
    <a:srgbClr val="8FAADC"/>
    <a:srgbClr val="F2F2F2"/>
    <a:srgbClr val="0EB4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012EB-3067-42C7-808D-FCCDBFCA5F5E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9451A9-3917-40F6-A40C-EE0D1417B8C3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Формирование списка профилактического контроля в ручном режиме</a:t>
          </a:r>
        </a:p>
      </dgm:t>
    </dgm:pt>
    <dgm:pt modelId="{A24E01C6-2A44-4629-B622-7E9E8CA0BFF4}" type="parTrans" cxnId="{46F38BEF-DA25-46F2-85F5-E472E02724C0}">
      <dgm:prSet/>
      <dgm:spPr/>
      <dgm:t>
        <a:bodyPr/>
        <a:lstStyle/>
        <a:p>
          <a:endParaRPr lang="ru-RU" sz="11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E8D2C-06F7-4215-87AC-241494787B95}" type="sibTrans" cxnId="{46F38BEF-DA25-46F2-85F5-E472E02724C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1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4FA1E-153E-4FC6-98B4-FD4928595D97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Передача списка в КПСиСУ для публикации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FD861-382B-4F1D-B52F-DE88CD3E811C}" type="parTrans" cxnId="{37957AD6-DDD7-4A62-A4B0-4E906B7AA447}">
      <dgm:prSet/>
      <dgm:spPr/>
      <dgm:t>
        <a:bodyPr/>
        <a:lstStyle/>
        <a:p>
          <a:endParaRPr lang="ru-RU" sz="11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B94BB-4A26-4DFF-8448-64F5F04715E8}" type="sibTrans" cxnId="{37957AD6-DDD7-4A62-A4B0-4E906B7AA44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1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40575-7920-451B-8F93-A38B6FD525E9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Утверждение списков профилактического контроля</a:t>
          </a:r>
        </a:p>
      </dgm:t>
    </dgm:pt>
    <dgm:pt modelId="{7AB69E44-1CC3-4066-B5BF-E1CCEA09B26D}" type="parTrans" cxnId="{F51BED48-F88B-442C-AEB0-926D92AC9050}">
      <dgm:prSet/>
      <dgm:spPr/>
      <dgm:t>
        <a:bodyPr/>
        <a:lstStyle/>
        <a:p>
          <a:endParaRPr lang="ru-RU" sz="2400" b="1">
            <a:solidFill>
              <a:schemeClr val="accent5">
                <a:lumMod val="50000"/>
              </a:schemeClr>
            </a:solidFill>
          </a:endParaRPr>
        </a:p>
      </dgm:t>
    </dgm:pt>
    <dgm:pt modelId="{941DC890-E816-40C7-BFFF-0C1C92611138}" type="sibTrans" cxnId="{F51BED48-F88B-442C-AEB0-926D92AC905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2400" b="1">
            <a:solidFill>
              <a:schemeClr val="accent5">
                <a:lumMod val="50000"/>
              </a:schemeClr>
            </a:solidFill>
          </a:endParaRPr>
        </a:p>
      </dgm:t>
    </dgm:pt>
    <dgm:pt modelId="{5F14F7AF-5E86-4CBE-B8EC-D41149B5B9B1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Публикация списка профилактического контроля</a:t>
          </a:r>
        </a:p>
      </dgm:t>
    </dgm:pt>
    <dgm:pt modelId="{131EB0E6-D110-43E0-8CEA-0D468B1E3D46}" type="parTrans" cxnId="{D2652BD0-E150-494E-9FA2-0DD26AF4D3B8}">
      <dgm:prSet/>
      <dgm:spPr/>
      <dgm:t>
        <a:bodyPr/>
        <a:lstStyle/>
        <a:p>
          <a:endParaRPr lang="ru-RU"/>
        </a:p>
      </dgm:t>
    </dgm:pt>
    <dgm:pt modelId="{F57A4F7A-C08C-4523-82B6-2CC383C10EDF}" type="sibTrans" cxnId="{D2652BD0-E150-494E-9FA2-0DD26AF4D3B8}">
      <dgm:prSet/>
      <dgm:spPr/>
      <dgm:t>
        <a:bodyPr/>
        <a:lstStyle/>
        <a:p>
          <a:endParaRPr lang="ru-RU"/>
        </a:p>
      </dgm:t>
    </dgm:pt>
    <dgm:pt modelId="{A06DD2A0-F9D3-48D5-BB66-E6D56AF23A95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Регистрация проверки в АИС ЕРСОП и повторное введение данных в АИС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ОТиБ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98E163-DFE9-4555-B5EC-AAFB014A487A}" type="parTrans" cxnId="{BF3EB0B2-DD83-464D-BA3D-9AEE686F23BE}">
      <dgm:prSet/>
      <dgm:spPr/>
      <dgm:t>
        <a:bodyPr/>
        <a:lstStyle/>
        <a:p>
          <a:endParaRPr lang="ru-RU"/>
        </a:p>
      </dgm:t>
    </dgm:pt>
    <dgm:pt modelId="{D5E23CF3-007D-4248-9FFB-75116F2089BE}" type="sibTrans" cxnId="{BF3EB0B2-DD83-464D-BA3D-9AEE686F23BE}">
      <dgm:prSet/>
      <dgm:spPr/>
      <dgm:t>
        <a:bodyPr/>
        <a:lstStyle/>
        <a:p>
          <a:endParaRPr lang="ru-RU"/>
        </a:p>
      </dgm:t>
    </dgm:pt>
    <dgm:pt modelId="{A39E8408-928B-46A6-837D-4647793ECEA4}" type="pres">
      <dgm:prSet presAssocID="{C78012EB-3067-42C7-808D-FCCDBFCA5F5E}" presName="linearFlow" presStyleCnt="0">
        <dgm:presLayoutVars>
          <dgm:resizeHandles val="exact"/>
        </dgm:presLayoutVars>
      </dgm:prSet>
      <dgm:spPr/>
    </dgm:pt>
    <dgm:pt modelId="{A464DFFF-8F4D-4975-A1A1-FE55E97F8E7F}" type="pres">
      <dgm:prSet presAssocID="{A49451A9-3917-40F6-A40C-EE0D1417B8C3}" presName="node" presStyleLbl="node1" presStyleIdx="0" presStyleCnt="5" custScaleX="119771">
        <dgm:presLayoutVars>
          <dgm:bulletEnabled val="1"/>
        </dgm:presLayoutVars>
      </dgm:prSet>
      <dgm:spPr/>
    </dgm:pt>
    <dgm:pt modelId="{184D5D4E-98A8-4F68-B5BF-F7F6ECB307BB}" type="pres">
      <dgm:prSet presAssocID="{960E8D2C-06F7-4215-87AC-241494787B95}" presName="sibTrans" presStyleLbl="sibTrans2D1" presStyleIdx="0" presStyleCnt="4"/>
      <dgm:spPr/>
    </dgm:pt>
    <dgm:pt modelId="{78816321-7137-4BD0-966B-C21FB98C1551}" type="pres">
      <dgm:prSet presAssocID="{960E8D2C-06F7-4215-87AC-241494787B95}" presName="connectorText" presStyleLbl="sibTrans2D1" presStyleIdx="0" presStyleCnt="4"/>
      <dgm:spPr/>
    </dgm:pt>
    <dgm:pt modelId="{EA814753-AE60-44BF-B7FB-07CD4491C416}" type="pres">
      <dgm:prSet presAssocID="{14140575-7920-451B-8F93-A38B6FD525E9}" presName="node" presStyleLbl="node1" presStyleIdx="1" presStyleCnt="5" custScaleX="117314" custLinFactNeighborY="2824">
        <dgm:presLayoutVars>
          <dgm:bulletEnabled val="1"/>
        </dgm:presLayoutVars>
      </dgm:prSet>
      <dgm:spPr/>
    </dgm:pt>
    <dgm:pt modelId="{4713CBAF-4694-4EDC-B470-08D89BE160B5}" type="pres">
      <dgm:prSet presAssocID="{941DC890-E816-40C7-BFFF-0C1C92611138}" presName="sibTrans" presStyleLbl="sibTrans2D1" presStyleIdx="1" presStyleCnt="4"/>
      <dgm:spPr/>
    </dgm:pt>
    <dgm:pt modelId="{AE0D63D1-2E9B-4817-B229-B9F28B24EA8A}" type="pres">
      <dgm:prSet presAssocID="{941DC890-E816-40C7-BFFF-0C1C92611138}" presName="connectorText" presStyleLbl="sibTrans2D1" presStyleIdx="1" presStyleCnt="4"/>
      <dgm:spPr/>
    </dgm:pt>
    <dgm:pt modelId="{98BF9B1E-69E0-46F6-9B02-2C32AA653E16}" type="pres">
      <dgm:prSet presAssocID="{0824FA1E-153E-4FC6-98B4-FD4928595D97}" presName="node" presStyleLbl="node1" presStyleIdx="2" presStyleCnt="5" custScaleX="117437">
        <dgm:presLayoutVars>
          <dgm:bulletEnabled val="1"/>
        </dgm:presLayoutVars>
      </dgm:prSet>
      <dgm:spPr/>
    </dgm:pt>
    <dgm:pt modelId="{32CFFF21-96F7-4189-8877-EECC9EB0BAE6}" type="pres">
      <dgm:prSet presAssocID="{71EB94BB-4A26-4DFF-8448-64F5F04715E8}" presName="sibTrans" presStyleLbl="sibTrans2D1" presStyleIdx="2" presStyleCnt="4"/>
      <dgm:spPr/>
    </dgm:pt>
    <dgm:pt modelId="{5AC1222E-75DA-4869-A2CA-D747921AA332}" type="pres">
      <dgm:prSet presAssocID="{71EB94BB-4A26-4DFF-8448-64F5F04715E8}" presName="connectorText" presStyleLbl="sibTrans2D1" presStyleIdx="2" presStyleCnt="4"/>
      <dgm:spPr/>
    </dgm:pt>
    <dgm:pt modelId="{CC56FA24-7BFA-4C5F-B848-F7F12E5E1654}" type="pres">
      <dgm:prSet presAssocID="{5F14F7AF-5E86-4CBE-B8EC-D41149B5B9B1}" presName="node" presStyleLbl="node1" presStyleIdx="3" presStyleCnt="5" custScaleX="116926">
        <dgm:presLayoutVars>
          <dgm:bulletEnabled val="1"/>
        </dgm:presLayoutVars>
      </dgm:prSet>
      <dgm:spPr/>
    </dgm:pt>
    <dgm:pt modelId="{010F98A8-74E5-4C80-A778-8327E3D89F96}" type="pres">
      <dgm:prSet presAssocID="{F57A4F7A-C08C-4523-82B6-2CC383C10EDF}" presName="sibTrans" presStyleLbl="sibTrans2D1" presStyleIdx="3" presStyleCnt="4"/>
      <dgm:spPr/>
    </dgm:pt>
    <dgm:pt modelId="{F7589FC9-E992-4BB6-8916-9937633204E7}" type="pres">
      <dgm:prSet presAssocID="{F57A4F7A-C08C-4523-82B6-2CC383C10EDF}" presName="connectorText" presStyleLbl="sibTrans2D1" presStyleIdx="3" presStyleCnt="4"/>
      <dgm:spPr/>
    </dgm:pt>
    <dgm:pt modelId="{0815B8EC-2844-439F-8689-38E6B0C6829D}" type="pres">
      <dgm:prSet presAssocID="{A06DD2A0-F9D3-48D5-BB66-E6D56AF23A95}" presName="node" presStyleLbl="node1" presStyleIdx="4" presStyleCnt="5" custScaleX="115332">
        <dgm:presLayoutVars>
          <dgm:bulletEnabled val="1"/>
        </dgm:presLayoutVars>
      </dgm:prSet>
      <dgm:spPr/>
    </dgm:pt>
  </dgm:ptLst>
  <dgm:cxnLst>
    <dgm:cxn modelId="{3460862A-6915-411D-8139-95F35F3597A8}" type="presOf" srcId="{0824FA1E-153E-4FC6-98B4-FD4928595D97}" destId="{98BF9B1E-69E0-46F6-9B02-2C32AA653E16}" srcOrd="0" destOrd="0" presId="urn:microsoft.com/office/officeart/2005/8/layout/process2"/>
    <dgm:cxn modelId="{B680E22B-CA57-49EB-B868-653770D50131}" type="presOf" srcId="{14140575-7920-451B-8F93-A38B6FD525E9}" destId="{EA814753-AE60-44BF-B7FB-07CD4491C416}" srcOrd="0" destOrd="0" presId="urn:microsoft.com/office/officeart/2005/8/layout/process2"/>
    <dgm:cxn modelId="{94C3463E-0C69-41CA-B990-E3D227B1D6E8}" type="presOf" srcId="{F57A4F7A-C08C-4523-82B6-2CC383C10EDF}" destId="{010F98A8-74E5-4C80-A778-8327E3D89F96}" srcOrd="0" destOrd="0" presId="urn:microsoft.com/office/officeart/2005/8/layout/process2"/>
    <dgm:cxn modelId="{8C277840-0191-4A83-B608-4FFCCE771665}" type="presOf" srcId="{A49451A9-3917-40F6-A40C-EE0D1417B8C3}" destId="{A464DFFF-8F4D-4975-A1A1-FE55E97F8E7F}" srcOrd="0" destOrd="0" presId="urn:microsoft.com/office/officeart/2005/8/layout/process2"/>
    <dgm:cxn modelId="{237F4A64-8AA6-47D3-8CF0-26223436697D}" type="presOf" srcId="{71EB94BB-4A26-4DFF-8448-64F5F04715E8}" destId="{5AC1222E-75DA-4869-A2CA-D747921AA332}" srcOrd="1" destOrd="0" presId="urn:microsoft.com/office/officeart/2005/8/layout/process2"/>
    <dgm:cxn modelId="{F51BED48-F88B-442C-AEB0-926D92AC9050}" srcId="{C78012EB-3067-42C7-808D-FCCDBFCA5F5E}" destId="{14140575-7920-451B-8F93-A38B6FD525E9}" srcOrd="1" destOrd="0" parTransId="{7AB69E44-1CC3-4066-B5BF-E1CCEA09B26D}" sibTransId="{941DC890-E816-40C7-BFFF-0C1C92611138}"/>
    <dgm:cxn modelId="{BF0C904F-887B-4799-80C6-55162296E505}" type="presOf" srcId="{C78012EB-3067-42C7-808D-FCCDBFCA5F5E}" destId="{A39E8408-928B-46A6-837D-4647793ECEA4}" srcOrd="0" destOrd="0" presId="urn:microsoft.com/office/officeart/2005/8/layout/process2"/>
    <dgm:cxn modelId="{3970A053-EB11-4656-B2DA-CCA67610D7A0}" type="presOf" srcId="{71EB94BB-4A26-4DFF-8448-64F5F04715E8}" destId="{32CFFF21-96F7-4189-8877-EECC9EB0BAE6}" srcOrd="0" destOrd="0" presId="urn:microsoft.com/office/officeart/2005/8/layout/process2"/>
    <dgm:cxn modelId="{0C357D58-FF0A-4104-87E6-F4B0C8629624}" type="presOf" srcId="{960E8D2C-06F7-4215-87AC-241494787B95}" destId="{184D5D4E-98A8-4F68-B5BF-F7F6ECB307BB}" srcOrd="0" destOrd="0" presId="urn:microsoft.com/office/officeart/2005/8/layout/process2"/>
    <dgm:cxn modelId="{25EB908F-0AC0-446F-AF08-FCA57FB65280}" type="presOf" srcId="{941DC890-E816-40C7-BFFF-0C1C92611138}" destId="{AE0D63D1-2E9B-4817-B229-B9F28B24EA8A}" srcOrd="1" destOrd="0" presId="urn:microsoft.com/office/officeart/2005/8/layout/process2"/>
    <dgm:cxn modelId="{0A879E93-ECB4-42AD-8C11-9399EDC4EBE9}" type="presOf" srcId="{5F14F7AF-5E86-4CBE-B8EC-D41149B5B9B1}" destId="{CC56FA24-7BFA-4C5F-B848-F7F12E5E1654}" srcOrd="0" destOrd="0" presId="urn:microsoft.com/office/officeart/2005/8/layout/process2"/>
    <dgm:cxn modelId="{192F4095-DE80-4BA1-B6EB-F071AFD5EA1F}" type="presOf" srcId="{960E8D2C-06F7-4215-87AC-241494787B95}" destId="{78816321-7137-4BD0-966B-C21FB98C1551}" srcOrd="1" destOrd="0" presId="urn:microsoft.com/office/officeart/2005/8/layout/process2"/>
    <dgm:cxn modelId="{CC46E49E-E43D-479A-88E1-86DD3E7F04EC}" type="presOf" srcId="{A06DD2A0-F9D3-48D5-BB66-E6D56AF23A95}" destId="{0815B8EC-2844-439F-8689-38E6B0C6829D}" srcOrd="0" destOrd="0" presId="urn:microsoft.com/office/officeart/2005/8/layout/process2"/>
    <dgm:cxn modelId="{FB0B24A1-33DC-4D6B-94F7-6546E5D228B3}" type="presOf" srcId="{F57A4F7A-C08C-4523-82B6-2CC383C10EDF}" destId="{F7589FC9-E992-4BB6-8916-9937633204E7}" srcOrd="1" destOrd="0" presId="urn:microsoft.com/office/officeart/2005/8/layout/process2"/>
    <dgm:cxn modelId="{BF3EB0B2-DD83-464D-BA3D-9AEE686F23BE}" srcId="{C78012EB-3067-42C7-808D-FCCDBFCA5F5E}" destId="{A06DD2A0-F9D3-48D5-BB66-E6D56AF23A95}" srcOrd="4" destOrd="0" parTransId="{E698E163-DFE9-4555-B5EC-AAFB014A487A}" sibTransId="{D5E23CF3-007D-4248-9FFB-75116F2089BE}"/>
    <dgm:cxn modelId="{D2652BD0-E150-494E-9FA2-0DD26AF4D3B8}" srcId="{C78012EB-3067-42C7-808D-FCCDBFCA5F5E}" destId="{5F14F7AF-5E86-4CBE-B8EC-D41149B5B9B1}" srcOrd="3" destOrd="0" parTransId="{131EB0E6-D110-43E0-8CEA-0D468B1E3D46}" sibTransId="{F57A4F7A-C08C-4523-82B6-2CC383C10EDF}"/>
    <dgm:cxn modelId="{37957AD6-DDD7-4A62-A4B0-4E906B7AA447}" srcId="{C78012EB-3067-42C7-808D-FCCDBFCA5F5E}" destId="{0824FA1E-153E-4FC6-98B4-FD4928595D97}" srcOrd="2" destOrd="0" parTransId="{B06FD861-382B-4F1D-B52F-DE88CD3E811C}" sibTransId="{71EB94BB-4A26-4DFF-8448-64F5F04715E8}"/>
    <dgm:cxn modelId="{46F38BEF-DA25-46F2-85F5-E472E02724C0}" srcId="{C78012EB-3067-42C7-808D-FCCDBFCA5F5E}" destId="{A49451A9-3917-40F6-A40C-EE0D1417B8C3}" srcOrd="0" destOrd="0" parTransId="{A24E01C6-2A44-4629-B622-7E9E8CA0BFF4}" sibTransId="{960E8D2C-06F7-4215-87AC-241494787B95}"/>
    <dgm:cxn modelId="{7DCC5BFD-DB4E-4200-90BA-5BCE514D538D}" type="presOf" srcId="{941DC890-E816-40C7-BFFF-0C1C92611138}" destId="{4713CBAF-4694-4EDC-B470-08D89BE160B5}" srcOrd="0" destOrd="0" presId="urn:microsoft.com/office/officeart/2005/8/layout/process2"/>
    <dgm:cxn modelId="{81C3C6F0-E697-42FF-A398-791DC51CDC28}" type="presParOf" srcId="{A39E8408-928B-46A6-837D-4647793ECEA4}" destId="{A464DFFF-8F4D-4975-A1A1-FE55E97F8E7F}" srcOrd="0" destOrd="0" presId="urn:microsoft.com/office/officeart/2005/8/layout/process2"/>
    <dgm:cxn modelId="{EADEA0B5-1A92-4062-A0EC-460411F7F8E3}" type="presParOf" srcId="{A39E8408-928B-46A6-837D-4647793ECEA4}" destId="{184D5D4E-98A8-4F68-B5BF-F7F6ECB307BB}" srcOrd="1" destOrd="0" presId="urn:microsoft.com/office/officeart/2005/8/layout/process2"/>
    <dgm:cxn modelId="{1F29A60B-6F2F-40E1-ACBC-FAACA433BF0F}" type="presParOf" srcId="{184D5D4E-98A8-4F68-B5BF-F7F6ECB307BB}" destId="{78816321-7137-4BD0-966B-C21FB98C1551}" srcOrd="0" destOrd="0" presId="urn:microsoft.com/office/officeart/2005/8/layout/process2"/>
    <dgm:cxn modelId="{3958D882-AE27-4F32-BE44-6709EC465646}" type="presParOf" srcId="{A39E8408-928B-46A6-837D-4647793ECEA4}" destId="{EA814753-AE60-44BF-B7FB-07CD4491C416}" srcOrd="2" destOrd="0" presId="urn:microsoft.com/office/officeart/2005/8/layout/process2"/>
    <dgm:cxn modelId="{CE3C369C-BD92-4284-B3D9-3A8F1443B394}" type="presParOf" srcId="{A39E8408-928B-46A6-837D-4647793ECEA4}" destId="{4713CBAF-4694-4EDC-B470-08D89BE160B5}" srcOrd="3" destOrd="0" presId="urn:microsoft.com/office/officeart/2005/8/layout/process2"/>
    <dgm:cxn modelId="{365F6FD0-B861-4689-A85D-5E7824FA11EA}" type="presParOf" srcId="{4713CBAF-4694-4EDC-B470-08D89BE160B5}" destId="{AE0D63D1-2E9B-4817-B229-B9F28B24EA8A}" srcOrd="0" destOrd="0" presId="urn:microsoft.com/office/officeart/2005/8/layout/process2"/>
    <dgm:cxn modelId="{9A6C2BF4-4268-4548-BD87-53A1F2FAA029}" type="presParOf" srcId="{A39E8408-928B-46A6-837D-4647793ECEA4}" destId="{98BF9B1E-69E0-46F6-9B02-2C32AA653E16}" srcOrd="4" destOrd="0" presId="urn:microsoft.com/office/officeart/2005/8/layout/process2"/>
    <dgm:cxn modelId="{8FC87B96-5458-405A-8774-7D85908CA3B2}" type="presParOf" srcId="{A39E8408-928B-46A6-837D-4647793ECEA4}" destId="{32CFFF21-96F7-4189-8877-EECC9EB0BAE6}" srcOrd="5" destOrd="0" presId="urn:microsoft.com/office/officeart/2005/8/layout/process2"/>
    <dgm:cxn modelId="{BBDF116E-33FD-46C8-A5FF-0698D6B57A38}" type="presParOf" srcId="{32CFFF21-96F7-4189-8877-EECC9EB0BAE6}" destId="{5AC1222E-75DA-4869-A2CA-D747921AA332}" srcOrd="0" destOrd="0" presId="urn:microsoft.com/office/officeart/2005/8/layout/process2"/>
    <dgm:cxn modelId="{E3AE7E1B-16E0-4D99-B99A-BB1B051E6523}" type="presParOf" srcId="{A39E8408-928B-46A6-837D-4647793ECEA4}" destId="{CC56FA24-7BFA-4C5F-B848-F7F12E5E1654}" srcOrd="6" destOrd="0" presId="urn:microsoft.com/office/officeart/2005/8/layout/process2"/>
    <dgm:cxn modelId="{F55C2BEF-1802-4012-87A4-4780995BE645}" type="presParOf" srcId="{A39E8408-928B-46A6-837D-4647793ECEA4}" destId="{010F98A8-74E5-4C80-A778-8327E3D89F96}" srcOrd="7" destOrd="0" presId="urn:microsoft.com/office/officeart/2005/8/layout/process2"/>
    <dgm:cxn modelId="{0D6DC85E-5904-4418-8195-DF43E9FC3B37}" type="presParOf" srcId="{010F98A8-74E5-4C80-A778-8327E3D89F96}" destId="{F7589FC9-E992-4BB6-8916-9937633204E7}" srcOrd="0" destOrd="0" presId="urn:microsoft.com/office/officeart/2005/8/layout/process2"/>
    <dgm:cxn modelId="{4767714B-5D9B-46B7-80C7-600707951B69}" type="presParOf" srcId="{A39E8408-928B-46A6-837D-4647793ECEA4}" destId="{0815B8EC-2844-439F-8689-38E6B0C6829D}" srcOrd="8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4DFFF-8F4D-4975-A1A1-FE55E97F8E7F}">
      <dsp:nvSpPr>
        <dsp:cNvPr id="0" name=""/>
        <dsp:cNvSpPr/>
      </dsp:nvSpPr>
      <dsp:spPr>
        <a:xfrm>
          <a:off x="705887" y="2612"/>
          <a:ext cx="2926846" cy="61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Формирование списка профилактического контроля в ручном режиме</a:t>
          </a:r>
        </a:p>
      </dsp:txBody>
      <dsp:txXfrm>
        <a:off x="723780" y="20505"/>
        <a:ext cx="2891060" cy="575139"/>
      </dsp:txXfrm>
    </dsp:sp>
    <dsp:sp modelId="{184D5D4E-98A8-4F68-B5BF-F7F6ECB307BB}">
      <dsp:nvSpPr>
        <dsp:cNvPr id="0" name=""/>
        <dsp:cNvSpPr/>
      </dsp:nvSpPr>
      <dsp:spPr>
        <a:xfrm rot="5400000">
          <a:off x="2051527" y="633124"/>
          <a:ext cx="235566" cy="27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86835" y="652799"/>
        <a:ext cx="164950" cy="164896"/>
      </dsp:txXfrm>
    </dsp:sp>
    <dsp:sp modelId="{EA814753-AE60-44BF-B7FB-07CD4491C416}">
      <dsp:nvSpPr>
        <dsp:cNvPr id="0" name=""/>
        <dsp:cNvSpPr/>
      </dsp:nvSpPr>
      <dsp:spPr>
        <a:xfrm>
          <a:off x="735908" y="927627"/>
          <a:ext cx="2866804" cy="61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Утверждение списков профилактического контроля</a:t>
          </a:r>
        </a:p>
      </dsp:txBody>
      <dsp:txXfrm>
        <a:off x="753801" y="945520"/>
        <a:ext cx="2831018" cy="575139"/>
      </dsp:txXfrm>
    </dsp:sp>
    <dsp:sp modelId="{4713CBAF-4694-4EDC-B470-08D89BE160B5}">
      <dsp:nvSpPr>
        <dsp:cNvPr id="0" name=""/>
        <dsp:cNvSpPr/>
      </dsp:nvSpPr>
      <dsp:spPr>
        <a:xfrm rot="5400000">
          <a:off x="2057997" y="1549512"/>
          <a:ext cx="222627" cy="27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2086836" y="1575656"/>
        <a:ext cx="164950" cy="155839"/>
      </dsp:txXfrm>
    </dsp:sp>
    <dsp:sp modelId="{98BF9B1E-69E0-46F6-9B02-2C32AA653E16}">
      <dsp:nvSpPr>
        <dsp:cNvPr id="0" name=""/>
        <dsp:cNvSpPr/>
      </dsp:nvSpPr>
      <dsp:spPr>
        <a:xfrm>
          <a:off x="734405" y="1835389"/>
          <a:ext cx="2869810" cy="61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Arial" panose="020B0604020202020204" pitchFamily="34" charset="0"/>
              <a:cs typeface="Arial" panose="020B0604020202020204" pitchFamily="34" charset="0"/>
            </a:rPr>
            <a:t>Передача списка в КПСиСУ для публикации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298" y="1853282"/>
        <a:ext cx="2834024" cy="575139"/>
      </dsp:txXfrm>
    </dsp:sp>
    <dsp:sp modelId="{32CFFF21-96F7-4189-8877-EECC9EB0BAE6}">
      <dsp:nvSpPr>
        <dsp:cNvPr id="0" name=""/>
        <dsp:cNvSpPr/>
      </dsp:nvSpPr>
      <dsp:spPr>
        <a:xfrm rot="5400000">
          <a:off x="2054762" y="2461587"/>
          <a:ext cx="229097" cy="27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86836" y="2484497"/>
        <a:ext cx="164950" cy="160368"/>
      </dsp:txXfrm>
    </dsp:sp>
    <dsp:sp modelId="{CC56FA24-7BFA-4C5F-B848-F7F12E5E1654}">
      <dsp:nvSpPr>
        <dsp:cNvPr id="0" name=""/>
        <dsp:cNvSpPr/>
      </dsp:nvSpPr>
      <dsp:spPr>
        <a:xfrm>
          <a:off x="740649" y="2751777"/>
          <a:ext cx="2857322" cy="61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Публикация списка профилактического контроля</a:t>
          </a:r>
        </a:p>
      </dsp:txBody>
      <dsp:txXfrm>
        <a:off x="758542" y="2769670"/>
        <a:ext cx="2821536" cy="575139"/>
      </dsp:txXfrm>
    </dsp:sp>
    <dsp:sp modelId="{010F98A8-74E5-4C80-A778-8327E3D89F96}">
      <dsp:nvSpPr>
        <dsp:cNvPr id="0" name=""/>
        <dsp:cNvSpPr/>
      </dsp:nvSpPr>
      <dsp:spPr>
        <a:xfrm rot="5400000">
          <a:off x="2054762" y="3377976"/>
          <a:ext cx="229097" cy="27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2086836" y="3400886"/>
        <a:ext cx="164950" cy="160368"/>
      </dsp:txXfrm>
    </dsp:sp>
    <dsp:sp modelId="{0815B8EC-2844-439F-8689-38E6B0C6829D}">
      <dsp:nvSpPr>
        <dsp:cNvPr id="0" name=""/>
        <dsp:cNvSpPr/>
      </dsp:nvSpPr>
      <dsp:spPr>
        <a:xfrm>
          <a:off x="760125" y="3668165"/>
          <a:ext cx="2818370" cy="61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Регистрация проверки в АИС ЕРСОП и повторное введение данных в АИС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ОТиБ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018" y="3686058"/>
        <a:ext cx="2782584" cy="57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EBABF-40FE-4DBF-B90F-24DA6AB442F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7084-712B-4562-AE6D-2FD180D32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5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6F4E-44A1-40B0-B6C3-EF6DCF83BE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9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07B3622E-451C-444E-9DFC-79BF994BF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4CA09506-6C65-424F-BFC2-C5A7EFEE52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buSzPts val="1400"/>
            </a:pPr>
            <a:endParaRPr lang="ru-RU" altLang="ru-RU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SzPts val="1400"/>
            </a:pPr>
            <a:endParaRPr lang="tr-TR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410EE801-E485-443F-A534-7946459C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>
              <a:buSzTx/>
            </a:pPr>
            <a:fld id="{73701F7B-DFB8-473A-8A6B-44BC26CF31E3}" type="slidenum">
              <a:rPr lang="ru-RU" altLang="ru-RU" sz="1400" smtClean="0"/>
              <a:pPr algn="l">
                <a:buSzTx/>
              </a:pPr>
              <a:t>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03566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53EDD-FBD0-42C3-BFBC-676A95B14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2D69D8-3A62-4881-97E3-A3ECFFA06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438FD-0F32-4DB8-80A3-A42E5D3A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DAEAE-D1AA-4878-8BCB-DCB124F7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296A18-657D-4CEE-A76E-C787BDE7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5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E2F4C-B81F-446E-95F0-105BF065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C6B87F-A573-45AA-9CFC-D2F04C32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474F-70A3-4D5A-9EA6-7D2468B5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58DC9-7BFB-48BE-A814-C98F1A95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DB8E8-1225-47AC-8F98-5BCA6488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A03249-D60B-44DC-A044-A3E293C83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829833-8035-4C1C-8EDB-5366D1B5F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42391-67C2-4786-9604-DC603A97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6500E-17B9-4D1B-818D-BA7DC591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05142-341F-4946-B83D-6E8D6D3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9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 userDrawn="1"/>
        </p:nvPicPr>
        <p:blipFill>
          <a:blip r:embed="rId2"/>
          <a:srcRect b="89877"/>
          <a:stretch>
            <a:fillRect/>
          </a:stretch>
        </p:blipFill>
        <p:spPr bwMode="auto">
          <a:xfrm>
            <a:off x="0" y="-3175"/>
            <a:ext cx="1219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6724651"/>
            <a:ext cx="12192000" cy="142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70306"/>
            <a:ext cx="12192000" cy="5715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>
              <a:defRPr sz="2200" b="0" baseline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07233" y="179389"/>
            <a:ext cx="8572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400">
                <a:solidFill>
                  <a:srgbClr val="A6A6A6"/>
                </a:solidFill>
                <a:latin typeface="Impact" panose="020B0806030902050204" pitchFamily="34" charset="0"/>
              </a:defRPr>
            </a:lvl1pPr>
          </a:lstStyle>
          <a:p>
            <a:fld id="{6D14D5A8-2AC3-48A5-937E-74BFFBD105E9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2286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spcFirstLastPara="1" rtlCol="0">
            <a:normAutofit/>
          </a:bodyPr>
          <a:lstStyle/>
          <a:p>
            <a:pPr lvl="0"/>
            <a:endParaRPr lang="ru-RU" noProof="0">
              <a:sym typeface="Calibri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5234C-A9F0-4CDF-AD18-7F48BD411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0805BF-1854-425B-BE26-79B4EBC95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4B0ED-6904-4DC3-B075-6A85EF19E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08FFD3-1C22-41B8-9F9E-D1504F4C0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13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F427A-2BC3-4402-A360-AABE9D66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51815-8BC8-4C75-B14C-46435C73C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24817-A0B1-4CD4-B02F-DA0FA13A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7CD84-94E1-449E-A16F-85696B43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2E956-69C7-43A5-BF22-DEC874B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5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D77C-2D36-4CD7-B677-7F3C3749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9FAC83-9ECE-4487-BC73-DC821782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64E52-CD77-47CA-8482-843F7B82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D0959-B5D6-4D32-A297-BFC9F178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DCFDE-BECA-4999-8253-F4BD498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447D-69C3-42B2-B7FD-9ED981FF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BF026-3EC6-410F-9F44-139C52DC0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28E780-F484-4805-B809-CFD44604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CCB2A8-0E98-43A7-A5E5-0831790C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AA90DF-0089-4033-A051-989176F6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C1DD4-5AD5-4124-BCD4-63E94D41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9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95CA9-D153-40A7-9AB5-FCCA90AD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230677-A4E1-44C0-BEFB-E3615E8BA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BBBE4D-644C-4391-BCEA-70FD5BAED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A079EE-C9EE-46E8-B2D5-3C1113E91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1E9F0B-34BD-4779-BE45-0483DEBCF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682655-0028-40E5-8B88-27AE1BC4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E61CBA-EB55-4448-97B9-2F44E54B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1CED8C-18E8-40FC-B8FA-1C521D29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4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FCBD1-4B88-4DFB-8DE3-37F0BAA9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50DC8F-145B-4390-87F4-5094BDCF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317578-2F38-4C4B-93DB-DFFBFA38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51F6D7-C213-43F6-A60F-01FB69BE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6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27418E-63B4-4031-80AF-2A60264C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A73E55-03A3-4687-A9BC-E2E4D0F1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D89FE4-FCB5-425E-8989-CCD8E85E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5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C9CA7-FB2D-4260-9B04-A463BC27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34155-A7FD-459E-A572-487AFB27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4AB3E8-096D-46A6-B789-86EAB8300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B51E4-EFFD-4726-A900-8F85B107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A15F15-1BE1-4A35-A736-F550CA14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FC6FBD-03E1-497B-8CDA-3CEBD700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6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4944F-9B8A-46AA-B0AF-91577E4A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2915CA-1C28-454E-B672-CE501F413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0EF96-F6CD-444C-9C7C-4E2C72126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866AF8-B0BE-45F6-8BC4-BC14287A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0AC70-EF87-40BC-BF48-EF1162BE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2D23F-665E-43DB-8CE1-E65DD6DC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7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A1A1-E9C6-4CAF-AE92-1DF3159A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3051D-750F-4135-B982-BC998393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DD3BE-A69B-42D7-9CCE-07651DB87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BB44-51CF-419C-AD1A-199728CE92B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ED665-6F37-4F76-A047-17099E2C8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7A538-B73E-4577-923E-DCC3E4B3F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510C-72CB-42DD-AA03-F7CF6227A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3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id="{4E43D91D-D2D5-4DBA-AE64-26D998948A8D}"/>
              </a:ext>
            </a:extLst>
          </p:cNvPr>
          <p:cNvSpPr/>
          <p:nvPr/>
        </p:nvSpPr>
        <p:spPr>
          <a:xfrm>
            <a:off x="4395968" y="2114727"/>
            <a:ext cx="7334883" cy="2748611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x-none" sz="24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0E8492-F771-43AB-88B7-6A4112A721B3}"/>
              </a:ext>
            </a:extLst>
          </p:cNvPr>
          <p:cNvSpPr/>
          <p:nvPr/>
        </p:nvSpPr>
        <p:spPr>
          <a:xfrm>
            <a:off x="4331371" y="1660979"/>
            <a:ext cx="1530955" cy="320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A160C9-4182-4FE4-8C30-C0FD1C6229D6}"/>
              </a:ext>
            </a:extLst>
          </p:cNvPr>
          <p:cNvGrpSpPr/>
          <p:nvPr/>
        </p:nvGrpSpPr>
        <p:grpSpPr>
          <a:xfrm>
            <a:off x="401688" y="1668420"/>
            <a:ext cx="5443301" cy="3778211"/>
            <a:chOff x="382438" y="1668422"/>
            <a:chExt cx="5443301" cy="377821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A73BFA1D-787E-4B74-AFBE-F35A5809A99D}"/>
                </a:ext>
              </a:extLst>
            </p:cNvPr>
            <p:cNvGrpSpPr/>
            <p:nvPr/>
          </p:nvGrpSpPr>
          <p:grpSpPr>
            <a:xfrm>
              <a:off x="528808" y="1668422"/>
              <a:ext cx="5296930" cy="3681704"/>
              <a:chOff x="114479" y="1598352"/>
              <a:chExt cx="5222243" cy="3744534"/>
            </a:xfrm>
            <a:noFill/>
          </p:grpSpPr>
          <p:sp>
            <p:nvSpPr>
              <p:cNvPr id="18" name="Шестиугольник 17">
                <a:extLst>
                  <a:ext uri="{FF2B5EF4-FFF2-40B4-BE49-F238E27FC236}">
                    <a16:creationId xmlns:a16="http://schemas.microsoft.com/office/drawing/2014/main" id="{2DB9369F-DE0B-4C96-8E8D-8CB965654205}"/>
                  </a:ext>
                </a:extLst>
              </p:cNvPr>
              <p:cNvSpPr/>
              <p:nvPr/>
            </p:nvSpPr>
            <p:spPr>
              <a:xfrm>
                <a:off x="1551893" y="3955520"/>
                <a:ext cx="900000" cy="898969"/>
              </a:xfrm>
              <a:prstGeom prst="hexagon">
                <a:avLst/>
              </a:prstGeom>
              <a:grp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9" name="Шестиугольник 18">
                <a:extLst>
                  <a:ext uri="{FF2B5EF4-FFF2-40B4-BE49-F238E27FC236}">
                    <a16:creationId xmlns:a16="http://schemas.microsoft.com/office/drawing/2014/main" id="{2E83A507-5D50-49CE-95E2-C473C1386024}"/>
                  </a:ext>
                </a:extLst>
              </p:cNvPr>
              <p:cNvSpPr/>
              <p:nvPr/>
            </p:nvSpPr>
            <p:spPr>
              <a:xfrm>
                <a:off x="2273100" y="3487607"/>
                <a:ext cx="900000" cy="902657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0" name="Шестиугольник 19">
                <a:extLst>
                  <a:ext uri="{FF2B5EF4-FFF2-40B4-BE49-F238E27FC236}">
                    <a16:creationId xmlns:a16="http://schemas.microsoft.com/office/drawing/2014/main" id="{D0A1E2AF-F092-4323-845B-F57FBA680685}"/>
                  </a:ext>
                </a:extLst>
              </p:cNvPr>
              <p:cNvSpPr/>
              <p:nvPr/>
            </p:nvSpPr>
            <p:spPr>
              <a:xfrm>
                <a:off x="2994307" y="3016261"/>
                <a:ext cx="900000" cy="900000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" name="Шестиугольник 20">
                <a:extLst>
                  <a:ext uri="{FF2B5EF4-FFF2-40B4-BE49-F238E27FC236}">
                    <a16:creationId xmlns:a16="http://schemas.microsoft.com/office/drawing/2014/main" id="{15433983-210D-44BE-9AD4-61F71140FFFA}"/>
                  </a:ext>
                </a:extLst>
              </p:cNvPr>
              <p:cNvSpPr/>
              <p:nvPr/>
            </p:nvSpPr>
            <p:spPr>
              <a:xfrm>
                <a:off x="3715514" y="2544915"/>
                <a:ext cx="900000" cy="900000"/>
              </a:xfrm>
              <a:prstGeom prst="hexagon">
                <a:avLst/>
              </a:prstGeom>
              <a:solidFill>
                <a:srgbClr val="0070C0">
                  <a:alpha val="60000"/>
                </a:srgb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" name="Шестиугольник 21">
                <a:extLst>
                  <a:ext uri="{FF2B5EF4-FFF2-40B4-BE49-F238E27FC236}">
                    <a16:creationId xmlns:a16="http://schemas.microsoft.com/office/drawing/2014/main" id="{AABE3B2E-8620-48EA-A1C4-0FBD3613A26C}"/>
                  </a:ext>
                </a:extLst>
              </p:cNvPr>
              <p:cNvSpPr/>
              <p:nvPr/>
            </p:nvSpPr>
            <p:spPr>
              <a:xfrm>
                <a:off x="2264554" y="4433586"/>
                <a:ext cx="900000" cy="900000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" name="Шестиугольник 22">
                <a:extLst>
                  <a:ext uri="{FF2B5EF4-FFF2-40B4-BE49-F238E27FC236}">
                    <a16:creationId xmlns:a16="http://schemas.microsoft.com/office/drawing/2014/main" id="{4C9D7C93-B8CB-4846-A305-4406CBCFF208}"/>
                  </a:ext>
                </a:extLst>
              </p:cNvPr>
              <p:cNvSpPr/>
              <p:nvPr/>
            </p:nvSpPr>
            <p:spPr>
              <a:xfrm>
                <a:off x="2985761" y="3963790"/>
                <a:ext cx="900000" cy="900000"/>
              </a:xfrm>
              <a:prstGeom prst="hexagon">
                <a:avLst/>
              </a:prstGeom>
              <a:solidFill>
                <a:srgbClr val="0070C0">
                  <a:alpha val="60000"/>
                </a:srgb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4" name="Шестиугольник 23">
                <a:extLst>
                  <a:ext uri="{FF2B5EF4-FFF2-40B4-BE49-F238E27FC236}">
                    <a16:creationId xmlns:a16="http://schemas.microsoft.com/office/drawing/2014/main" id="{431F4544-1CF4-4D65-85A5-2392D4AF447F}"/>
                  </a:ext>
                </a:extLst>
              </p:cNvPr>
              <p:cNvSpPr/>
              <p:nvPr/>
            </p:nvSpPr>
            <p:spPr>
              <a:xfrm>
                <a:off x="3706968" y="3500194"/>
                <a:ext cx="900000" cy="900000"/>
              </a:xfrm>
              <a:prstGeom prst="hexagon">
                <a:avLst/>
              </a:prstGeom>
              <a:no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5" name="Шестиугольник 24">
                <a:extLst>
                  <a:ext uri="{FF2B5EF4-FFF2-40B4-BE49-F238E27FC236}">
                    <a16:creationId xmlns:a16="http://schemas.microsoft.com/office/drawing/2014/main" id="{39AB2CDC-CC80-43FC-AB16-965D66661FBB}"/>
                  </a:ext>
                </a:extLst>
              </p:cNvPr>
              <p:cNvSpPr/>
              <p:nvPr/>
            </p:nvSpPr>
            <p:spPr>
              <a:xfrm>
                <a:off x="4428175" y="3027557"/>
                <a:ext cx="900000" cy="900000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6" name="Шестиугольник 25">
                <a:extLst>
                  <a:ext uri="{FF2B5EF4-FFF2-40B4-BE49-F238E27FC236}">
                    <a16:creationId xmlns:a16="http://schemas.microsoft.com/office/drawing/2014/main" id="{7BE7F935-D2FE-4EF9-AFA4-E36118A82F4A}"/>
                  </a:ext>
                </a:extLst>
              </p:cNvPr>
              <p:cNvSpPr/>
              <p:nvPr/>
            </p:nvSpPr>
            <p:spPr>
              <a:xfrm>
                <a:off x="830686" y="3484321"/>
                <a:ext cx="900000" cy="893205"/>
              </a:xfrm>
              <a:prstGeom prst="hexagon">
                <a:avLst/>
              </a:prstGeom>
              <a:solidFill>
                <a:srgbClr val="0070C0">
                  <a:alpha val="60000"/>
                </a:srgb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7" name="Шестиугольник 26">
                <a:extLst>
                  <a:ext uri="{FF2B5EF4-FFF2-40B4-BE49-F238E27FC236}">
                    <a16:creationId xmlns:a16="http://schemas.microsoft.com/office/drawing/2014/main" id="{6FEC9400-2B93-4418-80BF-8BE88D731989}"/>
                  </a:ext>
                </a:extLst>
              </p:cNvPr>
              <p:cNvSpPr/>
              <p:nvPr/>
            </p:nvSpPr>
            <p:spPr>
              <a:xfrm>
                <a:off x="1551587" y="3011792"/>
                <a:ext cx="900000" cy="900000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8" name="Шестиугольник 27">
                <a:extLst>
                  <a:ext uri="{FF2B5EF4-FFF2-40B4-BE49-F238E27FC236}">
                    <a16:creationId xmlns:a16="http://schemas.microsoft.com/office/drawing/2014/main" id="{5C7FD685-7072-44BF-AAF9-6BA7A48F97BC}"/>
                  </a:ext>
                </a:extLst>
              </p:cNvPr>
              <p:cNvSpPr/>
              <p:nvPr/>
            </p:nvSpPr>
            <p:spPr>
              <a:xfrm>
                <a:off x="2273100" y="2532328"/>
                <a:ext cx="900000" cy="900000"/>
              </a:xfrm>
              <a:prstGeom prst="hexagon">
                <a:avLst/>
              </a:prstGeom>
              <a:solidFill>
                <a:srgbClr val="0070C0">
                  <a:alpha val="60000"/>
                </a:srgb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9" name="Шестиугольник 28">
                <a:extLst>
                  <a:ext uri="{FF2B5EF4-FFF2-40B4-BE49-F238E27FC236}">
                    <a16:creationId xmlns:a16="http://schemas.microsoft.com/office/drawing/2014/main" id="{DBB641F1-D5D3-43C2-9833-074F8A99A3CE}"/>
                  </a:ext>
                </a:extLst>
              </p:cNvPr>
              <p:cNvSpPr/>
              <p:nvPr/>
            </p:nvSpPr>
            <p:spPr>
              <a:xfrm>
                <a:off x="2994307" y="206969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0" name="Шестиугольник 29">
                <a:extLst>
                  <a:ext uri="{FF2B5EF4-FFF2-40B4-BE49-F238E27FC236}">
                    <a16:creationId xmlns:a16="http://schemas.microsoft.com/office/drawing/2014/main" id="{2C8D42AC-A668-43C6-9D31-878B958580EF}"/>
                  </a:ext>
                </a:extLst>
              </p:cNvPr>
              <p:cNvSpPr/>
              <p:nvPr/>
            </p:nvSpPr>
            <p:spPr>
              <a:xfrm>
                <a:off x="118494" y="3016261"/>
                <a:ext cx="900000" cy="884085"/>
              </a:xfrm>
              <a:prstGeom prst="hexagon">
                <a:avLst/>
              </a:prstGeom>
              <a:grp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1" name="Шестиугольник 30">
                <a:extLst>
                  <a:ext uri="{FF2B5EF4-FFF2-40B4-BE49-F238E27FC236}">
                    <a16:creationId xmlns:a16="http://schemas.microsoft.com/office/drawing/2014/main" id="{B556100A-09BE-4067-AEC9-B6F3C9BC157B}"/>
                  </a:ext>
                </a:extLst>
              </p:cNvPr>
              <p:cNvSpPr/>
              <p:nvPr/>
            </p:nvSpPr>
            <p:spPr>
              <a:xfrm>
                <a:off x="839395" y="2537709"/>
                <a:ext cx="900000" cy="900000"/>
              </a:xfrm>
              <a:prstGeom prst="hexagon">
                <a:avLst/>
              </a:prstGeom>
              <a:no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2" name="Шестиугольник 31">
                <a:extLst>
                  <a:ext uri="{FF2B5EF4-FFF2-40B4-BE49-F238E27FC236}">
                    <a16:creationId xmlns:a16="http://schemas.microsoft.com/office/drawing/2014/main" id="{CD82FE85-61A0-47D1-BA19-4031E25158C3}"/>
                  </a:ext>
                </a:extLst>
              </p:cNvPr>
              <p:cNvSpPr/>
              <p:nvPr/>
            </p:nvSpPr>
            <p:spPr>
              <a:xfrm>
                <a:off x="1551893" y="2069692"/>
                <a:ext cx="900000" cy="905382"/>
              </a:xfrm>
              <a:prstGeom prst="hexagon">
                <a:avLst/>
              </a:prstGeom>
              <a:grp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3" name="Шестиугольник 32">
                <a:extLst>
                  <a:ext uri="{FF2B5EF4-FFF2-40B4-BE49-F238E27FC236}">
                    <a16:creationId xmlns:a16="http://schemas.microsoft.com/office/drawing/2014/main" id="{E7A4A24F-C577-4B2A-8E48-792C56343D46}"/>
                  </a:ext>
                </a:extLst>
              </p:cNvPr>
              <p:cNvSpPr/>
              <p:nvPr/>
            </p:nvSpPr>
            <p:spPr>
              <a:xfrm>
                <a:off x="2273100" y="1600085"/>
                <a:ext cx="900000" cy="900000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4" name="Шестиугольник 33">
                <a:extLst>
                  <a:ext uri="{FF2B5EF4-FFF2-40B4-BE49-F238E27FC236}">
                    <a16:creationId xmlns:a16="http://schemas.microsoft.com/office/drawing/2014/main" id="{71106E31-35ED-4889-9BB6-4E6C26112CBE}"/>
                  </a:ext>
                </a:extLst>
              </p:cNvPr>
              <p:cNvSpPr/>
              <p:nvPr/>
            </p:nvSpPr>
            <p:spPr>
              <a:xfrm>
                <a:off x="114479" y="2073938"/>
                <a:ext cx="900000" cy="895754"/>
              </a:xfrm>
              <a:prstGeom prst="hexagon">
                <a:avLst/>
              </a:prstGeom>
              <a:solidFill>
                <a:srgbClr val="0070C0">
                  <a:alpha val="60000"/>
                </a:srgb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5" name="Шестиугольник 34">
                <a:extLst>
                  <a:ext uri="{FF2B5EF4-FFF2-40B4-BE49-F238E27FC236}">
                    <a16:creationId xmlns:a16="http://schemas.microsoft.com/office/drawing/2014/main" id="{9B53F314-8472-42CD-A1E4-06EC48D3E3B1}"/>
                  </a:ext>
                </a:extLst>
              </p:cNvPr>
              <p:cNvSpPr/>
              <p:nvPr/>
            </p:nvSpPr>
            <p:spPr>
              <a:xfrm>
                <a:off x="839700" y="1598352"/>
                <a:ext cx="900000" cy="900000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6" name="Шестиугольник 35">
                <a:extLst>
                  <a:ext uri="{FF2B5EF4-FFF2-40B4-BE49-F238E27FC236}">
                    <a16:creationId xmlns:a16="http://schemas.microsoft.com/office/drawing/2014/main" id="{A4BE967D-9DF6-4D53-ACF8-E403E8D63F1F}"/>
                  </a:ext>
                </a:extLst>
              </p:cNvPr>
              <p:cNvSpPr/>
              <p:nvPr/>
            </p:nvSpPr>
            <p:spPr>
              <a:xfrm>
                <a:off x="116966" y="3945175"/>
                <a:ext cx="900000" cy="926280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7" name="Шестиугольник 36">
                <a:extLst>
                  <a:ext uri="{FF2B5EF4-FFF2-40B4-BE49-F238E27FC236}">
                    <a16:creationId xmlns:a16="http://schemas.microsoft.com/office/drawing/2014/main" id="{758C2E21-F3E7-4F48-B32C-2944D114A087}"/>
                  </a:ext>
                </a:extLst>
              </p:cNvPr>
              <p:cNvSpPr/>
              <p:nvPr/>
            </p:nvSpPr>
            <p:spPr>
              <a:xfrm>
                <a:off x="829169" y="4426865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8" name="Шестиугольник 37">
                <a:extLst>
                  <a:ext uri="{FF2B5EF4-FFF2-40B4-BE49-F238E27FC236}">
                    <a16:creationId xmlns:a16="http://schemas.microsoft.com/office/drawing/2014/main" id="{CA0F3756-B748-48ED-822E-1F51288C6360}"/>
                  </a:ext>
                </a:extLst>
              </p:cNvPr>
              <p:cNvSpPr/>
              <p:nvPr/>
            </p:nvSpPr>
            <p:spPr>
              <a:xfrm>
                <a:off x="3706968" y="4442886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9" name="Шестиугольник 38">
                <a:extLst>
                  <a:ext uri="{FF2B5EF4-FFF2-40B4-BE49-F238E27FC236}">
                    <a16:creationId xmlns:a16="http://schemas.microsoft.com/office/drawing/2014/main" id="{F3D60329-D2D8-4B3A-9B07-7EF9E7C85CAD}"/>
                  </a:ext>
                </a:extLst>
              </p:cNvPr>
              <p:cNvSpPr/>
              <p:nvPr/>
            </p:nvSpPr>
            <p:spPr>
              <a:xfrm>
                <a:off x="3715514" y="1602338"/>
                <a:ext cx="900000" cy="900000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40" name="Шестиугольник 39">
                <a:extLst>
                  <a:ext uri="{FF2B5EF4-FFF2-40B4-BE49-F238E27FC236}">
                    <a16:creationId xmlns:a16="http://schemas.microsoft.com/office/drawing/2014/main" id="{2CB182CF-71A5-4D6D-BF98-B784733BA217}"/>
                  </a:ext>
                </a:extLst>
              </p:cNvPr>
              <p:cNvSpPr/>
              <p:nvPr/>
            </p:nvSpPr>
            <p:spPr>
              <a:xfrm>
                <a:off x="4436722" y="206969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4BAA04-2074-49A0-9DF8-F10652FE2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66330" y="4174609"/>
              <a:ext cx="462521" cy="459153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EEB7E88-4FEA-4234-8B74-8F9BE5863989}"/>
                </a:ext>
              </a:extLst>
            </p:cNvPr>
            <p:cNvSpPr/>
            <p:nvPr/>
          </p:nvSpPr>
          <p:spPr>
            <a:xfrm>
              <a:off x="382438" y="4899915"/>
              <a:ext cx="5443301" cy="54671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41" name="Шестиугольник 40">
              <a:extLst>
                <a:ext uri="{FF2B5EF4-FFF2-40B4-BE49-F238E27FC236}">
                  <a16:creationId xmlns:a16="http://schemas.microsoft.com/office/drawing/2014/main" id="{FDFB42E0-9410-4878-B323-AD0281C3CA75}"/>
                </a:ext>
              </a:extLst>
            </p:cNvPr>
            <p:cNvSpPr/>
            <p:nvPr/>
          </p:nvSpPr>
          <p:spPr>
            <a:xfrm>
              <a:off x="4907149" y="4001706"/>
              <a:ext cx="912872" cy="884899"/>
            </a:xfrm>
            <a:prstGeom prst="hexagon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id="{2FE0CAFA-E387-4F17-B291-D70B91F999D8}"/>
              </a:ext>
            </a:extLst>
          </p:cNvPr>
          <p:cNvSpPr txBox="1">
            <a:spLocks/>
          </p:cNvSpPr>
          <p:nvPr/>
        </p:nvSpPr>
        <p:spPr bwMode="auto">
          <a:xfrm>
            <a:off x="1133483" y="227104"/>
            <a:ext cx="9700688" cy="8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СОЦИАЛЬНОЙ ЗАЩИТЫ НАСЕЛЕНИЯ РЕСПУБЛИКИ КАЗАХСТАН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13E5480-D9F9-40C9-818A-A058FB5EE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2" y="186936"/>
            <a:ext cx="723383" cy="745251"/>
          </a:xfrm>
          <a:prstGeom prst="rect">
            <a:avLst/>
          </a:prstGeom>
        </p:spPr>
      </p:pic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id="{B9B8E0C3-7DB8-471D-B325-9EDF37456262}"/>
              </a:ext>
            </a:extLst>
          </p:cNvPr>
          <p:cNvSpPr txBox="1">
            <a:spLocks/>
          </p:cNvSpPr>
          <p:nvPr/>
        </p:nvSpPr>
        <p:spPr bwMode="auto">
          <a:xfrm>
            <a:off x="4815091" y="6310528"/>
            <a:ext cx="3366384" cy="40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Астана, 2023 г</a:t>
            </a:r>
          </a:p>
        </p:txBody>
      </p:sp>
      <p:sp>
        <p:nvSpPr>
          <p:cNvPr id="51" name="Google Shape;162;p1">
            <a:extLst>
              <a:ext uri="{FF2B5EF4-FFF2-40B4-BE49-F238E27FC236}">
                <a16:creationId xmlns:a16="http://schemas.microsoft.com/office/drawing/2014/main" id="{13386CDC-00A2-4655-89D6-F7DFEAB7D91E}"/>
              </a:ext>
            </a:extLst>
          </p:cNvPr>
          <p:cNvSpPr txBox="1"/>
          <p:nvPr/>
        </p:nvSpPr>
        <p:spPr>
          <a:xfrm>
            <a:off x="6105203" y="2560718"/>
            <a:ext cx="5756967" cy="164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ru-RU" sz="3733" b="1" dirty="0">
                <a:solidFill>
                  <a:schemeClr val="bg1"/>
                </a:solidFill>
                <a:latin typeface="PT Sans" panose="020B0503020203020204" pitchFamily="34" charset="77"/>
                <a:ea typeface="Arial"/>
                <a:cs typeface="Arial"/>
                <a:sym typeface="Arial"/>
              </a:rPr>
              <a:t>ЦИФРОВИЗАЦИЯ</a:t>
            </a:r>
            <a:r>
              <a:rPr lang="ru-RU" sz="3200" b="1" dirty="0">
                <a:solidFill>
                  <a:schemeClr val="bg1"/>
                </a:solidFill>
                <a:latin typeface="PT Sans" panose="020B0503020203020204" pitchFamily="34" charset="77"/>
                <a:ea typeface="Arial"/>
                <a:cs typeface="Arial"/>
                <a:sym typeface="Arial"/>
              </a:rPr>
              <a:t> </a:t>
            </a:r>
            <a:r>
              <a:rPr lang="ru-RU" sz="3733" b="1" dirty="0">
                <a:solidFill>
                  <a:schemeClr val="bg1"/>
                </a:solidFill>
                <a:latin typeface="PT Sans" panose="020B0503020203020204" pitchFamily="34" charset="77"/>
                <a:ea typeface="Arial"/>
                <a:cs typeface="Arial"/>
                <a:sym typeface="Arial"/>
              </a:rPr>
              <a:t>СОЦИАЛЬНО-ТРУДОВОЙ СФЕРЫ </a:t>
            </a:r>
            <a:endParaRPr lang="ru-RU" sz="3733" b="1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A425E9-FA09-4465-BDC7-B136A7D73545}"/>
              </a:ext>
            </a:extLst>
          </p:cNvPr>
          <p:cNvSpPr/>
          <p:nvPr/>
        </p:nvSpPr>
        <p:spPr>
          <a:xfrm>
            <a:off x="461151" y="1568011"/>
            <a:ext cx="5364589" cy="546717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x-none" sz="14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736FFB7-6B02-41A2-A286-2022A273F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52" y="3708329"/>
            <a:ext cx="430381" cy="495875"/>
          </a:xfrm>
          <a:prstGeom prst="rect">
            <a:avLst/>
          </a:prstGeom>
          <a:ln>
            <a:noFill/>
          </a:ln>
        </p:spPr>
      </p:pic>
      <p:grpSp>
        <p:nvGrpSpPr>
          <p:cNvPr id="42" name="Group 192">
            <a:extLst>
              <a:ext uri="{FF2B5EF4-FFF2-40B4-BE49-F238E27FC236}">
                <a16:creationId xmlns:a16="http://schemas.microsoft.com/office/drawing/2014/main" id="{79B7748F-88F9-48CE-9557-705E2DA082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3561" y="2797617"/>
            <a:ext cx="457591" cy="457591"/>
            <a:chOff x="378" y="713"/>
            <a:chExt cx="340" cy="340"/>
          </a:xfrm>
          <a:solidFill>
            <a:srgbClr val="1A3770"/>
          </a:solidFill>
        </p:grpSpPr>
        <p:sp>
          <p:nvSpPr>
            <p:cNvPr id="46" name="Freeform 193">
              <a:extLst>
                <a:ext uri="{FF2B5EF4-FFF2-40B4-BE49-F238E27FC236}">
                  <a16:creationId xmlns:a16="http://schemas.microsoft.com/office/drawing/2014/main" id="{2F47A003-B341-4207-86B7-99612A210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" y="71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70C0"/>
                </a:solidFill>
              </a:endParaRPr>
            </a:p>
          </p:txBody>
        </p:sp>
        <p:sp>
          <p:nvSpPr>
            <p:cNvPr id="48" name="Freeform 194">
              <a:extLst>
                <a:ext uri="{FF2B5EF4-FFF2-40B4-BE49-F238E27FC236}">
                  <a16:creationId xmlns:a16="http://schemas.microsoft.com/office/drawing/2014/main" id="{A98AC542-697E-4E04-B6CC-23C653E42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" y="812"/>
              <a:ext cx="212" cy="157"/>
            </a:xfrm>
            <a:custGeom>
              <a:avLst/>
              <a:gdLst>
                <a:gd name="T0" fmla="*/ 309 w 320"/>
                <a:gd name="T1" fmla="*/ 21 h 236"/>
                <a:gd name="T2" fmla="*/ 309 w 320"/>
                <a:gd name="T3" fmla="*/ 0 h 236"/>
                <a:gd name="T4" fmla="*/ 288 w 320"/>
                <a:gd name="T5" fmla="*/ 11 h 236"/>
                <a:gd name="T6" fmla="*/ 247 w 320"/>
                <a:gd name="T7" fmla="*/ 32 h 236"/>
                <a:gd name="T8" fmla="*/ 165 w 320"/>
                <a:gd name="T9" fmla="*/ 12 h 236"/>
                <a:gd name="T10" fmla="*/ 128 w 320"/>
                <a:gd name="T11" fmla="*/ 32 h 236"/>
                <a:gd name="T12" fmla="*/ 32 w 320"/>
                <a:gd name="T13" fmla="*/ 11 h 236"/>
                <a:gd name="T14" fmla="*/ 10 w 320"/>
                <a:gd name="T15" fmla="*/ 0 h 236"/>
                <a:gd name="T16" fmla="*/ 10 w 320"/>
                <a:gd name="T17" fmla="*/ 21 h 236"/>
                <a:gd name="T18" fmla="*/ 0 w 320"/>
                <a:gd name="T19" fmla="*/ 181 h 236"/>
                <a:gd name="T20" fmla="*/ 21 w 320"/>
                <a:gd name="T21" fmla="*/ 192 h 236"/>
                <a:gd name="T22" fmla="*/ 32 w 320"/>
                <a:gd name="T23" fmla="*/ 171 h 236"/>
                <a:gd name="T24" fmla="*/ 76 w 320"/>
                <a:gd name="T25" fmla="*/ 219 h 236"/>
                <a:gd name="T26" fmla="*/ 121 w 320"/>
                <a:gd name="T27" fmla="*/ 232 h 236"/>
                <a:gd name="T28" fmla="*/ 154 w 320"/>
                <a:gd name="T29" fmla="*/ 235 h 236"/>
                <a:gd name="T30" fmla="*/ 181 w 320"/>
                <a:gd name="T31" fmla="*/ 221 h 236"/>
                <a:gd name="T32" fmla="*/ 222 w 320"/>
                <a:gd name="T33" fmla="*/ 227 h 236"/>
                <a:gd name="T34" fmla="*/ 242 w 320"/>
                <a:gd name="T35" fmla="*/ 210 h 236"/>
                <a:gd name="T36" fmla="*/ 275 w 320"/>
                <a:gd name="T37" fmla="*/ 185 h 236"/>
                <a:gd name="T38" fmla="*/ 288 w 320"/>
                <a:gd name="T39" fmla="*/ 171 h 236"/>
                <a:gd name="T40" fmla="*/ 298 w 320"/>
                <a:gd name="T41" fmla="*/ 192 h 236"/>
                <a:gd name="T42" fmla="*/ 320 w 320"/>
                <a:gd name="T43" fmla="*/ 181 h 236"/>
                <a:gd name="T44" fmla="*/ 254 w 320"/>
                <a:gd name="T45" fmla="*/ 179 h 236"/>
                <a:gd name="T46" fmla="*/ 239 w 320"/>
                <a:gd name="T47" fmla="*/ 188 h 236"/>
                <a:gd name="T48" fmla="*/ 232 w 320"/>
                <a:gd name="T49" fmla="*/ 183 h 236"/>
                <a:gd name="T50" fmla="*/ 198 w 320"/>
                <a:gd name="T51" fmla="*/ 125 h 236"/>
                <a:gd name="T52" fmla="*/ 179 w 320"/>
                <a:gd name="T53" fmla="*/ 135 h 236"/>
                <a:gd name="T54" fmla="*/ 214 w 320"/>
                <a:gd name="T55" fmla="*/ 194 h 236"/>
                <a:gd name="T56" fmla="*/ 194 w 320"/>
                <a:gd name="T57" fmla="*/ 204 h 236"/>
                <a:gd name="T58" fmla="*/ 147 w 320"/>
                <a:gd name="T59" fmla="*/ 147 h 236"/>
                <a:gd name="T60" fmla="*/ 164 w 320"/>
                <a:gd name="T61" fmla="*/ 196 h 236"/>
                <a:gd name="T62" fmla="*/ 160 w 320"/>
                <a:gd name="T63" fmla="*/ 212 h 236"/>
                <a:gd name="T64" fmla="*/ 143 w 320"/>
                <a:gd name="T65" fmla="*/ 208 h 236"/>
                <a:gd name="T66" fmla="*/ 132 w 320"/>
                <a:gd name="T67" fmla="*/ 188 h 236"/>
                <a:gd name="T68" fmla="*/ 124 w 320"/>
                <a:gd name="T69" fmla="*/ 176 h 236"/>
                <a:gd name="T70" fmla="*/ 106 w 320"/>
                <a:gd name="T71" fmla="*/ 188 h 236"/>
                <a:gd name="T72" fmla="*/ 111 w 320"/>
                <a:gd name="T73" fmla="*/ 214 h 236"/>
                <a:gd name="T74" fmla="*/ 62 w 320"/>
                <a:gd name="T75" fmla="*/ 155 h 236"/>
                <a:gd name="T76" fmla="*/ 32 w 320"/>
                <a:gd name="T77" fmla="*/ 149 h 236"/>
                <a:gd name="T78" fmla="*/ 88 w 320"/>
                <a:gd name="T79" fmla="*/ 53 h 236"/>
                <a:gd name="T80" fmla="*/ 64 w 320"/>
                <a:gd name="T81" fmla="*/ 85 h 236"/>
                <a:gd name="T82" fmla="*/ 97 w 320"/>
                <a:gd name="T83" fmla="*/ 117 h 236"/>
                <a:gd name="T84" fmla="*/ 253 w 320"/>
                <a:gd name="T85" fmla="*/ 170 h 236"/>
                <a:gd name="T86" fmla="*/ 288 w 320"/>
                <a:gd name="T87" fmla="*/ 149 h 236"/>
                <a:gd name="T88" fmla="*/ 265 w 320"/>
                <a:gd name="T89" fmla="*/ 150 h 236"/>
                <a:gd name="T90" fmla="*/ 215 w 320"/>
                <a:gd name="T91" fmla="*/ 76 h 236"/>
                <a:gd name="T92" fmla="*/ 88 w 320"/>
                <a:gd name="T93" fmla="*/ 95 h 236"/>
                <a:gd name="T94" fmla="*/ 90 w 320"/>
                <a:gd name="T95" fmla="*/ 77 h 236"/>
                <a:gd name="T96" fmla="*/ 242 w 320"/>
                <a:gd name="T97" fmla="*/ 53 h 236"/>
                <a:gd name="T98" fmla="*/ 288 w 320"/>
                <a:gd name="T99" fmla="*/ 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36">
                  <a:moveTo>
                    <a:pt x="309" y="171"/>
                  </a:move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2" y="0"/>
                    <a:pt x="288" y="5"/>
                    <a:pt x="288" y="11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1" y="10"/>
                    <a:pt x="168" y="11"/>
                    <a:pt x="165" y="1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7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4" y="171"/>
                    <a:pt x="0" y="175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7" y="192"/>
                    <a:pt x="32" y="187"/>
                    <a:pt x="32" y="18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76" y="219"/>
                    <a:pt x="76" y="219"/>
                    <a:pt x="76" y="219"/>
                  </a:cubicBezTo>
                  <a:cubicBezTo>
                    <a:pt x="82" y="230"/>
                    <a:pt x="94" y="236"/>
                    <a:pt x="106" y="236"/>
                  </a:cubicBezTo>
                  <a:cubicBezTo>
                    <a:pt x="111" y="236"/>
                    <a:pt x="116" y="235"/>
                    <a:pt x="121" y="232"/>
                  </a:cubicBezTo>
                  <a:cubicBezTo>
                    <a:pt x="125" y="230"/>
                    <a:pt x="128" y="227"/>
                    <a:pt x="130" y="225"/>
                  </a:cubicBezTo>
                  <a:cubicBezTo>
                    <a:pt x="136" y="231"/>
                    <a:pt x="145" y="235"/>
                    <a:pt x="154" y="235"/>
                  </a:cubicBezTo>
                  <a:cubicBezTo>
                    <a:pt x="160" y="235"/>
                    <a:pt x="165" y="233"/>
                    <a:pt x="171" y="230"/>
                  </a:cubicBezTo>
                  <a:cubicBezTo>
                    <a:pt x="175" y="228"/>
                    <a:pt x="178" y="225"/>
                    <a:pt x="181" y="221"/>
                  </a:cubicBezTo>
                  <a:cubicBezTo>
                    <a:pt x="187" y="228"/>
                    <a:pt x="196" y="232"/>
                    <a:pt x="205" y="232"/>
                  </a:cubicBezTo>
                  <a:cubicBezTo>
                    <a:pt x="211" y="232"/>
                    <a:pt x="217" y="231"/>
                    <a:pt x="222" y="227"/>
                  </a:cubicBezTo>
                  <a:cubicBezTo>
                    <a:pt x="229" y="223"/>
                    <a:pt x="234" y="216"/>
                    <a:pt x="236" y="209"/>
                  </a:cubicBezTo>
                  <a:cubicBezTo>
                    <a:pt x="238" y="209"/>
                    <a:pt x="240" y="210"/>
                    <a:pt x="242" y="210"/>
                  </a:cubicBezTo>
                  <a:cubicBezTo>
                    <a:pt x="248" y="210"/>
                    <a:pt x="254" y="208"/>
                    <a:pt x="259" y="205"/>
                  </a:cubicBezTo>
                  <a:cubicBezTo>
                    <a:pt x="267" y="201"/>
                    <a:pt x="272" y="193"/>
                    <a:pt x="275" y="185"/>
                  </a:cubicBezTo>
                  <a:cubicBezTo>
                    <a:pt x="276" y="180"/>
                    <a:pt x="276" y="175"/>
                    <a:pt x="275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7"/>
                    <a:pt x="292" y="192"/>
                    <a:pt x="298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175"/>
                    <a:pt x="315" y="171"/>
                    <a:pt x="309" y="171"/>
                  </a:cubicBezTo>
                  <a:close/>
                  <a:moveTo>
                    <a:pt x="254" y="179"/>
                  </a:moveTo>
                  <a:cubicBezTo>
                    <a:pt x="253" y="183"/>
                    <a:pt x="251" y="185"/>
                    <a:pt x="248" y="187"/>
                  </a:cubicBezTo>
                  <a:cubicBezTo>
                    <a:pt x="246" y="188"/>
                    <a:pt x="242" y="189"/>
                    <a:pt x="239" y="188"/>
                  </a:cubicBezTo>
                  <a:cubicBezTo>
                    <a:pt x="236" y="187"/>
                    <a:pt x="234" y="185"/>
                    <a:pt x="232" y="183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2" y="183"/>
                    <a:pt x="232" y="183"/>
                    <a:pt x="232" y="18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5" y="119"/>
                    <a:pt x="188" y="118"/>
                    <a:pt x="183" y="121"/>
                  </a:cubicBezTo>
                  <a:cubicBezTo>
                    <a:pt x="178" y="124"/>
                    <a:pt x="176" y="130"/>
                    <a:pt x="179" y="135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7" y="199"/>
                    <a:pt x="217" y="206"/>
                    <a:pt x="211" y="209"/>
                  </a:cubicBezTo>
                  <a:cubicBezTo>
                    <a:pt x="205" y="212"/>
                    <a:pt x="198" y="210"/>
                    <a:pt x="194" y="204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59" y="146"/>
                    <a:pt x="153" y="144"/>
                    <a:pt x="147" y="147"/>
                  </a:cubicBezTo>
                  <a:cubicBezTo>
                    <a:pt x="142" y="150"/>
                    <a:pt x="141" y="157"/>
                    <a:pt x="144" y="16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6" y="201"/>
                    <a:pt x="165" y="204"/>
                  </a:cubicBezTo>
                  <a:cubicBezTo>
                    <a:pt x="165" y="207"/>
                    <a:pt x="163" y="210"/>
                    <a:pt x="160" y="212"/>
                  </a:cubicBezTo>
                  <a:cubicBezTo>
                    <a:pt x="154" y="215"/>
                    <a:pt x="147" y="213"/>
                    <a:pt x="143" y="208"/>
                  </a:cubicBezTo>
                  <a:cubicBezTo>
                    <a:pt x="143" y="208"/>
                    <a:pt x="143" y="208"/>
                    <a:pt x="143" y="20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1" y="171"/>
                    <a:pt x="114" y="170"/>
                    <a:pt x="110" y="173"/>
                  </a:cubicBezTo>
                  <a:cubicBezTo>
                    <a:pt x="105" y="176"/>
                    <a:pt x="103" y="183"/>
                    <a:pt x="106" y="188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5" y="201"/>
                    <a:pt x="118" y="209"/>
                    <a:pt x="111" y="214"/>
                  </a:cubicBezTo>
                  <a:cubicBezTo>
                    <a:pt x="105" y="217"/>
                    <a:pt x="97" y="213"/>
                    <a:pt x="94" y="208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0" y="151"/>
                    <a:pt x="57" y="149"/>
                    <a:pt x="53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0" y="64"/>
                    <a:pt x="64" y="74"/>
                    <a:pt x="64" y="85"/>
                  </a:cubicBezTo>
                  <a:cubicBezTo>
                    <a:pt x="64" y="95"/>
                    <a:pt x="68" y="105"/>
                    <a:pt x="74" y="111"/>
                  </a:cubicBezTo>
                  <a:cubicBezTo>
                    <a:pt x="81" y="116"/>
                    <a:pt x="89" y="118"/>
                    <a:pt x="97" y="117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53" y="170"/>
                    <a:pt x="253" y="170"/>
                    <a:pt x="253" y="170"/>
                  </a:cubicBezTo>
                  <a:cubicBezTo>
                    <a:pt x="254" y="173"/>
                    <a:pt x="255" y="176"/>
                    <a:pt x="254" y="179"/>
                  </a:cubicBezTo>
                  <a:close/>
                  <a:moveTo>
                    <a:pt x="288" y="149"/>
                  </a:moveTo>
                  <a:cubicBezTo>
                    <a:pt x="266" y="149"/>
                    <a:pt x="266" y="149"/>
                    <a:pt x="266" y="149"/>
                  </a:cubicBezTo>
                  <a:cubicBezTo>
                    <a:pt x="266" y="149"/>
                    <a:pt x="266" y="150"/>
                    <a:pt x="265" y="150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4" y="77"/>
                    <a:pt x="220" y="75"/>
                    <a:pt x="215" y="7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1" y="97"/>
                    <a:pt x="89" y="96"/>
                    <a:pt x="88" y="95"/>
                  </a:cubicBezTo>
                  <a:cubicBezTo>
                    <a:pt x="86" y="93"/>
                    <a:pt x="85" y="89"/>
                    <a:pt x="85" y="85"/>
                  </a:cubicBezTo>
                  <a:cubicBezTo>
                    <a:pt x="85" y="80"/>
                    <a:pt x="88" y="78"/>
                    <a:pt x="90" y="77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242" y="53"/>
                    <a:pt x="242" y="53"/>
                    <a:pt x="242" y="53"/>
                  </a:cubicBezTo>
                  <a:cubicBezTo>
                    <a:pt x="243" y="53"/>
                    <a:pt x="244" y="53"/>
                    <a:pt x="245" y="53"/>
                  </a:cubicBezTo>
                  <a:cubicBezTo>
                    <a:pt x="288" y="53"/>
                    <a:pt x="288" y="53"/>
                    <a:pt x="288" y="53"/>
                  </a:cubicBezTo>
                  <a:lnTo>
                    <a:pt x="288" y="149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70C0"/>
                </a:solidFill>
              </a:endParaRP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D0D8188-1C7A-45E0-9ED5-960AE8AD1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5" y="2301949"/>
            <a:ext cx="473179" cy="521027"/>
          </a:xfrm>
          <a:prstGeom prst="rect">
            <a:avLst/>
          </a:prstGeom>
          <a:ln>
            <a:noFill/>
          </a:ln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A31077A-7899-4363-9E5C-77CD27BEF31D}"/>
              </a:ext>
            </a:extLst>
          </p:cNvPr>
          <p:cNvCxnSpPr>
            <a:cxnSpLocks/>
          </p:cNvCxnSpPr>
          <p:nvPr/>
        </p:nvCxnSpPr>
        <p:spPr>
          <a:xfrm>
            <a:off x="1248504" y="932187"/>
            <a:ext cx="104823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858C0B6-FBCA-472A-81C9-ACA1EBFC43F2}"/>
              </a:ext>
            </a:extLst>
          </p:cNvPr>
          <p:cNvCxnSpPr>
            <a:cxnSpLocks/>
          </p:cNvCxnSpPr>
          <p:nvPr/>
        </p:nvCxnSpPr>
        <p:spPr>
          <a:xfrm>
            <a:off x="461150" y="6234635"/>
            <a:ext cx="112644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Картинки по запросу &quot;family icon png&quot;">
            <a:extLst>
              <a:ext uri="{FF2B5EF4-FFF2-40B4-BE49-F238E27FC236}">
                <a16:creationId xmlns:a16="http://schemas.microsoft.com/office/drawing/2014/main" id="{66A4A33E-7D46-40B2-A199-4BD787EF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51" y="2626600"/>
            <a:ext cx="782653" cy="7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6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69;p15">
            <a:extLst>
              <a:ext uri="{FF2B5EF4-FFF2-40B4-BE49-F238E27FC236}">
                <a16:creationId xmlns:a16="http://schemas.microsoft.com/office/drawing/2014/main" id="{D12F50F3-A81E-405F-846C-8BE5C048609D}"/>
              </a:ext>
            </a:extLst>
          </p:cNvPr>
          <p:cNvCxnSpPr>
            <a:cxnSpLocks/>
          </p:cNvCxnSpPr>
          <p:nvPr/>
        </p:nvCxnSpPr>
        <p:spPr>
          <a:xfrm>
            <a:off x="322180" y="80849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331276" y="231640"/>
            <a:ext cx="1095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kk-KZ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МОБИЛЬНОЕ ПРИЛОЖЕНИЕ </a:t>
            </a:r>
            <a:r>
              <a:rPr lang="en-US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HR ENBEK</a:t>
            </a:r>
            <a:endParaRPr lang="kk-KZ" sz="2400" dirty="0">
              <a:solidFill>
                <a:schemeClr val="accent1"/>
              </a:solidFill>
              <a:sym typeface="Trebuchet MS"/>
            </a:endParaRPr>
          </a:p>
        </p:txBody>
      </p:sp>
      <p:sp>
        <p:nvSpPr>
          <p:cNvPr id="12" name="Google Shape;127;p2"/>
          <p:cNvSpPr txBox="1"/>
          <p:nvPr/>
        </p:nvSpPr>
        <p:spPr>
          <a:xfrm>
            <a:off x="8130817" y="983995"/>
            <a:ext cx="39642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ea typeface="Montserrat"/>
                <a:cs typeface="Montserrat"/>
                <a:sym typeface="Montserrat"/>
              </a:rPr>
              <a:t>Работникам доступны </a:t>
            </a:r>
            <a:r>
              <a:rPr lang="kk-KZ" b="1" dirty="0">
                <a:ea typeface="Montserrat"/>
                <a:cs typeface="Montserrat"/>
                <a:sym typeface="Montserrat"/>
              </a:rPr>
              <a:t>следующие </a:t>
            </a:r>
            <a:r>
              <a:rPr lang="ru-RU" b="1" dirty="0">
                <a:ea typeface="Montserrat"/>
                <a:cs typeface="Montserrat"/>
                <a:sym typeface="Montserrat"/>
              </a:rPr>
              <a:t>возможности: </a:t>
            </a:r>
            <a:endParaRPr sz="2400" b="1" dirty="0"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88" y="1085849"/>
            <a:ext cx="2466003" cy="52482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0" y="1085850"/>
            <a:ext cx="2325326" cy="51764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73" y="808498"/>
            <a:ext cx="2695427" cy="5525626"/>
          </a:xfrm>
          <a:prstGeom prst="rect">
            <a:avLst/>
          </a:prstGeom>
        </p:spPr>
      </p:pic>
      <p:sp>
        <p:nvSpPr>
          <p:cNvPr id="21" name="Нашивка 37"/>
          <p:cNvSpPr/>
          <p:nvPr/>
        </p:nvSpPr>
        <p:spPr>
          <a:xfrm>
            <a:off x="8236975" y="2446840"/>
            <a:ext cx="3858043" cy="786583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/>
                </a:solidFill>
              </a:rPr>
              <a:t>Получение справки с места работы </a:t>
            </a:r>
            <a:endParaRPr lang="kk-KZ" sz="1600" b="1" dirty="0">
              <a:solidFill>
                <a:schemeClr val="accent1"/>
              </a:solidFill>
            </a:endParaRPr>
          </a:p>
        </p:txBody>
      </p:sp>
      <p:sp>
        <p:nvSpPr>
          <p:cNvPr id="22" name="Нашивка 37"/>
          <p:cNvSpPr/>
          <p:nvPr/>
        </p:nvSpPr>
        <p:spPr>
          <a:xfrm>
            <a:off x="8198885" y="1638560"/>
            <a:ext cx="3896131" cy="717163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/>
                </a:solidFill>
                <a:sym typeface="Montserrat"/>
              </a:rPr>
              <a:t>Просмотр информации по трудовым договорам</a:t>
            </a:r>
            <a:endParaRPr lang="ru-RU" sz="1600" b="1" dirty="0">
              <a:solidFill>
                <a:schemeClr val="accent1"/>
              </a:solidFill>
              <a:sym typeface="Calibri"/>
            </a:endParaRPr>
          </a:p>
        </p:txBody>
      </p:sp>
      <p:sp>
        <p:nvSpPr>
          <p:cNvPr id="23" name="Нашивка 37"/>
          <p:cNvSpPr/>
          <p:nvPr/>
        </p:nvSpPr>
        <p:spPr>
          <a:xfrm>
            <a:off x="8198886" y="3377623"/>
            <a:ext cx="3896132" cy="80310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/>
                </a:solidFill>
                <a:sym typeface="Montserrat"/>
              </a:rPr>
              <a:t>Подтверждение запроса работодателя на формирование электронного личного дела</a:t>
            </a:r>
            <a:endParaRPr lang="ru-RU" sz="1600" b="1" dirty="0">
              <a:solidFill>
                <a:schemeClr val="accent1"/>
              </a:solidFill>
              <a:sym typeface="Calibri"/>
            </a:endParaRPr>
          </a:p>
        </p:txBody>
      </p:sp>
      <p:sp>
        <p:nvSpPr>
          <p:cNvPr id="24" name="Нашивка 37"/>
          <p:cNvSpPr/>
          <p:nvPr/>
        </p:nvSpPr>
        <p:spPr>
          <a:xfrm>
            <a:off x="8204712" y="4451666"/>
            <a:ext cx="3890304" cy="74954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/>
                </a:solidFill>
                <a:sym typeface="Montserrat"/>
              </a:rPr>
              <a:t>Запрос на удаление, редактирование, расторжение трудового договора</a:t>
            </a:r>
            <a:endParaRPr lang="ru-RU" sz="1600" b="1" dirty="0">
              <a:solidFill>
                <a:schemeClr val="accent1"/>
              </a:solidFill>
              <a:sym typeface="Calibri"/>
            </a:endParaRPr>
          </a:p>
        </p:txBody>
      </p:sp>
      <p:sp>
        <p:nvSpPr>
          <p:cNvPr id="25" name="Нашивка 37"/>
          <p:cNvSpPr/>
          <p:nvPr/>
        </p:nvSpPr>
        <p:spPr>
          <a:xfrm>
            <a:off x="8214007" y="5345415"/>
            <a:ext cx="3881009" cy="743852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/>
                </a:solidFill>
              </a:rPr>
              <a:t>Получение уведомлений по трудовым договорам и запросам личного дела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493" y="6440581"/>
            <a:ext cx="2743200" cy="365125"/>
          </a:xfrm>
        </p:spPr>
        <p:txBody>
          <a:bodyPr/>
          <a:lstStyle/>
          <a:p>
            <a:r>
              <a:rPr lang="ru-RU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69;p15">
            <a:extLst>
              <a:ext uri="{FF2B5EF4-FFF2-40B4-BE49-F238E27FC236}">
                <a16:creationId xmlns:a16="http://schemas.microsoft.com/office/drawing/2014/main" id="{D12F50F3-A81E-405F-846C-8BE5C048609D}"/>
              </a:ext>
            </a:extLst>
          </p:cNvPr>
          <p:cNvCxnSpPr>
            <a:cxnSpLocks/>
          </p:cNvCxnSpPr>
          <p:nvPr/>
        </p:nvCxnSpPr>
        <p:spPr>
          <a:xfrm>
            <a:off x="322180" y="80849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331276" y="231640"/>
            <a:ext cx="1095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kk-KZ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РЕЗУЛЬТАТЫ</a:t>
            </a:r>
            <a:endParaRPr lang="ru-RU" sz="2400" cap="all" dirty="0">
              <a:solidFill>
                <a:srgbClr val="B8541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90D517-1BE6-4FDA-AC09-C99B67D15FE0}"/>
              </a:ext>
            </a:extLst>
          </p:cNvPr>
          <p:cNvSpPr txBox="1"/>
          <p:nvPr/>
        </p:nvSpPr>
        <p:spPr>
          <a:xfrm>
            <a:off x="67261" y="997710"/>
            <a:ext cx="1148366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213">
              <a:spcAft>
                <a:spcPts val="600"/>
              </a:spcAft>
              <a:buClr>
                <a:srgbClr val="4472C4"/>
              </a:buClr>
            </a:pPr>
            <a:r>
              <a:rPr lang="ru-RU" sz="1600" b="1" dirty="0"/>
              <a:t>ДЛЯ РАБОТНИКОВ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/>
                </a:solidFill>
              </a:rPr>
              <a:t>Снижение травматизма </a:t>
            </a:r>
            <a:r>
              <a:rPr lang="ru-RU" sz="1600" dirty="0"/>
              <a:t>и сокращение потерь профессиональной трудоспособности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/>
                </a:solidFill>
              </a:rPr>
              <a:t>Повышение качества </a:t>
            </a:r>
            <a:r>
              <a:rPr lang="ru-RU" sz="1600" dirty="0"/>
              <a:t>трудовой жизни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Оперативные меры </a:t>
            </a:r>
            <a:r>
              <a:rPr lang="ru-RU" sz="1600" b="1" dirty="0">
                <a:solidFill>
                  <a:schemeClr val="accent1"/>
                </a:solidFill>
              </a:rPr>
              <a:t>социальной поддержки </a:t>
            </a:r>
            <a:r>
              <a:rPr lang="ru-RU" sz="1600" dirty="0"/>
              <a:t>в случае наступления риска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Внедрение эффективных законодательных требований, обеспечение их информирования и разъяснения</a:t>
            </a:r>
          </a:p>
          <a:p>
            <a:pPr marL="430213">
              <a:spcAft>
                <a:spcPts val="600"/>
              </a:spcAft>
              <a:buClr>
                <a:srgbClr val="4472C4"/>
              </a:buClr>
            </a:pPr>
            <a:r>
              <a:rPr lang="ru-RU" sz="1600" b="1" dirty="0"/>
              <a:t>ДЛЯ РАБОТОДАТЕЛЕЙ</a:t>
            </a:r>
            <a:endParaRPr lang="ru-RU" sz="1600" dirty="0"/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/>
                </a:solidFill>
              </a:rPr>
              <a:t>Снижение профессиональных рисков</a:t>
            </a:r>
            <a:r>
              <a:rPr lang="ru-RU" sz="1600" dirty="0"/>
              <a:t>, производственного травматизма и профзаболеваний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/>
                </a:solidFill>
              </a:rPr>
              <a:t>Снижение и оптимизация затрат на охрану труда </a:t>
            </a:r>
            <a:r>
              <a:rPr lang="ru-RU" sz="1600" dirty="0"/>
              <a:t>и обеспечение их целевого использования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/>
                </a:solidFill>
              </a:rPr>
              <a:t>Улучшение условий труда </a:t>
            </a:r>
            <a:r>
              <a:rPr lang="ru-RU" sz="1600" dirty="0"/>
              <a:t>за счет </a:t>
            </a:r>
            <a:r>
              <a:rPr lang="ru-RU" sz="1600" dirty="0" err="1"/>
              <a:t>софинансирования</a:t>
            </a:r>
            <a:r>
              <a:rPr lang="ru-RU" sz="1600" dirty="0"/>
              <a:t> КСЖ и ГФСС</a:t>
            </a:r>
          </a:p>
          <a:p>
            <a:pPr marL="430213">
              <a:spcAft>
                <a:spcPts val="600"/>
              </a:spcAft>
              <a:buClr>
                <a:srgbClr val="4472C4"/>
              </a:buClr>
            </a:pPr>
            <a:r>
              <a:rPr lang="ru-RU" sz="1600" b="1" dirty="0"/>
              <a:t>ДЛЯ ГОСУДАРСТВА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Внедрение </a:t>
            </a:r>
            <a:r>
              <a:rPr lang="ru-RU" sz="1600" b="1" dirty="0">
                <a:solidFill>
                  <a:schemeClr val="accent1"/>
                </a:solidFill>
              </a:rPr>
              <a:t>превентивной охраны труда</a:t>
            </a:r>
            <a:r>
              <a:rPr lang="ru-RU" sz="1600" dirty="0"/>
              <a:t>, основанной на профессиональном риске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/>
                </a:solidFill>
              </a:rPr>
              <a:t>Проактивный контроль </a:t>
            </a:r>
            <a:r>
              <a:rPr lang="ru-RU" sz="1600" dirty="0"/>
              <a:t>в сфере охраны труда в организациях</a:t>
            </a: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Внедрение унифицированного формата системного обучения и проверки знаний по охране труда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7" name="Group 117">
            <a:extLst>
              <a:ext uri="{FF2B5EF4-FFF2-40B4-BE49-F238E27FC236}">
                <a16:creationId xmlns:a16="http://schemas.microsoft.com/office/drawing/2014/main" id="{8EDACD00-9E3E-1C9E-91AC-FF26D0A5C664}"/>
              </a:ext>
            </a:extLst>
          </p:cNvPr>
          <p:cNvGrpSpPr/>
          <p:nvPr/>
        </p:nvGrpSpPr>
        <p:grpSpPr>
          <a:xfrm>
            <a:off x="1425475" y="6363762"/>
            <a:ext cx="9282832" cy="208904"/>
            <a:chOff x="1286495" y="360762"/>
            <a:chExt cx="7554209" cy="2019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400F70-DBD8-5D6A-1DD7-DE169952F0F8}"/>
                </a:ext>
              </a:extLst>
            </p:cNvPr>
            <p:cNvSpPr txBox="1"/>
            <p:nvPr/>
          </p:nvSpPr>
          <p:spPr>
            <a:xfrm>
              <a:off x="1286495" y="386802"/>
              <a:ext cx="276553" cy="169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Pro" panose="020B0502040504020203" pitchFamily="34" charset="0"/>
                </a:rPr>
                <a:t>2023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" panose="020B05020405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C098BD-C197-BF06-08FD-5A5960358E6C}"/>
                </a:ext>
              </a:extLst>
            </p:cNvPr>
            <p:cNvSpPr txBox="1"/>
            <p:nvPr/>
          </p:nvSpPr>
          <p:spPr>
            <a:xfrm>
              <a:off x="3613385" y="393114"/>
              <a:ext cx="276553" cy="169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Pro" panose="020B0502040504020203" pitchFamily="34" charset="0"/>
                </a:rPr>
                <a:t>2024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" panose="020B05020405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BC260A-26A4-81AF-BB49-46CC4791874D}"/>
                </a:ext>
              </a:extLst>
            </p:cNvPr>
            <p:cNvSpPr txBox="1"/>
            <p:nvPr/>
          </p:nvSpPr>
          <p:spPr>
            <a:xfrm>
              <a:off x="5995932" y="384835"/>
              <a:ext cx="276553" cy="169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Pro" panose="020B0502040504020203" pitchFamily="34" charset="0"/>
                </a:rPr>
                <a:t>2025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" panose="020B05020405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724F66-7E80-D31A-A0E9-1C1784168684}"/>
                </a:ext>
              </a:extLst>
            </p:cNvPr>
            <p:cNvSpPr txBox="1"/>
            <p:nvPr/>
          </p:nvSpPr>
          <p:spPr>
            <a:xfrm>
              <a:off x="8569368" y="360762"/>
              <a:ext cx="271336" cy="169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Pro" panose="020B0502040504020203" pitchFamily="34" charset="0"/>
                </a:rPr>
                <a:t>2026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" panose="020B0502040504020203" pitchFamily="34" charset="0"/>
              </a:endParaRPr>
            </a:p>
          </p:txBody>
        </p:sp>
      </p:grpSp>
      <p:cxnSp>
        <p:nvCxnSpPr>
          <p:cNvPr id="35" name="Straight Connector 54" descr="timeline">
            <a:extLst>
              <a:ext uri="{FF2B5EF4-FFF2-40B4-BE49-F238E27FC236}">
                <a16:creationId xmlns:a16="http://schemas.microsoft.com/office/drawing/2014/main" id="{2482088E-F15D-57BD-7656-D88E7D196EC8}"/>
              </a:ext>
            </a:extLst>
          </p:cNvPr>
          <p:cNvCxnSpPr>
            <a:cxnSpLocks/>
          </p:cNvCxnSpPr>
          <p:nvPr/>
        </p:nvCxnSpPr>
        <p:spPr>
          <a:xfrm flipH="1">
            <a:off x="836812" y="6251171"/>
            <a:ext cx="10925697" cy="1105"/>
          </a:xfrm>
          <a:prstGeom prst="line">
            <a:avLst/>
          </a:prstGeom>
          <a:ln w="28575">
            <a:solidFill>
              <a:srgbClr val="607896"/>
            </a:solidFill>
            <a:head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16" descr="timeline markers">
            <a:extLst>
              <a:ext uri="{FF2B5EF4-FFF2-40B4-BE49-F238E27FC236}">
                <a16:creationId xmlns:a16="http://schemas.microsoft.com/office/drawing/2014/main" id="{5A0675AA-F080-7629-E110-83F39463219E}"/>
              </a:ext>
            </a:extLst>
          </p:cNvPr>
          <p:cNvSpPr/>
          <p:nvPr/>
        </p:nvSpPr>
        <p:spPr>
          <a:xfrm>
            <a:off x="1500491" y="617485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7" name="Oval 38" descr="timeline markers">
            <a:extLst>
              <a:ext uri="{FF2B5EF4-FFF2-40B4-BE49-F238E27FC236}">
                <a16:creationId xmlns:a16="http://schemas.microsoft.com/office/drawing/2014/main" id="{06B2F652-2510-6C62-BB3D-68A4DD5DAB5A}"/>
              </a:ext>
            </a:extLst>
          </p:cNvPr>
          <p:cNvSpPr/>
          <p:nvPr/>
        </p:nvSpPr>
        <p:spPr>
          <a:xfrm>
            <a:off x="4370264" y="6157961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Oval 48" descr="timeline markers">
            <a:extLst>
              <a:ext uri="{FF2B5EF4-FFF2-40B4-BE49-F238E27FC236}">
                <a16:creationId xmlns:a16="http://schemas.microsoft.com/office/drawing/2014/main" id="{6AEC5273-D959-9E00-C52C-ED16C9EBC921}"/>
              </a:ext>
            </a:extLst>
          </p:cNvPr>
          <p:cNvSpPr/>
          <p:nvPr/>
        </p:nvSpPr>
        <p:spPr>
          <a:xfrm>
            <a:off x="7281177" y="617485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9" name="Oval 51" descr="timeline markers">
            <a:extLst>
              <a:ext uri="{FF2B5EF4-FFF2-40B4-BE49-F238E27FC236}">
                <a16:creationId xmlns:a16="http://schemas.microsoft.com/office/drawing/2014/main" id="{3547CDA4-8D17-70C5-0229-B64EEED36578}"/>
              </a:ext>
            </a:extLst>
          </p:cNvPr>
          <p:cNvSpPr/>
          <p:nvPr/>
        </p:nvSpPr>
        <p:spPr>
          <a:xfrm>
            <a:off x="10460317" y="6166689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4827" y="5721310"/>
            <a:ext cx="255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1D3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Превентивный контроль</a:t>
            </a:r>
            <a:endParaRPr lang="ru-RU" dirty="0">
              <a:solidFill>
                <a:srgbClr val="1D3A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07795" y="5600027"/>
            <a:ext cx="2061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12B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О</a:t>
            </a:r>
            <a:r>
              <a:rPr lang="kk-KZ" sz="1400" dirty="0">
                <a:solidFill>
                  <a:srgbClr val="12B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храна труда н</a:t>
            </a:r>
            <a:r>
              <a:rPr lang="ru-RU" sz="1400" dirty="0">
                <a:solidFill>
                  <a:srgbClr val="12B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solidFill>
                  <a:srgbClr val="12B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en-US" sz="1400" dirty="0" err="1">
                <a:solidFill>
                  <a:srgbClr val="12B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Enbek</a:t>
            </a:r>
            <a:endParaRPr lang="ru-RU" dirty="0">
              <a:solidFill>
                <a:srgbClr val="12B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4778" y="5757402"/>
            <a:ext cx="2330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kk-KZ" sz="1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АИС ОТиБ</a:t>
            </a:r>
            <a:endParaRPr lang="ru-RU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96516" y="5623935"/>
            <a:ext cx="3080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обновление НПА и автоматизация всех процессов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493" y="6440581"/>
            <a:ext cx="2743200" cy="365125"/>
          </a:xfrm>
        </p:spPr>
        <p:txBody>
          <a:bodyPr/>
          <a:lstStyle/>
          <a:p>
            <a:r>
              <a:rPr lang="kk-KZ" dirty="0"/>
              <a:t>11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9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Номер слайда 8">
            <a:extLst>
              <a:ext uri="{FF2B5EF4-FFF2-40B4-BE49-F238E27FC236}">
                <a16:creationId xmlns:a16="http://schemas.microsoft.com/office/drawing/2014/main" id="{C3021F75-CB68-3A7D-59D6-F2A85AAC2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79403" y="633221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898989"/>
                </a:solidFill>
              </a:rPr>
              <a:t>12</a:t>
            </a:r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3997188" y="3074593"/>
            <a:ext cx="3983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kk-KZ" sz="24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СПАСИБО ЗА ВНИМАНИЕ</a:t>
            </a:r>
            <a:endParaRPr lang="ru-RU" sz="2400" cap="all" dirty="0">
              <a:solidFill>
                <a:schemeClr val="tx2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2FE0CAFA-E387-4F17-B291-D70B91F999D8}"/>
              </a:ext>
            </a:extLst>
          </p:cNvPr>
          <p:cNvSpPr txBox="1">
            <a:spLocks/>
          </p:cNvSpPr>
          <p:nvPr/>
        </p:nvSpPr>
        <p:spPr bwMode="auto">
          <a:xfrm>
            <a:off x="1133483" y="227104"/>
            <a:ext cx="9700688" cy="8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СОЦИАЛЬНОЙ ЗАЩИТЫ НАСЕЛЕНИЯ РЕСПУБЛИКИ КАЗАХСТАН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E5480-D9F9-40C9-818A-A058FB5EE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2" y="186936"/>
            <a:ext cx="723383" cy="74525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9B8E0C3-7DB8-471D-B325-9EDF37456262}"/>
              </a:ext>
            </a:extLst>
          </p:cNvPr>
          <p:cNvSpPr txBox="1">
            <a:spLocks/>
          </p:cNvSpPr>
          <p:nvPr/>
        </p:nvSpPr>
        <p:spPr bwMode="auto">
          <a:xfrm>
            <a:off x="4815091" y="6310528"/>
            <a:ext cx="3366384" cy="40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Астана, 2023 г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A31077A-7899-4363-9E5C-77CD27BEF31D}"/>
              </a:ext>
            </a:extLst>
          </p:cNvPr>
          <p:cNvCxnSpPr>
            <a:cxnSpLocks/>
          </p:cNvCxnSpPr>
          <p:nvPr/>
        </p:nvCxnSpPr>
        <p:spPr>
          <a:xfrm>
            <a:off x="1248504" y="932187"/>
            <a:ext cx="104823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858C0B6-FBCA-472A-81C9-ACA1EBFC43F2}"/>
              </a:ext>
            </a:extLst>
          </p:cNvPr>
          <p:cNvCxnSpPr>
            <a:cxnSpLocks/>
          </p:cNvCxnSpPr>
          <p:nvPr/>
        </p:nvCxnSpPr>
        <p:spPr>
          <a:xfrm>
            <a:off x="461150" y="6234635"/>
            <a:ext cx="112644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21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CFC98EB-5D5A-43AD-8CE6-DAB0AD08F2CB}"/>
              </a:ext>
            </a:extLst>
          </p:cNvPr>
          <p:cNvSpPr/>
          <p:nvPr/>
        </p:nvSpPr>
        <p:spPr>
          <a:xfrm>
            <a:off x="440770" y="4650099"/>
            <a:ext cx="11396133" cy="1759241"/>
          </a:xfrm>
          <a:prstGeom prst="rect">
            <a:avLst/>
          </a:prstGeom>
          <a:pattFill prst="ltDnDiag">
            <a:fgClr>
              <a:srgbClr val="D1EE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600" b="1" dirty="0">
              <a:solidFill>
                <a:schemeClr val="tx1"/>
              </a:solidFill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96A4173-D400-4B08-8DD0-C9FBB013DAAB}"/>
              </a:ext>
            </a:extLst>
          </p:cNvPr>
          <p:cNvSpPr/>
          <p:nvPr/>
        </p:nvSpPr>
        <p:spPr>
          <a:xfrm>
            <a:off x="329405" y="4630091"/>
            <a:ext cx="120651" cy="177241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CC470F9-D543-4166-8DDD-5A040184FEFD}"/>
              </a:ext>
            </a:extLst>
          </p:cNvPr>
          <p:cNvSpPr/>
          <p:nvPr/>
        </p:nvSpPr>
        <p:spPr>
          <a:xfrm>
            <a:off x="452533" y="1324034"/>
            <a:ext cx="3664704" cy="4417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Электронная биржа труда</a:t>
            </a:r>
            <a:r>
              <a:rPr lang="en-US" sz="1400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kk-KZ" sz="14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defTabSz="914332" eaLnBrk="0" fontAlgn="base" hangingPunct="0">
              <a:spcAft>
                <a:spcPct val="0"/>
              </a:spcAft>
            </a:pP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1400" b="1" kern="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HR </a:t>
            </a:r>
            <a:r>
              <a:rPr lang="en-US" sz="1400" b="1" kern="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Enbek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r>
              <a:rPr lang="kk-KZ" sz="1400" kern="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>
                <a:solidFill>
                  <a:schemeClr val="tx1"/>
                </a:solidFill>
                <a:cs typeface="Arial" panose="020B0604020202020204" pitchFamily="34" charset="0"/>
              </a:rPr>
              <a:t>Skills</a:t>
            </a:r>
            <a:r>
              <a:rPr lang="kk-KZ" sz="1400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cs typeface="Arial" panose="020B0604020202020204" pitchFamily="34" charset="0"/>
              </a:rPr>
              <a:t>Enbek</a:t>
            </a: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r>
              <a:rPr lang="en-US" sz="1400" kern="0" dirty="0">
                <a:solidFill>
                  <a:schemeClr val="tx1"/>
                </a:solidFill>
                <a:cs typeface="Arial" panose="020B0604020202020204" pitchFamily="34" charset="0"/>
              </a:rPr>
              <a:t> Business </a:t>
            </a:r>
            <a:r>
              <a:rPr lang="en-US" sz="1400" kern="0" dirty="0" err="1">
                <a:solidFill>
                  <a:schemeClr val="tx1"/>
                </a:solidFill>
                <a:cs typeface="Arial" panose="020B0604020202020204" pitchFamily="34" charset="0"/>
              </a:rPr>
              <a:t>Enbek</a:t>
            </a:r>
            <a:r>
              <a:rPr lang="en-US" sz="1400" kern="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lang="ru-RU" sz="14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5BB75C-DAB6-4A98-8D6C-EF0945225086}"/>
              </a:ext>
            </a:extLst>
          </p:cNvPr>
          <p:cNvSpPr/>
          <p:nvPr/>
        </p:nvSpPr>
        <p:spPr>
          <a:xfrm>
            <a:off x="803572" y="909615"/>
            <a:ext cx="2950691" cy="2828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Труд, занятость и миграция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05645AD-ADCC-4EA3-8AB8-1C976A841D8B}"/>
              </a:ext>
            </a:extLst>
          </p:cNvPr>
          <p:cNvSpPr/>
          <p:nvPr/>
        </p:nvSpPr>
        <p:spPr>
          <a:xfrm>
            <a:off x="4248437" y="909615"/>
            <a:ext cx="3608084" cy="2828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Социальная помощь и социальные услуги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35857EA-227D-44AB-BE8A-83B90BE44EE3}"/>
              </a:ext>
            </a:extLst>
          </p:cNvPr>
          <p:cNvSpPr/>
          <p:nvPr/>
        </p:nvSpPr>
        <p:spPr>
          <a:xfrm>
            <a:off x="8244396" y="911073"/>
            <a:ext cx="3288959" cy="2828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Социальное обеспечение и страхование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2B2874A-E88B-4246-B0E6-B69B5577B1FB}"/>
              </a:ext>
            </a:extLst>
          </p:cNvPr>
          <p:cNvSpPr/>
          <p:nvPr/>
        </p:nvSpPr>
        <p:spPr>
          <a:xfrm>
            <a:off x="452533" y="1814054"/>
            <a:ext cx="3655248" cy="4402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«Рынок труда»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4C242CF-63C1-4D59-ADB4-ACE90C714CBE}"/>
              </a:ext>
            </a:extLst>
          </p:cNvPr>
          <p:cNvSpPr/>
          <p:nvPr/>
        </p:nvSpPr>
        <p:spPr>
          <a:xfrm>
            <a:off x="450576" y="2751700"/>
            <a:ext cx="3657204" cy="391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ИС «Иностранная рабочая сила»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DBADA8B-FFB2-4B6E-8543-22461D05AA3C}"/>
              </a:ext>
            </a:extLst>
          </p:cNvPr>
          <p:cNvSpPr/>
          <p:nvPr/>
        </p:nvSpPr>
        <p:spPr>
          <a:xfrm>
            <a:off x="450057" y="3199528"/>
            <a:ext cx="3657722" cy="3905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</a:t>
            </a:r>
            <a:r>
              <a:rPr lang="ru-RU" sz="1400" kern="0" dirty="0" err="1">
                <a:solidFill>
                  <a:schemeClr val="tx1"/>
                </a:solidFill>
                <a:cs typeface="Arial" panose="020B0604020202020204" pitchFamily="34" charset="0"/>
              </a:rPr>
              <a:t>Кандас</a:t>
            </a: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»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0CEDCFC-EF64-44F4-A4E6-B36998F02BF4}"/>
              </a:ext>
            </a:extLst>
          </p:cNvPr>
          <p:cNvSpPr/>
          <p:nvPr/>
        </p:nvSpPr>
        <p:spPr>
          <a:xfrm>
            <a:off x="4281829" y="1322182"/>
            <a:ext cx="3648151" cy="447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«ЦБДИ»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28EAA90-3D4F-4408-96A3-96C880C91F3C}"/>
              </a:ext>
            </a:extLst>
          </p:cNvPr>
          <p:cNvSpPr/>
          <p:nvPr/>
        </p:nvSpPr>
        <p:spPr>
          <a:xfrm>
            <a:off x="4277625" y="1841260"/>
            <a:ext cx="3651818" cy="3920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«Е-собес»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0D7D2BC-CED4-4924-AF02-39D66426E618}"/>
              </a:ext>
            </a:extLst>
          </p:cNvPr>
          <p:cNvSpPr/>
          <p:nvPr/>
        </p:nvSpPr>
        <p:spPr>
          <a:xfrm>
            <a:off x="8082256" y="1348429"/>
            <a:ext cx="3657209" cy="4173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«Е-макет»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16144D9-817E-4977-9522-32F8094E8873}"/>
              </a:ext>
            </a:extLst>
          </p:cNvPr>
          <p:cNvSpPr/>
          <p:nvPr/>
        </p:nvSpPr>
        <p:spPr>
          <a:xfrm>
            <a:off x="8082254" y="1841258"/>
            <a:ext cx="3657209" cy="3884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«Централизованная БД получателей пенсий и пособий»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A7CB7BFF-D155-41D4-9988-E8A7D6BB04F1}"/>
              </a:ext>
            </a:extLst>
          </p:cNvPr>
          <p:cNvSpPr/>
          <p:nvPr/>
        </p:nvSpPr>
        <p:spPr>
          <a:xfrm>
            <a:off x="8082253" y="2302508"/>
            <a:ext cx="3657209" cy="395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«Организация обработки платежей» 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4A92AA06-B7DA-4671-9214-C396032C53D0}"/>
              </a:ext>
            </a:extLst>
          </p:cNvPr>
          <p:cNvSpPr/>
          <p:nvPr/>
        </p:nvSpPr>
        <p:spPr>
          <a:xfrm>
            <a:off x="4281829" y="2302508"/>
            <a:ext cx="3665078" cy="395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Портал социальных услуг</a:t>
            </a:r>
          </a:p>
        </p:txBody>
      </p: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10E76A36-622C-435F-8D8C-39736A940F94}"/>
              </a:ext>
            </a:extLst>
          </p:cNvPr>
          <p:cNvCxnSpPr>
            <a:cxnSpLocks/>
          </p:cNvCxnSpPr>
          <p:nvPr/>
        </p:nvCxnSpPr>
        <p:spPr>
          <a:xfrm>
            <a:off x="4194785" y="902443"/>
            <a:ext cx="0" cy="30829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A2B4C336-7681-40E5-8FEE-67F4F88549BE}"/>
              </a:ext>
            </a:extLst>
          </p:cNvPr>
          <p:cNvCxnSpPr>
            <a:cxnSpLocks/>
          </p:cNvCxnSpPr>
          <p:nvPr/>
        </p:nvCxnSpPr>
        <p:spPr>
          <a:xfrm>
            <a:off x="7910172" y="1085826"/>
            <a:ext cx="11984" cy="2506189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22">
            <a:extLst>
              <a:ext uri="{FF2B5EF4-FFF2-40B4-BE49-F238E27FC236}">
                <a16:creationId xmlns:a16="http://schemas.microsoft.com/office/drawing/2014/main" id="{D4C242CF-63C1-4D59-ADB4-ACE90C714CBE}"/>
              </a:ext>
            </a:extLst>
          </p:cNvPr>
          <p:cNvSpPr/>
          <p:nvPr/>
        </p:nvSpPr>
        <p:spPr>
          <a:xfrm>
            <a:off x="450575" y="2306905"/>
            <a:ext cx="3657205" cy="3911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b="1" kern="0" dirty="0">
                <a:solidFill>
                  <a:schemeClr val="bg1"/>
                </a:solidFill>
                <a:cs typeface="Arial" panose="020B0604020202020204" pitchFamily="34" charset="0"/>
              </a:rPr>
              <a:t>АИС «Охрана труда и безопасность»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2201" y="4605662"/>
            <a:ext cx="112444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177DCF-2E11-411F-ABC2-4AE1ADC8FF36}"/>
              </a:ext>
            </a:extLst>
          </p:cNvPr>
          <p:cNvSpPr txBox="1"/>
          <p:nvPr/>
        </p:nvSpPr>
        <p:spPr>
          <a:xfrm>
            <a:off x="322180" y="4244959"/>
            <a:ext cx="1158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sym typeface="Trebuchet MS"/>
              </a:rPr>
              <a:t>*</a:t>
            </a:r>
            <a:r>
              <a:rPr lang="ru-RU" sz="1400" b="1" dirty="0">
                <a:solidFill>
                  <a:srgbClr val="002060"/>
                </a:solidFill>
                <a:sym typeface="Trebuchet MS"/>
              </a:rPr>
              <a:t> </a:t>
            </a:r>
            <a:r>
              <a:rPr lang="ru-RU" sz="1400" b="1" dirty="0">
                <a:sym typeface="Trebuchet MS"/>
              </a:rPr>
              <a:t>5 </a:t>
            </a:r>
            <a:r>
              <a:rPr lang="ru-RU" sz="1400" dirty="0">
                <a:sym typeface="Trebuchet MS"/>
              </a:rPr>
              <a:t>критически </a:t>
            </a:r>
            <a:r>
              <a:rPr lang="ru-RU" sz="1400" dirty="0">
                <a:solidFill>
                  <a:srgbClr val="002060"/>
                </a:solidFill>
                <a:sym typeface="Trebuchet MS"/>
              </a:rPr>
              <a:t>важных объектов информационно-коммуникационной инфраструктуры , </a:t>
            </a:r>
            <a:r>
              <a:rPr lang="ru-RU" sz="1400" b="1" kern="0" dirty="0">
                <a:cs typeface="Arial" panose="020B0604020202020204" pitchFamily="34" charset="0"/>
              </a:rPr>
              <a:t>Более 250</a:t>
            </a:r>
            <a:r>
              <a:rPr lang="ru-RU" sz="1400" kern="0" dirty="0">
                <a:cs typeface="Arial" panose="020B0604020202020204" pitchFamily="34" charset="0"/>
              </a:rPr>
              <a:t> интеграций с госорганами</a:t>
            </a:r>
            <a:r>
              <a:rPr lang="kk-KZ" sz="1400" kern="0" dirty="0">
                <a:cs typeface="Arial" panose="020B0604020202020204" pitchFamily="34" charset="0"/>
              </a:rPr>
              <a:t> ,</a:t>
            </a:r>
            <a:r>
              <a:rPr lang="ru-RU" sz="1400" kern="0" dirty="0">
                <a:cs typeface="Arial" panose="020B0604020202020204" pitchFamily="34" charset="0"/>
              </a:rPr>
              <a:t> БВУ и организациями</a:t>
            </a:r>
            <a:endParaRPr lang="ru-RU" sz="1400" dirty="0">
              <a:solidFill>
                <a:srgbClr val="002060"/>
              </a:solidFill>
              <a:sym typeface="Trebuchet MS"/>
            </a:endParaRPr>
          </a:p>
        </p:txBody>
      </p:sp>
      <p:sp>
        <p:nvSpPr>
          <p:cNvPr id="31" name="Прямоугольник: скругленные углы 37">
            <a:extLst>
              <a:ext uri="{FF2B5EF4-FFF2-40B4-BE49-F238E27FC236}">
                <a16:creationId xmlns:a16="http://schemas.microsoft.com/office/drawing/2014/main" id="{4A92AA06-B7DA-4671-9214-C396032C53D0}"/>
              </a:ext>
            </a:extLst>
          </p:cNvPr>
          <p:cNvSpPr/>
          <p:nvPr/>
        </p:nvSpPr>
        <p:spPr>
          <a:xfrm>
            <a:off x="4277625" y="2760328"/>
            <a:ext cx="3665078" cy="3911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ИС Технические средства реабилитации</a:t>
            </a:r>
          </a:p>
        </p:txBody>
      </p:sp>
      <p:sp>
        <p:nvSpPr>
          <p:cNvPr id="33" name="Прямоугольник: скругленные углы 35">
            <a:extLst>
              <a:ext uri="{FF2B5EF4-FFF2-40B4-BE49-F238E27FC236}">
                <a16:creationId xmlns:a16="http://schemas.microsoft.com/office/drawing/2014/main" id="{A7CB7BFF-D155-41D4-9988-E8A7D6BB04F1}"/>
              </a:ext>
            </a:extLst>
          </p:cNvPr>
          <p:cNvSpPr/>
          <p:nvPr/>
        </p:nvSpPr>
        <p:spPr>
          <a:xfrm>
            <a:off x="8082251" y="2751701"/>
            <a:ext cx="3657209" cy="391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«СИК» </a:t>
            </a:r>
          </a:p>
        </p:txBody>
      </p:sp>
      <p:sp>
        <p:nvSpPr>
          <p:cNvPr id="39" name="Прямоугольник: скругленные углы 35">
            <a:extLst>
              <a:ext uri="{FF2B5EF4-FFF2-40B4-BE49-F238E27FC236}">
                <a16:creationId xmlns:a16="http://schemas.microsoft.com/office/drawing/2014/main" id="{A7CB7BFF-D155-41D4-9988-E8A7D6BB04F1}"/>
              </a:ext>
            </a:extLst>
          </p:cNvPr>
          <p:cNvSpPr/>
          <p:nvPr/>
        </p:nvSpPr>
        <p:spPr>
          <a:xfrm>
            <a:off x="450056" y="3761927"/>
            <a:ext cx="11308239" cy="391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Шина информационного обмена для организации взаимодействия с информационными системами</a:t>
            </a:r>
          </a:p>
        </p:txBody>
      </p:sp>
      <p:sp>
        <p:nvSpPr>
          <p:cNvPr id="32" name="Прямоугольник: скругленные углы 37">
            <a:extLst>
              <a:ext uri="{FF2B5EF4-FFF2-40B4-BE49-F238E27FC236}">
                <a16:creationId xmlns:a16="http://schemas.microsoft.com/office/drawing/2014/main" id="{4A92AA06-B7DA-4671-9214-C396032C53D0}"/>
              </a:ext>
            </a:extLst>
          </p:cNvPr>
          <p:cNvSpPr/>
          <p:nvPr/>
        </p:nvSpPr>
        <p:spPr>
          <a:xfrm>
            <a:off x="4281829" y="3188820"/>
            <a:ext cx="3648152" cy="3911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1400" kern="0" dirty="0">
                <a:solidFill>
                  <a:schemeClr val="tx1"/>
                </a:solidFill>
                <a:cs typeface="Arial" panose="020B0604020202020204" pitchFamily="34" charset="0"/>
              </a:rPr>
              <a:t>АИС «Социальная помощь»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3989496" y="5879270"/>
            <a:ext cx="3273373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Центры занятости населения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3989569" y="5406565"/>
            <a:ext cx="3273373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Отделы занятости </a:t>
            </a:r>
          </a:p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и социальных программ МИО</a:t>
            </a:r>
            <a:endParaRPr lang="en-US" sz="1400" dirty="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633386" y="5869676"/>
            <a:ext cx="3353742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Филиалы ГФСС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633386" y="5396971"/>
            <a:ext cx="3353742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Филиалы Госкорпорации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633459" y="4924264"/>
            <a:ext cx="3353742" cy="428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Территориальные департаменты КТСЗМ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5918" y="4577173"/>
            <a:ext cx="4499161" cy="345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kern="0" dirty="0">
                <a:solidFill>
                  <a:schemeClr val="tx1"/>
                </a:solidFill>
                <a:cs typeface="Arial" panose="020B0604020202020204" pitchFamily="34" charset="0"/>
              </a:rPr>
              <a:t>ПОЛЬЗОВАТЕЛИ:</a:t>
            </a:r>
            <a:endParaRPr lang="en-US" sz="20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3989496" y="4927372"/>
            <a:ext cx="3273373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Управления координации занятости и социальных программ МИО</a:t>
            </a:r>
            <a:endParaRPr lang="en-US" sz="1400" dirty="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A2DF13B-3DF4-47DC-8A65-0A6221D9776F}"/>
              </a:ext>
            </a:extLst>
          </p:cNvPr>
          <p:cNvSpPr/>
          <p:nvPr/>
        </p:nvSpPr>
        <p:spPr>
          <a:xfrm>
            <a:off x="491838" y="544885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55148C97-7AE0-4DAA-AAB8-12A87076E881}"/>
              </a:ext>
            </a:extLst>
          </p:cNvPr>
          <p:cNvCxnSpPr>
            <a:cxnSpLocks/>
          </p:cNvCxnSpPr>
          <p:nvPr/>
        </p:nvCxnSpPr>
        <p:spPr>
          <a:xfrm>
            <a:off x="8004706" y="884211"/>
            <a:ext cx="0" cy="31011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703" y="6350674"/>
            <a:ext cx="2743200" cy="365125"/>
          </a:xfrm>
        </p:spPr>
        <p:txBody>
          <a:bodyPr/>
          <a:lstStyle/>
          <a:p>
            <a:fld id="{F71AD5F5-C8BE-4810-A55F-2C6F9FBF546F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46" name="Google Shape;169;p15">
            <a:extLst>
              <a:ext uri="{FF2B5EF4-FFF2-40B4-BE49-F238E27FC236}">
                <a16:creationId xmlns:a16="http://schemas.microsoft.com/office/drawing/2014/main" id="{D12F50F3-A81E-405F-846C-8BE5C048609D}"/>
              </a:ext>
            </a:extLst>
          </p:cNvPr>
          <p:cNvCxnSpPr>
            <a:cxnSpLocks/>
          </p:cNvCxnSpPr>
          <p:nvPr/>
        </p:nvCxnSpPr>
        <p:spPr>
          <a:xfrm>
            <a:off x="322180" y="69546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331276" y="231640"/>
            <a:ext cx="1095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ru-RU" sz="24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ИНФОРМАЦИОННЫЕ СИСТЕМЫ </a:t>
            </a:r>
            <a:r>
              <a:rPr lang="ru-RU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СОЦИАЛЬНО-ТРУДОВОЙ СФЕРЫ</a:t>
            </a:r>
            <a:endParaRPr lang="ru-RU" sz="2400" kern="1500" spc="-83" dirty="0">
              <a:solidFill>
                <a:srgbClr val="B8541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C6639B-21D4-6C08-F9B0-D0DA19994D2E}"/>
              </a:ext>
            </a:extLst>
          </p:cNvPr>
          <p:cNvSpPr/>
          <p:nvPr/>
        </p:nvSpPr>
        <p:spPr>
          <a:xfrm>
            <a:off x="6844122" y="4601716"/>
            <a:ext cx="4499161" cy="345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kern="0" dirty="0">
                <a:solidFill>
                  <a:schemeClr val="tx1"/>
                </a:solidFill>
                <a:cs typeface="Arial" panose="020B0604020202020204" pitchFamily="34" charset="0"/>
              </a:rPr>
              <a:t>ПОЛУЧАТЕЛИ УСЛУГ:</a:t>
            </a:r>
            <a:endParaRPr lang="en-US" sz="20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Пятиугольник 47">
            <a:extLst>
              <a:ext uri="{FF2B5EF4-FFF2-40B4-BE49-F238E27FC236}">
                <a16:creationId xmlns:a16="http://schemas.microsoft.com/office/drawing/2014/main" id="{FAA874D7-6FFD-7B71-A75C-E626D39E64DF}"/>
              </a:ext>
            </a:extLst>
          </p:cNvPr>
          <p:cNvSpPr/>
          <p:nvPr/>
        </p:nvSpPr>
        <p:spPr>
          <a:xfrm>
            <a:off x="7908199" y="5631502"/>
            <a:ext cx="3273373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Работодатели </a:t>
            </a:r>
            <a:endParaRPr lang="en-US" sz="1400" dirty="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8" name="Пятиугольник 62">
            <a:extLst>
              <a:ext uri="{FF2B5EF4-FFF2-40B4-BE49-F238E27FC236}">
                <a16:creationId xmlns:a16="http://schemas.microsoft.com/office/drawing/2014/main" id="{837C9BAD-58EC-4CC9-EC48-9D74EC539E58}"/>
              </a:ext>
            </a:extLst>
          </p:cNvPr>
          <p:cNvSpPr/>
          <p:nvPr/>
        </p:nvSpPr>
        <p:spPr>
          <a:xfrm>
            <a:off x="7910172" y="5105949"/>
            <a:ext cx="3273373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Все население страны</a:t>
            </a:r>
            <a:endParaRPr lang="en-US" sz="1400" dirty="0">
              <a:solidFill>
                <a:schemeClr val="tx1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874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46;p59">
            <a:extLst>
              <a:ext uri="{FF2B5EF4-FFF2-40B4-BE49-F238E27FC236}">
                <a16:creationId xmlns:a16="http://schemas.microsoft.com/office/drawing/2014/main" id="{6552658B-12D8-4026-B0F4-D965E237E5AD}"/>
              </a:ext>
            </a:extLst>
          </p:cNvPr>
          <p:cNvCxnSpPr/>
          <p:nvPr/>
        </p:nvCxnSpPr>
        <p:spPr>
          <a:xfrm>
            <a:off x="3156253" y="6319089"/>
            <a:ext cx="46847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169;p15">
            <a:extLst>
              <a:ext uri="{FF2B5EF4-FFF2-40B4-BE49-F238E27FC236}">
                <a16:creationId xmlns:a16="http://schemas.microsoft.com/office/drawing/2014/main" id="{D12F50F3-A81E-405F-846C-8BE5C048609D}"/>
              </a:ext>
            </a:extLst>
          </p:cNvPr>
          <p:cNvCxnSpPr>
            <a:cxnSpLocks/>
          </p:cNvCxnSpPr>
          <p:nvPr/>
        </p:nvCxnSpPr>
        <p:spPr>
          <a:xfrm>
            <a:off x="322180" y="80849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331276" y="231640"/>
            <a:ext cx="1095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kk-KZ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АИС </a:t>
            </a:r>
            <a:r>
              <a:rPr lang="ru-RU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«ОХРАНА ТРУДА И БЕЗОПАСНОСТЬ» </a:t>
            </a:r>
            <a:endParaRPr lang="ru-RU" sz="2400" kern="1500" spc="-83" dirty="0">
              <a:solidFill>
                <a:srgbClr val="B8541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CFC98EB-5D5A-43AD-8CE6-DAB0AD08F2CB}"/>
              </a:ext>
            </a:extLst>
          </p:cNvPr>
          <p:cNvSpPr/>
          <p:nvPr/>
        </p:nvSpPr>
        <p:spPr>
          <a:xfrm>
            <a:off x="322180" y="5281538"/>
            <a:ext cx="6508670" cy="1306739"/>
          </a:xfrm>
          <a:prstGeom prst="rect">
            <a:avLst/>
          </a:prstGeom>
          <a:pattFill prst="ltDnDiag">
            <a:fgClr>
              <a:srgbClr val="D1EE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600" b="1" dirty="0">
              <a:solidFill>
                <a:schemeClr val="tx1"/>
              </a:solidFill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96A4173-D400-4B08-8DD0-C9FBB013DAAB}"/>
              </a:ext>
            </a:extLst>
          </p:cNvPr>
          <p:cNvSpPr/>
          <p:nvPr/>
        </p:nvSpPr>
        <p:spPr>
          <a:xfrm>
            <a:off x="210815" y="5261529"/>
            <a:ext cx="118480" cy="132674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5042869"/>
            <a:ext cx="6830849" cy="19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ятиугольник 45"/>
          <p:cNvSpPr/>
          <p:nvPr/>
        </p:nvSpPr>
        <p:spPr>
          <a:xfrm>
            <a:off x="514868" y="5555702"/>
            <a:ext cx="4412776" cy="428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Комитет труда и социальной защиты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МТСЗН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Google Shape;280;p18"/>
          <p:cNvSpPr/>
          <p:nvPr/>
        </p:nvSpPr>
        <p:spPr>
          <a:xfrm>
            <a:off x="5636265" y="5672347"/>
            <a:ext cx="1009011" cy="647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eaLnBrk="0" fontAlgn="base" hangingPunct="0">
              <a:spcAft>
                <a:spcPct val="0"/>
              </a:spcAft>
            </a:pPr>
            <a:r>
              <a:rPr lang="ru-RU" sz="3200" kern="0" dirty="0">
                <a:solidFill>
                  <a:schemeClr val="tx1"/>
                </a:solidFill>
                <a:cs typeface="Arial" panose="020B0604020202020204" pitchFamily="34" charset="0"/>
                <a:sym typeface="Tahoma"/>
              </a:rPr>
              <a:t>306 </a:t>
            </a:r>
            <a:endParaRPr sz="3200" kern="0" dirty="0">
              <a:solidFill>
                <a:schemeClr val="tx1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9690" y="5208611"/>
            <a:ext cx="2065361" cy="345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b="1" dirty="0">
                <a:solidFill>
                  <a:schemeClr val="tx1"/>
                </a:solidFill>
              </a:rPr>
              <a:t>ПОЛЬЗОВАТЕЛИ:</a:t>
            </a:r>
            <a:endParaRPr lang="en-US" sz="1867" b="1" dirty="0">
              <a:solidFill>
                <a:schemeClr val="tx1"/>
              </a:solidFill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514868" y="6040869"/>
            <a:ext cx="4412776" cy="4349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Управления государственной инспекции труда МИО</a:t>
            </a:r>
            <a:endParaRPr lang="en-US" sz="1400" dirty="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55" name="Правая фигурная скобка 54"/>
          <p:cNvSpPr/>
          <p:nvPr/>
        </p:nvSpPr>
        <p:spPr>
          <a:xfrm>
            <a:off x="5033409" y="5431040"/>
            <a:ext cx="308765" cy="1105481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A2DF13B-3DF4-47DC-8A65-0A6221D9776F}"/>
              </a:ext>
            </a:extLst>
          </p:cNvPr>
          <p:cNvSpPr/>
          <p:nvPr/>
        </p:nvSpPr>
        <p:spPr>
          <a:xfrm>
            <a:off x="373247" y="608029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/>
          <a:srcRect l="51465" t="72818" r="26023" b="7922"/>
          <a:stretch/>
        </p:blipFill>
        <p:spPr>
          <a:xfrm>
            <a:off x="7998" y="1100669"/>
            <a:ext cx="6814225" cy="37049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663" y="1235479"/>
            <a:ext cx="5896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cs typeface="Arial" panose="020B0604020202020204" pitchFamily="34" charset="0"/>
              </a:rPr>
              <a:t>Цель и назначение системы</a:t>
            </a:r>
          </a:p>
          <a:p>
            <a:endParaRPr lang="kk-KZ" b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dirty="0">
                <a:cs typeface="Arial" panose="020B0604020202020204" pitchFamily="34" charset="0"/>
              </a:rPr>
              <a:t>Формирование</a:t>
            </a:r>
            <a:r>
              <a:rPr lang="ru-RU" dirty="0">
                <a:cs typeface="Arial" panose="020B0604020202020204" pitchFamily="34" charset="0"/>
              </a:rPr>
              <a:t> единого источника данных в сфере охраны труда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Своевременный мониторинг и оценка рисков в сфере трудовых отношений в организациях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Анализ  и снижение производственного травматизма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Автоматизация</a:t>
            </a:r>
            <a:r>
              <a:rPr lang="ru-RU" dirty="0"/>
              <a:t> </a:t>
            </a:r>
            <a:r>
              <a:rPr lang="ru-RU" dirty="0">
                <a:cs typeface="Arial" panose="020B0604020202020204" pitchFamily="34" charset="0"/>
              </a:rPr>
              <a:t>формирования отчетов по данным системы</a:t>
            </a:r>
          </a:p>
          <a:p>
            <a:endParaRPr lang="ru-RU" dirty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r>
              <a:rPr lang="ru-RU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Пятиугольник 59"/>
          <p:cNvSpPr/>
          <p:nvPr/>
        </p:nvSpPr>
        <p:spPr>
          <a:xfrm>
            <a:off x="4728478" y="1216060"/>
            <a:ext cx="2380370" cy="4594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</a:pPr>
            <a:r>
              <a:rPr lang="ru-RU" sz="1600" b="1" dirty="0">
                <a:solidFill>
                  <a:schemeClr val="tx1"/>
                </a:solidFill>
                <a:ea typeface="ＭＳ Ｐゴシック"/>
                <a:cs typeface="Arial" panose="020B0604020202020204" pitchFamily="34" charset="0"/>
                <a:sym typeface="Tahoma"/>
              </a:rPr>
              <a:t>Статистика за 2022 год:</a:t>
            </a:r>
            <a:endParaRPr lang="en-US" sz="1600" b="1" dirty="0">
              <a:solidFill>
                <a:schemeClr val="tx1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11E84EA-7DCB-4479-9645-CD4F95FFD935}"/>
              </a:ext>
            </a:extLst>
          </p:cNvPr>
          <p:cNvSpPr/>
          <p:nvPr/>
        </p:nvSpPr>
        <p:spPr>
          <a:xfrm>
            <a:off x="8422543" y="1511854"/>
            <a:ext cx="3545547" cy="32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/>
                </a:solidFill>
              </a:rPr>
              <a:t>5 391</a:t>
            </a:r>
            <a:r>
              <a:rPr lang="kk-KZ" sz="2800" b="1" dirty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проверок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6145750-A448-4B5C-8416-BCCC40FA5D98}"/>
              </a:ext>
            </a:extLst>
          </p:cNvPr>
          <p:cNvSpPr/>
          <p:nvPr/>
        </p:nvSpPr>
        <p:spPr>
          <a:xfrm>
            <a:off x="8422543" y="4499840"/>
            <a:ext cx="3102348" cy="543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/>
                </a:solidFill>
              </a:rPr>
              <a:t>1 964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kk-KZ" sz="2400" dirty="0">
                <a:solidFill>
                  <a:schemeClr val="tx1"/>
                </a:solidFill>
              </a:rPr>
              <a:t>постановлений</a:t>
            </a:r>
            <a:endParaRPr lang="x-none" sz="32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7B7E335-D9E3-443C-B34D-6456C709C3E2}"/>
              </a:ext>
            </a:extLst>
          </p:cNvPr>
          <p:cNvSpPr/>
          <p:nvPr/>
        </p:nvSpPr>
        <p:spPr>
          <a:xfrm>
            <a:off x="8422543" y="3756666"/>
            <a:ext cx="2889404" cy="46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/>
                </a:solidFill>
              </a:rPr>
              <a:t>2 977</a:t>
            </a:r>
            <a:r>
              <a:rPr lang="kk-KZ" sz="2800" b="1" dirty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предписаний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6F22EA5-338B-404D-B299-4BF4D77C86AF}"/>
              </a:ext>
            </a:extLst>
          </p:cNvPr>
          <p:cNvSpPr/>
          <p:nvPr/>
        </p:nvSpPr>
        <p:spPr>
          <a:xfrm>
            <a:off x="8422543" y="3030434"/>
            <a:ext cx="3041963" cy="370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/>
                </a:solidFill>
              </a:rPr>
              <a:t>1 465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kk-KZ" sz="2400" dirty="0">
                <a:solidFill>
                  <a:schemeClr val="tx1"/>
                </a:solidFill>
              </a:rPr>
              <a:t>пострадавших</a:t>
            </a:r>
            <a:endParaRPr lang="x-none" sz="3200" dirty="0">
              <a:solidFill>
                <a:schemeClr val="tx1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7A1C154-239F-4B69-BCEB-5D6094F0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279" y="2887074"/>
            <a:ext cx="640547" cy="6096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FD5AE0-4A1C-46A1-A828-D721588EC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837" y="1364447"/>
            <a:ext cx="555432" cy="60007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1FD5AE0-4A1C-46A1-A828-D721588EC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012" y="3668127"/>
            <a:ext cx="555432" cy="60007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A1FD5AE0-4A1C-46A1-A828-D721588EC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511" y="4466754"/>
            <a:ext cx="555432" cy="600075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11E84EA-7DCB-4479-9645-CD4F95FFD935}"/>
              </a:ext>
            </a:extLst>
          </p:cNvPr>
          <p:cNvSpPr/>
          <p:nvPr/>
        </p:nvSpPr>
        <p:spPr>
          <a:xfrm>
            <a:off x="8407193" y="2223367"/>
            <a:ext cx="2743200" cy="32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/>
                </a:solidFill>
              </a:rPr>
              <a:t>9 141</a:t>
            </a:r>
            <a:r>
              <a:rPr lang="kk-KZ" sz="2800" b="1" dirty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нарушений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1FD5AE0-4A1C-46A1-A828-D721588EC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837" y="2115546"/>
            <a:ext cx="555432" cy="600075"/>
          </a:xfrm>
          <a:prstGeom prst="rect">
            <a:avLst/>
          </a:prstGeom>
        </p:spPr>
      </p:pic>
      <p:sp>
        <p:nvSpPr>
          <p:cNvPr id="76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274" y="6327156"/>
            <a:ext cx="2743200" cy="365125"/>
          </a:xfrm>
        </p:spPr>
        <p:txBody>
          <a:bodyPr/>
          <a:lstStyle/>
          <a:p>
            <a:r>
              <a:rPr lang="kk-KZ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9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FA1BC3-E900-4367-9F33-CBDEF51F2CB2}"/>
              </a:ext>
            </a:extLst>
          </p:cNvPr>
          <p:cNvSpPr/>
          <p:nvPr/>
        </p:nvSpPr>
        <p:spPr>
          <a:xfrm>
            <a:off x="331276" y="231640"/>
            <a:ext cx="1095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ru-RU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АИС «ОХРАНА ТРУДА И БЕЗОПАСНОСТЬ» </a:t>
            </a:r>
            <a:endParaRPr lang="ru-RU" sz="2400" dirty="0">
              <a:solidFill>
                <a:schemeClr val="accent1"/>
              </a:solidFill>
              <a:latin typeface="Arial"/>
              <a:ea typeface="Arial Unicode MS" pitchFamily="34" charset="-128"/>
            </a:endParaRPr>
          </a:p>
        </p:txBody>
      </p:sp>
      <p:cxnSp>
        <p:nvCxnSpPr>
          <p:cNvPr id="25" name="Google Shape;169;p15">
            <a:extLst>
              <a:ext uri="{FF2B5EF4-FFF2-40B4-BE49-F238E27FC236}">
                <a16:creationId xmlns:a16="http://schemas.microsoft.com/office/drawing/2014/main" id="{CAB61BBE-B541-4DA7-8B06-7F888D3C743C}"/>
              </a:ext>
            </a:extLst>
          </p:cNvPr>
          <p:cNvCxnSpPr>
            <a:cxnSpLocks/>
          </p:cNvCxnSpPr>
          <p:nvPr/>
        </p:nvCxnSpPr>
        <p:spPr>
          <a:xfrm>
            <a:off x="322180" y="80849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493" y="6440581"/>
            <a:ext cx="2743200" cy="365125"/>
          </a:xfrm>
        </p:spPr>
        <p:txBody>
          <a:bodyPr/>
          <a:lstStyle/>
          <a:p>
            <a:r>
              <a:rPr lang="kk-KZ" dirty="0"/>
              <a:t>7</a:t>
            </a:r>
            <a:endParaRPr lang="en-US" dirty="0"/>
          </a:p>
        </p:txBody>
      </p:sp>
      <p:sp>
        <p:nvSpPr>
          <p:cNvPr id="16" name="Шеврон 20">
            <a:extLst>
              <a:ext uri="{FF2B5EF4-FFF2-40B4-BE49-F238E27FC236}">
                <a16:creationId xmlns:a16="http://schemas.microsoft.com/office/drawing/2014/main" id="{1F4FC60F-D0BC-A232-E22E-4941E76C7973}"/>
              </a:ext>
            </a:extLst>
          </p:cNvPr>
          <p:cNvSpPr/>
          <p:nvPr/>
        </p:nvSpPr>
        <p:spPr>
          <a:xfrm rot="10800000" flipH="1">
            <a:off x="5606710" y="2837962"/>
            <a:ext cx="352356" cy="1889306"/>
          </a:xfrm>
          <a:prstGeom prst="chevron">
            <a:avLst>
              <a:gd name="adj" fmla="val 78109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 err="1">
              <a:solidFill>
                <a:schemeClr val="tx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: Rounded Corners 30">
            <a:extLst>
              <a:ext uri="{FF2B5EF4-FFF2-40B4-BE49-F238E27FC236}">
                <a16:creationId xmlns:a16="http://schemas.microsoft.com/office/drawing/2014/main" id="{3D36A13B-7B3B-4480-A8D9-8A1B22CC0C93}"/>
              </a:ext>
            </a:extLst>
          </p:cNvPr>
          <p:cNvSpPr/>
          <p:nvPr/>
        </p:nvSpPr>
        <p:spPr>
          <a:xfrm>
            <a:off x="331276" y="1072344"/>
            <a:ext cx="5138499" cy="5095702"/>
          </a:xfrm>
          <a:prstGeom prst="roundRect">
            <a:avLst>
              <a:gd name="adj" fmla="val 6315"/>
            </a:avLst>
          </a:prstGeom>
          <a:solidFill>
            <a:schemeClr val="bg1"/>
          </a:solidFill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Формирование списков профилактического контроля в ручном режиме</a:t>
            </a: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Внесение сведений по проведенным проверкам и расследованиям постфактум</a:t>
            </a: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kk-KZ" dirty="0">
                <a:solidFill>
                  <a:schemeClr val="tx1"/>
                </a:solidFill>
              </a:rPr>
              <a:t>Присвоение риска предприятию на основе оперативных данных трудовой инспекции</a:t>
            </a: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kk-KZ" dirty="0">
                <a:solidFill>
                  <a:schemeClr val="tx1"/>
                </a:solidFill>
              </a:rPr>
              <a:t>Частичная интеграция с Электронной бирж</a:t>
            </a:r>
            <a:r>
              <a:rPr lang="ru-RU" dirty="0">
                <a:solidFill>
                  <a:schemeClr val="tx1"/>
                </a:solidFill>
              </a:rPr>
              <a:t>е</a:t>
            </a:r>
            <a:r>
              <a:rPr lang="kk-KZ" dirty="0">
                <a:solidFill>
                  <a:schemeClr val="tx1"/>
                </a:solidFill>
              </a:rPr>
              <a:t>й труда по получению сведений от работодателей</a:t>
            </a: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sz="16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sz="16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sz="16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30">
            <a:extLst>
              <a:ext uri="{FF2B5EF4-FFF2-40B4-BE49-F238E27FC236}">
                <a16:creationId xmlns:a16="http://schemas.microsoft.com/office/drawing/2014/main" id="{3D36A13B-7B3B-4480-A8D9-8A1B22CC0C93}"/>
              </a:ext>
            </a:extLst>
          </p:cNvPr>
          <p:cNvSpPr/>
          <p:nvPr/>
        </p:nvSpPr>
        <p:spPr>
          <a:xfrm>
            <a:off x="6096000" y="1072343"/>
            <a:ext cx="5730093" cy="5095702"/>
          </a:xfrm>
          <a:prstGeom prst="roundRect">
            <a:avLst>
              <a:gd name="adj" fmla="val 6315"/>
            </a:avLst>
          </a:prstGeom>
          <a:solidFill>
            <a:schemeClr val="bg1"/>
          </a:solidFill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dirty="0">
              <a:solidFill>
                <a:schemeClr val="tx1"/>
              </a:solidFill>
            </a:endParaRPr>
          </a:p>
          <a:p>
            <a:pPr marL="354013" indent="-285750"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dirty="0">
              <a:solidFill>
                <a:schemeClr val="tx1"/>
              </a:solidFill>
            </a:endParaRPr>
          </a:p>
          <a:p>
            <a:pPr marL="35401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kk-KZ" b="1" dirty="0">
                <a:solidFill>
                  <a:schemeClr val="accent1"/>
                </a:solidFill>
              </a:rPr>
              <a:t>Автоматическое</a:t>
            </a:r>
            <a:r>
              <a:rPr lang="kk-KZ" dirty="0">
                <a:solidFill>
                  <a:schemeClr val="tx1"/>
                </a:solidFill>
              </a:rPr>
              <a:t> формирование списка </a:t>
            </a:r>
            <a:r>
              <a:rPr lang="kk-KZ" b="1" dirty="0">
                <a:solidFill>
                  <a:schemeClr val="accent1"/>
                </a:solidFill>
              </a:rPr>
              <a:t>профилактического контроля </a:t>
            </a:r>
            <a:r>
              <a:rPr lang="kk-KZ" dirty="0">
                <a:solidFill>
                  <a:schemeClr val="tx1"/>
                </a:solidFill>
              </a:rPr>
              <a:t>по данным ЕСУТД</a:t>
            </a:r>
            <a:r>
              <a:rPr lang="ru-RU" dirty="0">
                <a:solidFill>
                  <a:schemeClr val="tx1"/>
                </a:solidFill>
              </a:rPr>
              <a:t>, ОСНС, ИРС</a:t>
            </a:r>
            <a:endParaRPr lang="kk-KZ" dirty="0">
              <a:solidFill>
                <a:schemeClr val="tx1"/>
              </a:solidFill>
            </a:endParaRPr>
          </a:p>
          <a:p>
            <a:pPr marL="35401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/>
                </a:solidFill>
              </a:rPr>
              <a:t>Единое окно </a:t>
            </a:r>
            <a:r>
              <a:rPr lang="ru-RU" dirty="0">
                <a:solidFill>
                  <a:schemeClr val="tx1"/>
                </a:solidFill>
              </a:rPr>
              <a:t>внесения сведений по проверкам для Государственных инспекторов труда с автоматической передачей данных в другие ИС ГО</a:t>
            </a:r>
          </a:p>
          <a:p>
            <a:pPr marL="35401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kk-KZ" b="1" dirty="0">
                <a:solidFill>
                  <a:schemeClr val="accent1"/>
                </a:solidFill>
              </a:rPr>
              <a:t>Автоматическое выявление профессиональных рисков</a:t>
            </a:r>
            <a:r>
              <a:rPr lang="kk-KZ" dirty="0">
                <a:solidFill>
                  <a:schemeClr val="tx1"/>
                </a:solidFill>
              </a:rPr>
              <a:t> (Карта трудовых рисков) </a:t>
            </a:r>
            <a:r>
              <a:rPr lang="ru-RU" dirty="0">
                <a:solidFill>
                  <a:schemeClr val="tx1"/>
                </a:solidFill>
              </a:rPr>
              <a:t>на основе сведений ИС ГО и оперативных сведений ГП, КНБ, Профсоюзов</a:t>
            </a:r>
          </a:p>
          <a:p>
            <a:pPr marL="35401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/>
                </a:solidFill>
              </a:rPr>
              <a:t>Консолидация </a:t>
            </a:r>
            <a:r>
              <a:rPr lang="ru-RU" dirty="0">
                <a:solidFill>
                  <a:schemeClr val="tx1"/>
                </a:solidFill>
              </a:rPr>
              <a:t>в системе </a:t>
            </a:r>
            <a:r>
              <a:rPr lang="ru-RU" b="1" dirty="0">
                <a:solidFill>
                  <a:schemeClr val="accent1"/>
                </a:solidFill>
              </a:rPr>
              <a:t>данных </a:t>
            </a:r>
            <a:r>
              <a:rPr lang="ru-RU" dirty="0">
                <a:solidFill>
                  <a:schemeClr val="tx1"/>
                </a:solidFill>
              </a:rPr>
              <a:t>от работодателей, работников и </a:t>
            </a:r>
            <a:r>
              <a:rPr lang="ru-RU" dirty="0" err="1">
                <a:solidFill>
                  <a:schemeClr val="tx1"/>
                </a:solidFill>
              </a:rPr>
              <a:t>спец.организаций</a:t>
            </a:r>
            <a:r>
              <a:rPr lang="ru-RU" dirty="0">
                <a:solidFill>
                  <a:schemeClr val="tx1"/>
                </a:solidFill>
              </a:rPr>
              <a:t> посредством портала </a:t>
            </a:r>
            <a:r>
              <a:rPr lang="en-US" dirty="0">
                <a:solidFill>
                  <a:schemeClr val="tx1"/>
                </a:solidFill>
              </a:rPr>
              <a:t>hr.enbek.kz</a:t>
            </a:r>
            <a:endParaRPr lang="kk-KZ" dirty="0">
              <a:solidFill>
                <a:schemeClr val="tx1"/>
              </a:solidFill>
            </a:endParaRP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endParaRPr lang="kk-KZ" dirty="0">
              <a:solidFill>
                <a:schemeClr val="tx1"/>
              </a:solidFill>
            </a:endParaRPr>
          </a:p>
          <a:p>
            <a:pPr marL="715963" indent="-285750"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715963" indent="-285750">
              <a:buClr>
                <a:srgbClr val="4472C4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096001" y="1349616"/>
            <a:ext cx="2375140" cy="459473"/>
          </a:xfrm>
          <a:prstGeom prst="homePlate">
            <a:avLst/>
          </a:prstGeom>
          <a:solidFill>
            <a:srgbClr val="1D3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</a:pPr>
            <a:r>
              <a:rPr lang="kk-KZ" sz="1600" b="1" dirty="0">
                <a:solidFill>
                  <a:schemeClr val="bg1"/>
                </a:solidFill>
                <a:ea typeface="ＭＳ Ｐゴシック"/>
                <a:cs typeface="Arial" panose="020B0604020202020204" pitchFamily="34" charset="0"/>
              </a:rPr>
              <a:t>КАК БУДЕТ</a:t>
            </a:r>
            <a:endParaRPr lang="en-US" sz="1600" b="1" dirty="0">
              <a:solidFill>
                <a:schemeClr val="bg1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31275" y="1349616"/>
            <a:ext cx="2394792" cy="4594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</a:pPr>
            <a:r>
              <a:rPr lang="kk-KZ" sz="1600" b="1" dirty="0">
                <a:solidFill>
                  <a:schemeClr val="tx1"/>
                </a:solidFill>
                <a:ea typeface="ＭＳ Ｐゴシック"/>
                <a:cs typeface="Arial" panose="020B0604020202020204" pitchFamily="34" charset="0"/>
              </a:rPr>
              <a:t>КАК СЕЙЧАС</a:t>
            </a:r>
            <a:endParaRPr lang="en-US" sz="1600" b="1" dirty="0">
              <a:solidFill>
                <a:schemeClr val="tx1"/>
              </a:solidFill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9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Номер слайда 8">
            <a:extLst>
              <a:ext uri="{FF2B5EF4-FFF2-40B4-BE49-F238E27FC236}">
                <a16:creationId xmlns:a16="http://schemas.microsoft.com/office/drawing/2014/main" id="{C3021F75-CB68-3A7D-59D6-F2A85AAC2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73580" y="643319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4268611-12E6-4ABD-884A-B15BC34273C1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ED07D42-0193-0EBB-8D9A-611783EE1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502102"/>
              </p:ext>
            </p:extLst>
          </p:nvPr>
        </p:nvGraphicFramePr>
        <p:xfrm>
          <a:off x="-336416" y="2292381"/>
          <a:ext cx="4338622" cy="428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oogle Shape;169;p15">
            <a:extLst>
              <a:ext uri="{FF2B5EF4-FFF2-40B4-BE49-F238E27FC236}">
                <a16:creationId xmlns:a16="http://schemas.microsoft.com/office/drawing/2014/main" id="{D12F50F3-A81E-405F-846C-8BE5C048609D}"/>
              </a:ext>
            </a:extLst>
          </p:cNvPr>
          <p:cNvCxnSpPr>
            <a:cxnSpLocks/>
          </p:cNvCxnSpPr>
          <p:nvPr/>
        </p:nvCxnSpPr>
        <p:spPr>
          <a:xfrm>
            <a:off x="322180" y="80849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88488" y="231640"/>
            <a:ext cx="120346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kk-KZ" sz="23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АИС </a:t>
            </a:r>
            <a:r>
              <a:rPr lang="ru-RU" sz="23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«ОХРАНА ТРУДА И БЕЗОПАСНОСТЬ» - </a:t>
            </a:r>
            <a:r>
              <a:rPr lang="ru-RU" sz="23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МОДУЛЬ «СИСТЕМА УПРАВЛЕНИЯ РИСКАМИ»</a:t>
            </a:r>
            <a:endParaRPr lang="ru-RU" sz="2300" kern="1500" spc="-83" dirty="0">
              <a:solidFill>
                <a:srgbClr val="B8541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1019644"/>
            <a:ext cx="2018581" cy="4594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</a:pPr>
            <a:r>
              <a:rPr lang="kk-KZ" sz="1600" b="1" dirty="0">
                <a:solidFill>
                  <a:schemeClr val="tx1"/>
                </a:solidFill>
                <a:ea typeface="ＭＳ Ｐゴシック"/>
                <a:cs typeface="Arial" panose="020B0604020202020204" pitchFamily="34" charset="0"/>
              </a:rPr>
              <a:t>КАК СЕЙЧАС</a:t>
            </a:r>
            <a:endParaRPr lang="en-US" sz="1600" b="1" dirty="0">
              <a:solidFill>
                <a:schemeClr val="tx1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14">
            <a:extLst>
              <a:ext uri="{FF2B5EF4-FFF2-40B4-BE49-F238E27FC236}">
                <a16:creationId xmlns:a16="http://schemas.microsoft.com/office/drawing/2014/main" id="{C5D6B7F6-1FC3-9A04-7F11-0ED56BBD0C7A}"/>
              </a:ext>
            </a:extLst>
          </p:cNvPr>
          <p:cNvSpPr/>
          <p:nvPr/>
        </p:nvSpPr>
        <p:spPr>
          <a:xfrm>
            <a:off x="4007239" y="2352588"/>
            <a:ext cx="7113309" cy="746838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34">
            <a:extLst>
              <a:ext uri="{FF2B5EF4-FFF2-40B4-BE49-F238E27FC236}">
                <a16:creationId xmlns:a16="http://schemas.microsoft.com/office/drawing/2014/main" id="{147BAB00-EF68-D19B-BF51-5394B769DC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>
            <a:fillRect/>
          </a:stretch>
        </p:blipFill>
        <p:spPr bwMode="auto">
          <a:xfrm>
            <a:off x="6319155" y="1533096"/>
            <a:ext cx="5667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Google Shape;140;g1dfcdd6f6ef_0_0">
            <a:extLst>
              <a:ext uri="{FF2B5EF4-FFF2-40B4-BE49-F238E27FC236}">
                <a16:creationId xmlns:a16="http://schemas.microsoft.com/office/drawing/2014/main" id="{2127E6F3-0036-861B-B7EA-F5E2921F4CC1}"/>
              </a:ext>
            </a:extLst>
          </p:cNvPr>
          <p:cNvSpPr/>
          <p:nvPr/>
        </p:nvSpPr>
        <p:spPr>
          <a:xfrm>
            <a:off x="4264132" y="2371373"/>
            <a:ext cx="6732534" cy="719137"/>
          </a:xfrm>
          <a:prstGeom prst="rect">
            <a:avLst/>
          </a:prstGeom>
          <a:noFill/>
          <a:ln>
            <a:noFill/>
          </a:ln>
        </p:spPr>
        <p:txBody>
          <a:bodyPr spcFirstLastPara="1" lIns="79165" tIns="39572" rIns="79165" bIns="39572"/>
          <a:lstStyle/>
          <a:p>
            <a:pPr lvl="0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Сбор данных из информационных систем ГО по объективным и субъективным критериям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7C9AC5-421F-26A6-790D-CCCF1E685A10}"/>
              </a:ext>
            </a:extLst>
          </p:cNvPr>
          <p:cNvSpPr/>
          <p:nvPr/>
        </p:nvSpPr>
        <p:spPr>
          <a:xfrm>
            <a:off x="6109605" y="1277508"/>
            <a:ext cx="10477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1779">
              <a:defRPr/>
            </a:pPr>
            <a:r>
              <a:rPr lang="ru-RU" sz="1212" b="1" kern="0" dirty="0">
                <a:latin typeface="Arial" panose="020B0604020202020204" pitchFamily="34" charset="0"/>
                <a:cs typeface="Arial" panose="020B0604020202020204" pitchFamily="34" charset="0"/>
              </a:rPr>
              <a:t>ИС «</a:t>
            </a:r>
            <a:r>
              <a:rPr lang="ru-RU" sz="1212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ОТиБ</a:t>
            </a:r>
            <a:r>
              <a:rPr lang="ru-RU" sz="1212" b="1" kern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0" name="Рисунок 85">
            <a:extLst>
              <a:ext uri="{FF2B5EF4-FFF2-40B4-BE49-F238E27FC236}">
                <a16:creationId xmlns:a16="http://schemas.microsoft.com/office/drawing/2014/main" id="{789532ED-D2E2-22A7-4AEF-A1EAB5291E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>
            <a:fillRect/>
          </a:stretch>
        </p:blipFill>
        <p:spPr bwMode="auto">
          <a:xfrm>
            <a:off x="7162118" y="1299733"/>
            <a:ext cx="5667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86">
            <a:extLst>
              <a:ext uri="{FF2B5EF4-FFF2-40B4-BE49-F238E27FC236}">
                <a16:creationId xmlns:a16="http://schemas.microsoft.com/office/drawing/2014/main" id="{F6ADF7F4-D931-4AB0-9042-7A1403934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>
            <a:fillRect/>
          </a:stretch>
        </p:blipFill>
        <p:spPr bwMode="auto">
          <a:xfrm>
            <a:off x="8111443" y="1528333"/>
            <a:ext cx="5667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11CF141-2C0E-F463-6B3F-6E2288D9966E}"/>
              </a:ext>
            </a:extLst>
          </p:cNvPr>
          <p:cNvSpPr/>
          <p:nvPr/>
        </p:nvSpPr>
        <p:spPr>
          <a:xfrm>
            <a:off x="6950980" y="1925208"/>
            <a:ext cx="1111250" cy="279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91779">
              <a:defRPr/>
            </a:pPr>
            <a:r>
              <a:rPr lang="ru-RU" sz="1212" b="1" dirty="0">
                <a:latin typeface="Arial" panose="020B0604020202020204" pitchFamily="34" charset="0"/>
                <a:cs typeface="Arial" panose="020B0604020202020204" pitchFamily="34" charset="0"/>
              </a:rPr>
              <a:t>ИС«ЕСУТД»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B3AFF4B-444E-80BA-6F28-8D9C4ACD9EAD}"/>
              </a:ext>
            </a:extLst>
          </p:cNvPr>
          <p:cNvSpPr/>
          <p:nvPr/>
        </p:nvSpPr>
        <p:spPr>
          <a:xfrm>
            <a:off x="7757430" y="1264808"/>
            <a:ext cx="12001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91779">
              <a:defRPr/>
            </a:pPr>
            <a:r>
              <a:rPr lang="ru-RU" sz="1212" b="1" dirty="0">
                <a:latin typeface="Arial" panose="020B0604020202020204" pitchFamily="34" charset="0"/>
                <a:cs typeface="Arial" panose="020B0604020202020204" pitchFamily="34" charset="0"/>
              </a:rPr>
              <a:t>ИС«ГБД ЮЛ»</a:t>
            </a:r>
          </a:p>
        </p:txBody>
      </p:sp>
      <p:pic>
        <p:nvPicPr>
          <p:cNvPr id="24" name="Рисунок 90">
            <a:extLst>
              <a:ext uri="{FF2B5EF4-FFF2-40B4-BE49-F238E27FC236}">
                <a16:creationId xmlns:a16="http://schemas.microsoft.com/office/drawing/2014/main" id="{A1257805-719D-542B-4D83-8C6980CA9D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>
            <a:fillRect/>
          </a:stretch>
        </p:blipFill>
        <p:spPr bwMode="auto">
          <a:xfrm>
            <a:off x="9157605" y="1298146"/>
            <a:ext cx="5667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224BBE3-A624-EED6-5718-5B5234321610}"/>
              </a:ext>
            </a:extLst>
          </p:cNvPr>
          <p:cNvSpPr/>
          <p:nvPr/>
        </p:nvSpPr>
        <p:spPr>
          <a:xfrm>
            <a:off x="8879793" y="1971246"/>
            <a:ext cx="11715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91779">
              <a:defRPr/>
            </a:pPr>
            <a:r>
              <a:rPr lang="ru-RU" sz="1212" b="1" dirty="0">
                <a:latin typeface="Arial" panose="020B0604020202020204" pitchFamily="34" charset="0"/>
                <a:cs typeface="Arial" panose="020B0604020202020204" pitchFamily="34" charset="0"/>
              </a:rPr>
              <a:t>ИС «ЕРСОП»</a:t>
            </a:r>
          </a:p>
        </p:txBody>
      </p:sp>
      <p:pic>
        <p:nvPicPr>
          <p:cNvPr id="27" name="Рисунок 92">
            <a:extLst>
              <a:ext uri="{FF2B5EF4-FFF2-40B4-BE49-F238E27FC236}">
                <a16:creationId xmlns:a16="http://schemas.microsoft.com/office/drawing/2014/main" id="{9FC6BB36-5517-F291-4F81-4EF26A6B4B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>
            <a:fillRect/>
          </a:stretch>
        </p:blipFill>
        <p:spPr bwMode="auto">
          <a:xfrm>
            <a:off x="10179947" y="1536509"/>
            <a:ext cx="5667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93">
            <a:extLst>
              <a:ext uri="{FF2B5EF4-FFF2-40B4-BE49-F238E27FC236}">
                <a16:creationId xmlns:a16="http://schemas.microsoft.com/office/drawing/2014/main" id="{59709B71-0424-4D06-D81E-801F71355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>
            <a:fillRect/>
          </a:stretch>
        </p:blipFill>
        <p:spPr bwMode="auto">
          <a:xfrm>
            <a:off x="11120548" y="1300135"/>
            <a:ext cx="5667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D2E0DF7-D2F0-861D-0C9C-312A237673EF}"/>
              </a:ext>
            </a:extLst>
          </p:cNvPr>
          <p:cNvSpPr/>
          <p:nvPr/>
        </p:nvSpPr>
        <p:spPr>
          <a:xfrm>
            <a:off x="10051368" y="1250402"/>
            <a:ext cx="950912" cy="279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1779">
              <a:defRPr/>
            </a:pPr>
            <a:r>
              <a:rPr lang="ru-RU" sz="121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 «ИРС»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1F47E1F-21D0-5886-57B7-A0D003B8CDCE}"/>
              </a:ext>
            </a:extLst>
          </p:cNvPr>
          <p:cNvSpPr/>
          <p:nvPr/>
        </p:nvSpPr>
        <p:spPr>
          <a:xfrm>
            <a:off x="10912400" y="1985567"/>
            <a:ext cx="102076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1779">
              <a:defRPr/>
            </a:pPr>
            <a:r>
              <a:rPr lang="ru-RU" sz="1212" b="1" dirty="0">
                <a:latin typeface="Arial" panose="020B0604020202020204" pitchFamily="34" charset="0"/>
                <a:cs typeface="Arial" panose="020B0604020202020204" pitchFamily="34" charset="0"/>
              </a:rPr>
              <a:t>ИС«ЕСБД»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97329" y="3382099"/>
            <a:ext cx="6732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Расчет степени риска и ф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ормирование списка субъектов профилактического контроля</a:t>
            </a:r>
          </a:p>
        </p:txBody>
      </p:sp>
      <p:sp>
        <p:nvSpPr>
          <p:cNvPr id="51" name="Прямоугольник: скругленные углы 14">
            <a:extLst>
              <a:ext uri="{FF2B5EF4-FFF2-40B4-BE49-F238E27FC236}">
                <a16:creationId xmlns:a16="http://schemas.microsoft.com/office/drawing/2014/main" id="{C5D6B7F6-1FC3-9A04-7F11-0ED56BBD0C7A}"/>
              </a:ext>
            </a:extLst>
          </p:cNvPr>
          <p:cNvSpPr/>
          <p:nvPr/>
        </p:nvSpPr>
        <p:spPr>
          <a:xfrm>
            <a:off x="4007239" y="3252098"/>
            <a:ext cx="7123526" cy="714776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14">
            <a:extLst>
              <a:ext uri="{FF2B5EF4-FFF2-40B4-BE49-F238E27FC236}">
                <a16:creationId xmlns:a16="http://schemas.microsoft.com/office/drawing/2014/main" id="{C5D6B7F6-1FC3-9A04-7F11-0ED56BBD0C7A}"/>
              </a:ext>
            </a:extLst>
          </p:cNvPr>
          <p:cNvSpPr/>
          <p:nvPr/>
        </p:nvSpPr>
        <p:spPr>
          <a:xfrm>
            <a:off x="4001444" y="4090302"/>
            <a:ext cx="7146925" cy="714775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14">
            <a:extLst>
              <a:ext uri="{FF2B5EF4-FFF2-40B4-BE49-F238E27FC236}">
                <a16:creationId xmlns:a16="http://schemas.microsoft.com/office/drawing/2014/main" id="{C5D6B7F6-1FC3-9A04-7F11-0ED56BBD0C7A}"/>
              </a:ext>
            </a:extLst>
          </p:cNvPr>
          <p:cNvSpPr/>
          <p:nvPr/>
        </p:nvSpPr>
        <p:spPr>
          <a:xfrm>
            <a:off x="4007238" y="4985980"/>
            <a:ext cx="7146925" cy="714775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36224" y="42106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Автоматическое направление списка профилактического контроля в ИС ЕРСОП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336224" y="515477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Публикация списка профилактического контроля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КПСиСУ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14">
            <a:extLst>
              <a:ext uri="{FF2B5EF4-FFF2-40B4-BE49-F238E27FC236}">
                <a16:creationId xmlns:a16="http://schemas.microsoft.com/office/drawing/2014/main" id="{C5D6B7F6-1FC3-9A04-7F11-0ED56BBD0C7A}"/>
              </a:ext>
            </a:extLst>
          </p:cNvPr>
          <p:cNvSpPr/>
          <p:nvPr/>
        </p:nvSpPr>
        <p:spPr>
          <a:xfrm>
            <a:off x="4023602" y="5828249"/>
            <a:ext cx="7158624" cy="714775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36224" y="5973261"/>
            <a:ext cx="6732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Регистрация проверки работодателя посредством АИС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ОТиБ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3457449" y="3632779"/>
            <a:ext cx="270981" cy="1274833"/>
            <a:chOff x="3527912" y="1669518"/>
            <a:chExt cx="252000" cy="785976"/>
          </a:xfrm>
          <a:solidFill>
            <a:schemeClr val="bg1">
              <a:lumMod val="50000"/>
            </a:schemeClr>
          </a:solidFill>
        </p:grpSpPr>
        <p:sp>
          <p:nvSpPr>
            <p:cNvPr id="61" name="Шеврон 20"/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2" name="Шеврон 71"/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grpFill/>
            <a:ln w="9525">
              <a:solidFill>
                <a:srgbClr val="295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Пятиугольник 11">
            <a:extLst>
              <a:ext uri="{FF2B5EF4-FFF2-40B4-BE49-F238E27FC236}">
                <a16:creationId xmlns:a16="http://schemas.microsoft.com/office/drawing/2014/main" id="{A8DBDBDA-8AD9-FB0D-1998-34B576A3666C}"/>
              </a:ext>
            </a:extLst>
          </p:cNvPr>
          <p:cNvSpPr/>
          <p:nvPr/>
        </p:nvSpPr>
        <p:spPr>
          <a:xfrm>
            <a:off x="4005089" y="1012706"/>
            <a:ext cx="2168186" cy="459473"/>
          </a:xfrm>
          <a:prstGeom prst="homePlate">
            <a:avLst/>
          </a:prstGeom>
          <a:solidFill>
            <a:srgbClr val="1D3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</a:pPr>
            <a:r>
              <a:rPr lang="kk-KZ" sz="1600" b="1" dirty="0">
                <a:solidFill>
                  <a:schemeClr val="bg1"/>
                </a:solidFill>
                <a:ea typeface="ＭＳ Ｐゴシック"/>
                <a:cs typeface="Arial" panose="020B0604020202020204" pitchFamily="34" charset="0"/>
              </a:rPr>
              <a:t>КАК БУДЕТ</a:t>
            </a:r>
            <a:endParaRPr lang="en-US" sz="1600" b="1" dirty="0">
              <a:solidFill>
                <a:schemeClr val="bg1"/>
              </a:solidFill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9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/>
          <a:srcRect l="51465" t="72818" r="26023" b="7922"/>
          <a:stretch/>
        </p:blipFill>
        <p:spPr>
          <a:xfrm>
            <a:off x="1" y="1112291"/>
            <a:ext cx="3614434" cy="5578233"/>
          </a:xfrm>
          <a:prstGeom prst="rect">
            <a:avLst/>
          </a:prstGeom>
        </p:spPr>
      </p:pic>
      <p:sp>
        <p:nvSpPr>
          <p:cNvPr id="107" name="Нашивка 37"/>
          <p:cNvSpPr/>
          <p:nvPr/>
        </p:nvSpPr>
        <p:spPr>
          <a:xfrm>
            <a:off x="5518827" y="2953667"/>
            <a:ext cx="2075633" cy="585119"/>
          </a:xfrm>
          <a:prstGeom prst="chevron">
            <a:avLst/>
          </a:prstGeom>
          <a:solidFill>
            <a:srgbClr val="E4F4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Нашивка 37"/>
          <p:cNvSpPr/>
          <p:nvPr/>
        </p:nvSpPr>
        <p:spPr>
          <a:xfrm>
            <a:off x="5480738" y="2113579"/>
            <a:ext cx="2113722" cy="551689"/>
          </a:xfrm>
          <a:prstGeom prst="chevron">
            <a:avLst/>
          </a:prstGeom>
          <a:solidFill>
            <a:srgbClr val="E4F4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Нашивка 37"/>
          <p:cNvSpPr/>
          <p:nvPr/>
        </p:nvSpPr>
        <p:spPr>
          <a:xfrm>
            <a:off x="4103409" y="4730174"/>
            <a:ext cx="1373630" cy="5787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Нашивка 37"/>
          <p:cNvSpPr/>
          <p:nvPr/>
        </p:nvSpPr>
        <p:spPr>
          <a:xfrm>
            <a:off x="4076329" y="3816897"/>
            <a:ext cx="1400710" cy="56097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Нашивка 37"/>
          <p:cNvSpPr/>
          <p:nvPr/>
        </p:nvSpPr>
        <p:spPr>
          <a:xfrm>
            <a:off x="4103409" y="2953667"/>
            <a:ext cx="1385977" cy="59915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Нашивка 37"/>
          <p:cNvSpPr/>
          <p:nvPr/>
        </p:nvSpPr>
        <p:spPr>
          <a:xfrm>
            <a:off x="4095934" y="1363775"/>
            <a:ext cx="1302935" cy="48703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Нашивка 37"/>
          <p:cNvSpPr/>
          <p:nvPr/>
        </p:nvSpPr>
        <p:spPr>
          <a:xfrm>
            <a:off x="4149066" y="5607462"/>
            <a:ext cx="1348989" cy="47949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14"/>
          <p:cNvSpPr/>
          <p:nvPr/>
        </p:nvSpPr>
        <p:spPr>
          <a:xfrm>
            <a:off x="8914987" y="3616320"/>
            <a:ext cx="3105216" cy="1052272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Мониторинг социальной напряженности и рисков возникновения трудовых конфликтов</a:t>
            </a:r>
          </a:p>
          <a:p>
            <a:pPr algn="just">
              <a:buSzPct val="100000"/>
              <a:buFont typeface="Trebuchet MS" panose="020B0603020202020204" pitchFamily="34" charset="0"/>
              <a:buChar char="​"/>
            </a:pPr>
            <a:endParaRPr lang="ru-RU" sz="16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just">
              <a:buSzPct val="100000"/>
              <a:buFont typeface="Trebuchet MS" panose="020B0603020202020204" pitchFamily="34" charset="0"/>
              <a:buChar char="​"/>
            </a:pPr>
            <a:endParaRPr lang="ru-RU" sz="16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3867872" y="958406"/>
            <a:ext cx="3840484" cy="564241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3"/>
          <p:cNvSpPr>
            <a:spLocks noChangeArrowheads="1"/>
          </p:cNvSpPr>
          <p:nvPr/>
        </p:nvSpPr>
        <p:spPr bwMode="auto">
          <a:xfrm>
            <a:off x="5813444" y="3003218"/>
            <a:ext cx="1648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9890"/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АИС «ОХРАНА ТРУДА И БЕЗОПАСНОСТЬ»</a:t>
            </a:r>
            <a:endParaRPr lang="ru-RU" altLang="en-US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TextBox 85"/>
          <p:cNvSpPr txBox="1"/>
          <p:nvPr/>
        </p:nvSpPr>
        <p:spPr>
          <a:xfrm>
            <a:off x="5674475" y="2171586"/>
            <a:ext cx="1668145" cy="26162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</a:rPr>
              <a:t>П</a:t>
            </a:r>
            <a:r>
              <a:rPr lang="ru-RU" altLang="en-US" sz="1200" b="1" dirty="0">
                <a:solidFill>
                  <a:srgbClr val="002060"/>
                </a:solidFill>
              </a:rPr>
              <a:t>ЛАТФОРМА</a:t>
            </a:r>
            <a:r>
              <a:rPr lang="en-US" sz="1200" b="1" dirty="0">
                <a:solidFill>
                  <a:srgbClr val="002060"/>
                </a:solidFill>
              </a:rPr>
              <a:t> Е-ӨТІНІШ</a:t>
            </a:r>
          </a:p>
        </p:txBody>
      </p:sp>
      <p:sp>
        <p:nvSpPr>
          <p:cNvPr id="66" name="TextBox 87"/>
          <p:cNvSpPr txBox="1"/>
          <p:nvPr/>
        </p:nvSpPr>
        <p:spPr>
          <a:xfrm>
            <a:off x="4164246" y="3080000"/>
            <a:ext cx="1260327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</a:rPr>
              <a:t>КНБ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67" name="TextBox 88"/>
          <p:cNvSpPr txBox="1"/>
          <p:nvPr/>
        </p:nvSpPr>
        <p:spPr>
          <a:xfrm>
            <a:off x="4216507" y="3959479"/>
            <a:ext cx="1140359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</a:rPr>
              <a:t>МТСЗН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68" name="TextBox 72"/>
          <p:cNvSpPr txBox="1"/>
          <p:nvPr/>
        </p:nvSpPr>
        <p:spPr>
          <a:xfrm>
            <a:off x="4322765" y="4864715"/>
            <a:ext cx="923195" cy="26162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</a:rPr>
              <a:t>АП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0" name="TextBox 88"/>
          <p:cNvSpPr txBox="1"/>
          <p:nvPr/>
        </p:nvSpPr>
        <p:spPr>
          <a:xfrm>
            <a:off x="4221115" y="1448897"/>
            <a:ext cx="1126493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</a:rPr>
              <a:t>МИО/УГИТ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8" name="Нашивка 37"/>
          <p:cNvSpPr/>
          <p:nvPr/>
        </p:nvSpPr>
        <p:spPr>
          <a:xfrm>
            <a:off x="5498055" y="3834599"/>
            <a:ext cx="2096405" cy="543276"/>
          </a:xfrm>
          <a:prstGeom prst="chevron">
            <a:avLst/>
          </a:prstGeom>
          <a:solidFill>
            <a:srgbClr val="E4F4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Нашивка 37"/>
          <p:cNvSpPr/>
          <p:nvPr/>
        </p:nvSpPr>
        <p:spPr>
          <a:xfrm>
            <a:off x="5477040" y="4722529"/>
            <a:ext cx="2117421" cy="589121"/>
          </a:xfrm>
          <a:prstGeom prst="chevron">
            <a:avLst/>
          </a:prstGeom>
          <a:solidFill>
            <a:srgbClr val="E4F4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3"/>
          <p:cNvSpPr>
            <a:spLocks noChangeArrowheads="1"/>
          </p:cNvSpPr>
          <p:nvPr/>
        </p:nvSpPr>
        <p:spPr bwMode="auto">
          <a:xfrm>
            <a:off x="5738810" y="3881490"/>
            <a:ext cx="1779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9890"/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АИС «УЧЕТ ТРУДОВЫХ ДОГОВОРОВ»</a:t>
            </a:r>
          </a:p>
        </p:txBody>
      </p:sp>
      <p:sp>
        <p:nvSpPr>
          <p:cNvPr id="120" name="Прямоугольник 3"/>
          <p:cNvSpPr>
            <a:spLocks noChangeArrowheads="1"/>
          </p:cNvSpPr>
          <p:nvPr/>
        </p:nvSpPr>
        <p:spPr bwMode="auto">
          <a:xfrm>
            <a:off x="5708669" y="4766298"/>
            <a:ext cx="1885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9890"/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АИС «ОРГАНИЗАЦИЯ ОБРАБОТКИ ПЛАТЕЖЕЙ»</a:t>
            </a:r>
          </a:p>
        </p:txBody>
      </p:sp>
      <p:sp>
        <p:nvSpPr>
          <p:cNvPr id="131" name="TextBox 72"/>
          <p:cNvSpPr txBox="1"/>
          <p:nvPr/>
        </p:nvSpPr>
        <p:spPr>
          <a:xfrm>
            <a:off x="4358539" y="5695606"/>
            <a:ext cx="923195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</a:rPr>
              <a:t>ГП</a:t>
            </a:r>
            <a:endParaRPr lang="en-US" sz="1200" b="1" dirty="0">
              <a:solidFill>
                <a:srgbClr val="002060"/>
              </a:solidFill>
            </a:endParaRPr>
          </a:p>
        </p:txBody>
      </p:sp>
      <p:grpSp>
        <p:nvGrpSpPr>
          <p:cNvPr id="135" name="Группа 134"/>
          <p:cNvGrpSpPr/>
          <p:nvPr/>
        </p:nvGrpSpPr>
        <p:grpSpPr>
          <a:xfrm>
            <a:off x="3671090" y="3509819"/>
            <a:ext cx="270981" cy="539591"/>
            <a:chOff x="3527912" y="1669518"/>
            <a:chExt cx="252000" cy="785976"/>
          </a:xfrm>
          <a:solidFill>
            <a:schemeClr val="bg1">
              <a:lumMod val="50000"/>
            </a:schemeClr>
          </a:solidFill>
        </p:grpSpPr>
        <p:sp>
          <p:nvSpPr>
            <p:cNvPr id="136" name="Шеврон 20"/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7" name="Шеврон 71"/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grpFill/>
            <a:ln w="9525">
              <a:solidFill>
                <a:srgbClr val="295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38" name="Rectangle 14"/>
          <p:cNvSpPr/>
          <p:nvPr/>
        </p:nvSpPr>
        <p:spPr>
          <a:xfrm>
            <a:off x="8914986" y="2584255"/>
            <a:ext cx="3105217" cy="556616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Расширение перечня источников рисков и оперативная информация</a:t>
            </a:r>
          </a:p>
        </p:txBody>
      </p:sp>
      <p:sp>
        <p:nvSpPr>
          <p:cNvPr id="177" name="Oval 107"/>
          <p:cNvSpPr/>
          <p:nvPr/>
        </p:nvSpPr>
        <p:spPr>
          <a:xfrm>
            <a:off x="10059791" y="4882859"/>
            <a:ext cx="141613" cy="133222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4931731" y="824879"/>
            <a:ext cx="1826632" cy="2874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ИСТОЧНИКИ ДАННЫХ</a:t>
            </a:r>
          </a:p>
        </p:txBody>
      </p:sp>
      <p:grpSp>
        <p:nvGrpSpPr>
          <p:cNvPr id="193" name="Группа 192"/>
          <p:cNvGrpSpPr/>
          <p:nvPr/>
        </p:nvGrpSpPr>
        <p:grpSpPr>
          <a:xfrm>
            <a:off x="7864781" y="3547101"/>
            <a:ext cx="270981" cy="539591"/>
            <a:chOff x="3527912" y="1669518"/>
            <a:chExt cx="252000" cy="785976"/>
          </a:xfrm>
          <a:solidFill>
            <a:schemeClr val="bg1">
              <a:lumMod val="50000"/>
            </a:schemeClr>
          </a:solidFill>
        </p:grpSpPr>
        <p:sp>
          <p:nvSpPr>
            <p:cNvPr id="194" name="Шеврон 20"/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5" name="Шеврон 71"/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grpFill/>
            <a:ln w="9525">
              <a:solidFill>
                <a:srgbClr val="295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94" name="Нашивка 37"/>
          <p:cNvSpPr/>
          <p:nvPr/>
        </p:nvSpPr>
        <p:spPr>
          <a:xfrm>
            <a:off x="4095934" y="2120214"/>
            <a:ext cx="1393538" cy="54505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">
              <a:defRPr/>
            </a:pP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88"/>
          <p:cNvSpPr txBox="1"/>
          <p:nvPr/>
        </p:nvSpPr>
        <p:spPr>
          <a:xfrm>
            <a:off x="4253841" y="2253708"/>
            <a:ext cx="1169519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n-US"/>
            </a:defPPr>
            <a:lvl1pPr marL="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8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9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2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38989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</a:rPr>
              <a:t>Профсоюзы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58636" y="1132817"/>
            <a:ext cx="3673071" cy="111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430"/>
            <a:r>
              <a:rPr lang="ru-RU" sz="1600" b="1" dirty="0">
                <a:solidFill>
                  <a:srgbClr val="002060"/>
                </a:solidFill>
              </a:rPr>
              <a:t>ТРУДОВЫЕ СПОРЫ И КОНФЛИКТЫ: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Индивидуальные трудовые споры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Коллективные трудовые споры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55589" y="3140930"/>
            <a:ext cx="3673060" cy="1110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430"/>
            <a:r>
              <a:rPr lang="ru-RU" sz="1400" b="1" dirty="0">
                <a:solidFill>
                  <a:srgbClr val="002060"/>
                </a:solidFill>
              </a:rPr>
              <a:t>АКЦИИ ПРОТЕСТОВ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Продолжительностью менее 3 часов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Продолжительностью более 3 часов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55583" y="2113579"/>
            <a:ext cx="3673067" cy="111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430"/>
            <a:r>
              <a:rPr lang="ru-RU" sz="1600" b="1" dirty="0">
                <a:solidFill>
                  <a:srgbClr val="002060"/>
                </a:solidFill>
              </a:rPr>
              <a:t>ЗАДОЛЖЕННОСТЬ ПО ЗАРАБОТНОЙ ПЛАТЕ: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Задолженность по ОПВ и СО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Низкооплачиваемые работники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58624" y="5147210"/>
            <a:ext cx="3673059" cy="110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430"/>
            <a:r>
              <a:rPr lang="ru-RU" sz="1400" b="1" dirty="0">
                <a:solidFill>
                  <a:srgbClr val="002060"/>
                </a:solidFill>
              </a:rPr>
              <a:t>БЕЗОПАСНОСТЬ: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Групповые несчастные случаи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Высвобождение работников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Социальная сеть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-58626" y="4123467"/>
            <a:ext cx="3673061" cy="1108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430"/>
            <a:r>
              <a:rPr lang="ru-RU" sz="1600" b="1" dirty="0">
                <a:solidFill>
                  <a:srgbClr val="002060"/>
                </a:solidFill>
              </a:rPr>
              <a:t>ОБРАЩЕНИЕ ГРАЖДАН: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Задолженность по заработной плате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Незаконное увольнение </a:t>
            </a:r>
          </a:p>
          <a:p>
            <a:pPr marL="285750" indent="-200025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Отсутствие трудового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829368" y="5116721"/>
            <a:ext cx="319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Единый источник данных по социальной напряженности и трудовым рискам на предприятии</a:t>
            </a:r>
            <a:endParaRPr lang="en-US" dirty="0"/>
          </a:p>
        </p:txBody>
      </p:sp>
      <p:cxnSp>
        <p:nvCxnSpPr>
          <p:cNvPr id="48" name="Google Shape;169;p15">
            <a:extLst>
              <a:ext uri="{FF2B5EF4-FFF2-40B4-BE49-F238E27FC236}">
                <a16:creationId xmlns:a16="http://schemas.microsoft.com/office/drawing/2014/main" id="{D12F50F3-A81E-405F-846C-8BE5C048609D}"/>
              </a:ext>
            </a:extLst>
          </p:cNvPr>
          <p:cNvCxnSpPr>
            <a:cxnSpLocks/>
          </p:cNvCxnSpPr>
          <p:nvPr/>
        </p:nvCxnSpPr>
        <p:spPr>
          <a:xfrm>
            <a:off x="322180" y="80849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331276" y="231640"/>
            <a:ext cx="11688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kk-KZ" sz="24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АИС </a:t>
            </a:r>
            <a:r>
              <a:rPr lang="ru-RU" sz="24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«ОХРАНА ТРУДА И БЕЗОПАСНОСТЬ» - </a:t>
            </a:r>
            <a:r>
              <a:rPr lang="ru-RU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МОДУЛЬ «КАРТА ТРУДОВЫХ РИСКОВ»</a:t>
            </a:r>
            <a:endParaRPr lang="ru-RU" sz="2400" kern="1500" spc="-83" dirty="0">
              <a:solidFill>
                <a:srgbClr val="B8541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1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493" y="6440581"/>
            <a:ext cx="2743200" cy="365125"/>
          </a:xfrm>
        </p:spPr>
        <p:txBody>
          <a:bodyPr/>
          <a:lstStyle/>
          <a:p>
            <a:r>
              <a:rPr lang="kk-KZ" dirty="0"/>
              <a:t>10</a:t>
            </a:r>
            <a:endParaRPr lang="en-US" dirty="0"/>
          </a:p>
        </p:txBody>
      </p:sp>
      <p:pic>
        <p:nvPicPr>
          <p:cNvPr id="52" name="Рисунок 103">
            <a:extLst>
              <a:ext uri="{FF2B5EF4-FFF2-40B4-BE49-F238E27FC236}">
                <a16:creationId xmlns:a16="http://schemas.microsoft.com/office/drawing/2014/main" id="{9CD70E65-BFFE-63EE-C466-6B01DAEBA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18" y="934836"/>
            <a:ext cx="1565225" cy="89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1A4A4-2208-E07D-7564-D620ABA543AE}"/>
              </a:ext>
            </a:extLst>
          </p:cNvPr>
          <p:cNvSpPr txBox="1"/>
          <p:nvPr/>
        </p:nvSpPr>
        <p:spPr>
          <a:xfrm>
            <a:off x="8244000" y="2305598"/>
            <a:ext cx="8934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607896"/>
                </a:solidFill>
                <a:latin typeface="Segoe Pro Black" panose="020B0604020202020204" pitchFamily="34" charset="0"/>
                <a:cs typeface="Segoe UI" panose="020B0502040204020203" pitchFamily="34" charset="0"/>
              </a:rPr>
              <a:t>1</a:t>
            </a:r>
            <a:endParaRPr lang="ru-KZ" sz="6600" b="1" dirty="0">
              <a:solidFill>
                <a:srgbClr val="607896"/>
              </a:solidFill>
              <a:latin typeface="Segoe Pro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0D6AA-DADC-BDDD-154B-AF579CF83BCB}"/>
              </a:ext>
            </a:extLst>
          </p:cNvPr>
          <p:cNvSpPr txBox="1"/>
          <p:nvPr/>
        </p:nvSpPr>
        <p:spPr>
          <a:xfrm>
            <a:off x="8244000" y="3588458"/>
            <a:ext cx="8934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607896"/>
                </a:solidFill>
                <a:latin typeface="Segoe Pro Black" panose="020B0604020202020204" pitchFamily="34" charset="0"/>
                <a:cs typeface="Segoe UI" panose="020B0502040204020203" pitchFamily="34" charset="0"/>
              </a:rPr>
              <a:t>2</a:t>
            </a:r>
            <a:endParaRPr lang="ru-KZ" sz="6600" b="1" dirty="0">
              <a:solidFill>
                <a:srgbClr val="607896"/>
              </a:solidFill>
              <a:latin typeface="Segoe Pro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DAACA-D871-5C72-3AA3-C0E106F19321}"/>
              </a:ext>
            </a:extLst>
          </p:cNvPr>
          <p:cNvSpPr txBox="1"/>
          <p:nvPr/>
        </p:nvSpPr>
        <p:spPr>
          <a:xfrm>
            <a:off x="8244000" y="4958759"/>
            <a:ext cx="8934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607896"/>
                </a:solidFill>
                <a:latin typeface="Segoe Pro Black" panose="020B0604020202020204" pitchFamily="34" charset="0"/>
                <a:cs typeface="Segoe UI" panose="020B0502040204020203" pitchFamily="34" charset="0"/>
              </a:rPr>
              <a:t>3</a:t>
            </a:r>
            <a:endParaRPr lang="ru-KZ" sz="6600" b="1" dirty="0">
              <a:solidFill>
                <a:srgbClr val="607896"/>
              </a:solidFill>
              <a:latin typeface="Segoe Pro Black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BE44DC-74BF-3D12-B248-E1281DB41453}"/>
              </a:ext>
            </a:extLst>
          </p:cNvPr>
          <p:cNvSpPr/>
          <p:nvPr/>
        </p:nvSpPr>
        <p:spPr bwMode="auto">
          <a:xfrm>
            <a:off x="8191866" y="2128405"/>
            <a:ext cx="3828337" cy="404115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E7C8E4-D7A9-3BD2-A438-11A615DFE252}"/>
              </a:ext>
            </a:extLst>
          </p:cNvPr>
          <p:cNvSpPr/>
          <p:nvPr/>
        </p:nvSpPr>
        <p:spPr bwMode="auto">
          <a:xfrm>
            <a:off x="8975430" y="2059311"/>
            <a:ext cx="2052716" cy="155059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77639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69;p15">
            <a:extLst>
              <a:ext uri="{FF2B5EF4-FFF2-40B4-BE49-F238E27FC236}">
                <a16:creationId xmlns:a16="http://schemas.microsoft.com/office/drawing/2014/main" id="{CAB61BBE-B541-4DA7-8B06-7F888D3C743C}"/>
              </a:ext>
            </a:extLst>
          </p:cNvPr>
          <p:cNvCxnSpPr>
            <a:cxnSpLocks/>
          </p:cNvCxnSpPr>
          <p:nvPr/>
        </p:nvCxnSpPr>
        <p:spPr>
          <a:xfrm>
            <a:off x="331276" y="692121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FA1BC3-E900-4367-9F33-CBDEF51F2CB2}"/>
              </a:ext>
            </a:extLst>
          </p:cNvPr>
          <p:cNvSpPr/>
          <p:nvPr/>
        </p:nvSpPr>
        <p:spPr>
          <a:xfrm>
            <a:off x="331276" y="231640"/>
            <a:ext cx="11595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ru-RU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ПОРТАЛ ТРУДОВЫХ РЕСУРСОВ </a:t>
            </a:r>
            <a:r>
              <a:rPr lang="en-US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HR.ENBEK.KZ</a:t>
            </a:r>
            <a:r>
              <a:rPr lang="ru-RU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 </a:t>
            </a:r>
            <a:r>
              <a:rPr lang="ru-RU" sz="24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(экосистема Электронная биржа труда)</a:t>
            </a:r>
            <a:endParaRPr lang="ru-RU" sz="2000" kern="1500" spc="-83" dirty="0">
              <a:solidFill>
                <a:srgbClr val="B8541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5228" y="2022735"/>
            <a:ext cx="316144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5 млн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ru-RU" dirty="0"/>
              <a:t>активных </a:t>
            </a:r>
            <a:r>
              <a:rPr lang="kk-KZ" dirty="0"/>
              <a:t>трудовых </a:t>
            </a:r>
            <a:r>
              <a:rPr lang="ru-RU" dirty="0"/>
              <a:t>договоров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55228" y="3292057"/>
            <a:ext cx="31906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331 тыс.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ru-RU" dirty="0"/>
              <a:t>подключенных работодателей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61961" y="4421051"/>
            <a:ext cx="226869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4,5 млн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ru-RU" dirty="0"/>
              <a:t>наёмных работников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61961" y="5484832"/>
            <a:ext cx="22754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36,3 тыс.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ru-RU" dirty="0"/>
              <a:t>запросов личных дел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02" y="6286234"/>
            <a:ext cx="2743200" cy="365125"/>
          </a:xfrm>
        </p:spPr>
        <p:txBody>
          <a:bodyPr/>
          <a:lstStyle/>
          <a:p>
            <a:r>
              <a:rPr lang="ru-RU" dirty="0"/>
              <a:t>4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51465" t="72818" r="26023" b="7922"/>
          <a:stretch/>
        </p:blipFill>
        <p:spPr>
          <a:xfrm>
            <a:off x="0" y="942334"/>
            <a:ext cx="6619353" cy="2296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276" y="1002706"/>
            <a:ext cx="62880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2">
              <a:defRPr/>
            </a:pPr>
            <a:r>
              <a:rPr lang="ru-RU" sz="1600" b="1" dirty="0">
                <a:solidFill>
                  <a:srgbClr val="4472C4"/>
                </a:solidFill>
                <a:cs typeface="Arial" panose="020B0604020202020204" pitchFamily="34" charset="0"/>
              </a:rPr>
              <a:t>Портал трудовых ресурсов Республики Казахстан (hr.enbek.kz) </a:t>
            </a:r>
            <a:r>
              <a:rPr lang="ru-RU" sz="1600" dirty="0">
                <a:cs typeface="Arial" panose="020B0604020202020204" pitchFamily="34" charset="0"/>
              </a:rPr>
              <a:t>предназначен для автоматизации процесса трудоустройства и учета трудовых договоров, взаимодействия государственных органов, работодателей и работников</a:t>
            </a:r>
            <a:br>
              <a:rPr lang="ru-RU" sz="1600" dirty="0">
                <a:cs typeface="Arial" panose="020B0604020202020204" pitchFamily="34" charset="0"/>
              </a:rPr>
            </a:br>
            <a:endParaRPr lang="ru-RU" sz="1600" dirty="0">
              <a:cs typeface="Arial" panose="020B0604020202020204" pitchFamily="34" charset="0"/>
            </a:endParaRPr>
          </a:p>
          <a:p>
            <a:pPr defTabSz="914332">
              <a:defRPr/>
            </a:pPr>
            <a:r>
              <a:rPr lang="ru-RU" sz="1600" dirty="0">
                <a:cs typeface="Arial" panose="020B0604020202020204" pitchFamily="34" charset="0"/>
              </a:rPr>
              <a:t>Портал полностью синхронизирован с </a:t>
            </a:r>
            <a:r>
              <a:rPr lang="ru-RU" sz="1600" b="1" dirty="0">
                <a:solidFill>
                  <a:srgbClr val="4472C4"/>
                </a:solidFill>
                <a:cs typeface="Arial" panose="020B0604020202020204" pitchFamily="34" charset="0"/>
              </a:rPr>
              <a:t>Единой системой учета трудовых договоров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и является эталонным источником по отображению сведений по трудовой деятельности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1432" r="6318" b="4504"/>
          <a:stretch/>
        </p:blipFill>
        <p:spPr>
          <a:xfrm>
            <a:off x="0" y="3238499"/>
            <a:ext cx="4882770" cy="3617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3654" y="2053899"/>
            <a:ext cx="637240" cy="660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3654" y="3227493"/>
            <a:ext cx="690063" cy="6856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5714" y="4384961"/>
            <a:ext cx="719791" cy="6241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8304" y="5576898"/>
            <a:ext cx="545774" cy="708153"/>
          </a:xfrm>
          <a:prstGeom prst="rect">
            <a:avLst/>
          </a:prstGeom>
        </p:spPr>
      </p:pic>
      <p:sp>
        <p:nvSpPr>
          <p:cNvPr id="18" name="Пятиугольник 17"/>
          <p:cNvSpPr/>
          <p:nvPr/>
        </p:nvSpPr>
        <p:spPr>
          <a:xfrm>
            <a:off x="6433343" y="1052125"/>
            <a:ext cx="2380370" cy="4594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</a:pPr>
            <a:r>
              <a:rPr lang="ru-RU" sz="1600" b="1" dirty="0">
                <a:solidFill>
                  <a:schemeClr val="tx1"/>
                </a:solidFill>
                <a:ea typeface="ＭＳ Ｐゴシック"/>
                <a:cs typeface="Arial" panose="020B0604020202020204" pitchFamily="34" charset="0"/>
                <a:sym typeface="Tahoma"/>
              </a:rPr>
              <a:t>Статистика:</a:t>
            </a:r>
            <a:endParaRPr lang="en-US" sz="1600" b="1" dirty="0">
              <a:solidFill>
                <a:schemeClr val="tx1"/>
              </a:solidFill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2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69;p15">
            <a:extLst>
              <a:ext uri="{FF2B5EF4-FFF2-40B4-BE49-F238E27FC236}">
                <a16:creationId xmlns:a16="http://schemas.microsoft.com/office/drawing/2014/main" id="{CAB61BBE-B541-4DA7-8B06-7F888D3C743C}"/>
              </a:ext>
            </a:extLst>
          </p:cNvPr>
          <p:cNvCxnSpPr>
            <a:cxnSpLocks/>
          </p:cNvCxnSpPr>
          <p:nvPr/>
        </p:nvCxnSpPr>
        <p:spPr>
          <a:xfrm>
            <a:off x="331276" y="692121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FA1BC3-E900-4367-9F33-CBDEF51F2CB2}"/>
              </a:ext>
            </a:extLst>
          </p:cNvPr>
          <p:cNvSpPr/>
          <p:nvPr/>
        </p:nvSpPr>
        <p:spPr>
          <a:xfrm>
            <a:off x="331276" y="231640"/>
            <a:ext cx="1095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kk-KZ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ОНЛАЙН ТРУДОВОЙ КОНСУЛЬТАНТ</a:t>
            </a:r>
            <a:endParaRPr lang="ru-RU" sz="2000" kern="1500" spc="-83" dirty="0">
              <a:solidFill>
                <a:srgbClr val="B8541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664" y="5794330"/>
            <a:ext cx="1987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12 </a:t>
            </a:r>
            <a:r>
              <a:rPr lang="ru-RU" sz="1600" dirty="0"/>
              <a:t>тематических</a:t>
            </a:r>
          </a:p>
          <a:p>
            <a:r>
              <a:rPr lang="ru-RU" sz="1600" dirty="0"/>
              <a:t>проверочных</a:t>
            </a:r>
            <a:r>
              <a:rPr lang="en-US" sz="1600" dirty="0"/>
              <a:t> </a:t>
            </a:r>
            <a:r>
              <a:rPr lang="ru-RU" sz="1600" dirty="0"/>
              <a:t>листов</a:t>
            </a:r>
            <a:endParaRPr lang="en-US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5923" y="5824468"/>
            <a:ext cx="2157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23 420 </a:t>
            </a:r>
          </a:p>
          <a:p>
            <a:r>
              <a:rPr lang="ru-RU" sz="1600" dirty="0"/>
              <a:t>пройденных проверок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31705" y="5775603"/>
            <a:ext cx="20746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15 199 </a:t>
            </a:r>
          </a:p>
          <a:p>
            <a:r>
              <a:rPr lang="ru-RU" sz="1600" dirty="0"/>
              <a:t>анонимных проверок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485" y="5793210"/>
            <a:ext cx="2500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8 221 </a:t>
            </a:r>
          </a:p>
          <a:p>
            <a:r>
              <a:rPr lang="ru-RU" sz="1600" dirty="0"/>
              <a:t>авторизованных проверок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493" y="6440581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  <a:endParaRPr lang="en-US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1043" y="5823845"/>
            <a:ext cx="434477" cy="450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1465" t="72818" r="26023" b="7922"/>
          <a:stretch/>
        </p:blipFill>
        <p:spPr>
          <a:xfrm>
            <a:off x="1" y="884700"/>
            <a:ext cx="5683446" cy="457701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8699" y="906626"/>
            <a:ext cx="484150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2">
              <a:defRPr/>
            </a:pPr>
            <a:r>
              <a:rPr lang="kk-KZ" b="1" dirty="0">
                <a:cs typeface="Arial" panose="020B0604020202020204" pitchFamily="34" charset="0"/>
              </a:rPr>
              <a:t>Цель и назначение сервиса</a:t>
            </a:r>
          </a:p>
          <a:p>
            <a:pPr marL="285750" indent="-285750" defTabSz="914332">
              <a:buFont typeface="Wingdings" panose="05000000000000000000" pitchFamily="2" charset="2"/>
              <a:buChar char="§"/>
              <a:defRPr/>
            </a:pPr>
            <a:endParaRPr lang="ru-RU" sz="1600" dirty="0">
              <a:cs typeface="Arial" panose="020B0604020202020204" pitchFamily="34" charset="0"/>
            </a:endParaRPr>
          </a:p>
          <a:p>
            <a:pPr marL="285750" indent="-285750" defTabSz="914332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cs typeface="Arial" panose="020B0604020202020204" pitchFamily="34" charset="0"/>
              </a:rPr>
              <a:t>Все работодатели и работники могут самостоятельно пройти </a:t>
            </a:r>
            <a:r>
              <a:rPr lang="ru-RU" sz="1600" b="1" dirty="0">
                <a:solidFill>
                  <a:schemeClr val="accent1"/>
                </a:solidFill>
                <a:cs typeface="Arial" panose="020B0604020202020204" pitchFamily="34" charset="0"/>
              </a:rPr>
              <a:t>самопроверку соблюдения требований трудового законодательства</a:t>
            </a:r>
            <a:br>
              <a:rPr lang="ru-RU" sz="16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endParaRPr lang="ru-RU" sz="16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85750" indent="-285750" algn="just" defTabSz="914332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cs typeface="Arial" panose="020B0604020202020204" pitchFamily="34" charset="0"/>
              </a:rPr>
              <a:t>Содействие в </a:t>
            </a:r>
            <a:r>
              <a:rPr lang="ru-RU" sz="1600" b="1" dirty="0">
                <a:solidFill>
                  <a:schemeClr val="accent1"/>
                </a:solidFill>
                <a:cs typeface="Arial" panose="020B0604020202020204" pitchFamily="34" charset="0"/>
              </a:rPr>
              <a:t>улучшение условий труда</a:t>
            </a:r>
          </a:p>
          <a:p>
            <a:pPr marL="285750" indent="-285750" algn="just" defTabSz="914332">
              <a:buFont typeface="Wingdings" panose="05000000000000000000" pitchFamily="2" charset="2"/>
              <a:buChar char="§"/>
              <a:defRPr/>
            </a:pPr>
            <a:endParaRPr lang="ru-RU" sz="1600" dirty="0">
              <a:cs typeface="Arial" panose="020B0604020202020204" pitchFamily="34" charset="0"/>
            </a:endParaRPr>
          </a:p>
          <a:p>
            <a:pPr marL="285750" indent="-285750" algn="just" defTabSz="914332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cs typeface="Arial" panose="020B0604020202020204" pitchFamily="34" charset="0"/>
              </a:rPr>
              <a:t>Сервис по желанию может быть </a:t>
            </a:r>
            <a:r>
              <a:rPr lang="ru-RU" sz="1600" b="1" dirty="0">
                <a:solidFill>
                  <a:schemeClr val="accent1"/>
                </a:solidFill>
                <a:cs typeface="Arial" panose="020B0604020202020204" pitchFamily="34" charset="0"/>
              </a:rPr>
              <a:t>анонимным</a:t>
            </a:r>
            <a:r>
              <a:rPr lang="ru-RU" sz="1600" dirty="0">
                <a:cs typeface="Arial" panose="020B0604020202020204" pitchFamily="34" charset="0"/>
              </a:rPr>
              <a:t> – не запрашивается наименование организации, персональные данные и не требуется предварительная регистрация</a:t>
            </a:r>
          </a:p>
          <a:p>
            <a:pPr marL="285750" indent="-285750" algn="just" defTabSz="914332">
              <a:buFont typeface="Wingdings" panose="05000000000000000000" pitchFamily="2" charset="2"/>
              <a:buChar char="§"/>
              <a:defRPr/>
            </a:pPr>
            <a:endParaRPr lang="ru-RU" sz="1600" dirty="0">
              <a:cs typeface="Arial" panose="020B0604020202020204" pitchFamily="34" charset="0"/>
            </a:endParaRPr>
          </a:p>
          <a:p>
            <a:pPr marL="285750" indent="-285750" algn="just" defTabSz="914332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cs typeface="Arial" panose="020B0604020202020204" pitchFamily="34" charset="0"/>
              </a:rPr>
              <a:t>По итогам самопроверки выявляются  возможные нарушения и </a:t>
            </a:r>
            <a:r>
              <a:rPr lang="ru-RU" sz="1600" b="1" dirty="0">
                <a:solidFill>
                  <a:schemeClr val="accent1"/>
                </a:solidFill>
                <a:cs typeface="Arial" panose="020B0604020202020204" pitchFamily="34" charset="0"/>
              </a:rPr>
              <a:t>даются рекомендации </a:t>
            </a:r>
            <a:r>
              <a:rPr lang="ru-RU" sz="1600" dirty="0">
                <a:cs typeface="Arial" panose="020B0604020202020204" pitchFamily="34" charset="0"/>
              </a:rPr>
              <a:t>по их устранению со ссылками на конкретные нормы Трудового Кодекса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6823" y="5838973"/>
            <a:ext cx="434477" cy="4504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5261" y="5872710"/>
            <a:ext cx="434477" cy="4504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02" y="5875363"/>
            <a:ext cx="434477" cy="45045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64002" y="5437910"/>
            <a:ext cx="115125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ятиугольник 25"/>
          <p:cNvSpPr/>
          <p:nvPr/>
        </p:nvSpPr>
        <p:spPr>
          <a:xfrm>
            <a:off x="4940205" y="909963"/>
            <a:ext cx="2360161" cy="4594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</a:pPr>
            <a:r>
              <a:rPr lang="en-US" sz="1600" b="1" dirty="0">
                <a:solidFill>
                  <a:schemeClr val="tx1"/>
                </a:solidFill>
                <a:ea typeface="ＭＳ Ｐゴシック"/>
                <a:cs typeface="Arial" panose="020B0604020202020204" pitchFamily="34" charset="0"/>
              </a:rPr>
              <a:t>HR ENBEK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015" y="1526257"/>
            <a:ext cx="6407413" cy="39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8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169;p15">
            <a:extLst>
              <a:ext uri="{FF2B5EF4-FFF2-40B4-BE49-F238E27FC236}">
                <a16:creationId xmlns:a16="http://schemas.microsoft.com/office/drawing/2014/main" id="{D12F50F3-A81E-405F-846C-8BE5C048609D}"/>
              </a:ext>
            </a:extLst>
          </p:cNvPr>
          <p:cNvCxnSpPr>
            <a:cxnSpLocks/>
          </p:cNvCxnSpPr>
          <p:nvPr/>
        </p:nvCxnSpPr>
        <p:spPr>
          <a:xfrm>
            <a:off x="322180" y="808499"/>
            <a:ext cx="115452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630AE55-CD81-4463-BA8B-132705C4B605}"/>
              </a:ext>
            </a:extLst>
          </p:cNvPr>
          <p:cNvSpPr/>
          <p:nvPr/>
        </p:nvSpPr>
        <p:spPr>
          <a:xfrm>
            <a:off x="331276" y="231640"/>
            <a:ext cx="11688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2400"/>
            </a:pPr>
            <a:r>
              <a:rPr lang="ru-RU" sz="2400" kern="1500" spc="-83" dirty="0">
                <a:solidFill>
                  <a:srgbClr val="B8541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МОДУЛЬ «ОХРАНА ТРУДА» </a:t>
            </a:r>
            <a:r>
              <a:rPr lang="ru-RU" sz="24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НА ПОРТАЛЕ </a:t>
            </a:r>
            <a:r>
              <a:rPr lang="en-US" sz="2400" kern="1500" spc="-83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Trebuchet MS"/>
              </a:rPr>
              <a:t>HR.ENBEK.KZ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  <a:sym typeface="Trebuchet MS"/>
              </a:rPr>
              <a:t> </a:t>
            </a:r>
            <a:endParaRPr lang="ru-RU" sz="2400" dirty="0">
              <a:solidFill>
                <a:schemeClr val="tx2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65345A03-F689-4003-BAC3-2F96446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493" y="6440581"/>
            <a:ext cx="2743200" cy="365125"/>
          </a:xfrm>
        </p:spPr>
        <p:txBody>
          <a:bodyPr/>
          <a:lstStyle/>
          <a:p>
            <a:r>
              <a:rPr lang="kk-KZ" dirty="0">
                <a:solidFill>
                  <a:schemeClr val="tx1">
                    <a:tint val="75000"/>
                  </a:schemeClr>
                </a:solidFill>
              </a:rPr>
              <a:t>9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7123FF73-7FB4-97F9-418B-D06C4B9C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288" y="1706214"/>
            <a:ext cx="2803647" cy="454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ОЦЕНКА ПРОФЕССИОНАЛЬНОГО РИСКА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ПРОХОЖДЕНИЕ ОБУЧЕНИЯ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ПОЛУЧЕНИЕ СОЦИАЛЬНЫХ ГАРАНТИЙ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УВЕДОМЛЕНИЕ О НЕОБХОДИМОСТИ ПРОХОЖДЕНИЯ ИПР, СТАТУСЕ ИСПОЛНЕНИЯ ИПР, УСТРАНЕНИЯ НАРУШЕНИЙ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СООБЩЕНИЕ О НЕСЧАТНОМ СЛУЧАЕ И СОСТАВЛЕНИЕ АКТА-Н1 О НЕСЧАСТНОМ СЛУЧАЕ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АВТОМАТИЧЕСКИЙ РАСЧЕТ ЗАТРАТ НА ОХРАНУ ТРУДА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ЗАКЛЮЧЕНИЕ ДОГОВОРА СТРАХОВАНИЯ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МОНИТОРИНГ КОЛЛЕКТИВНЫХ ДОГОВОРОВ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ДЕКЛАРИРОВАНИЕ ДЕЯТЕЛЬНОСТИ РАБОТОДАТЕЛЯ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</a:pPr>
            <a:r>
              <a:rPr lang="ru-RU" altLang="x-none" sz="1050" b="1" dirty="0">
                <a:latin typeface="+mn-lt"/>
                <a:cs typeface="Arial" panose="020B0604020202020204" pitchFamily="34" charset="0"/>
              </a:rPr>
              <a:t>ПОДАЧА ЗАЯВЛЕНИЯ, ЖАЛОБЫ ИНСПЕКТОРУ ПО ТРУДУ</a:t>
            </a:r>
            <a:endParaRPr lang="ru-RU" altLang="x-none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8BE25BF-A08F-15F8-3FE9-F814D659A7EE}"/>
              </a:ext>
            </a:extLst>
          </p:cNvPr>
          <p:cNvSpPr/>
          <p:nvPr/>
        </p:nvSpPr>
        <p:spPr>
          <a:xfrm>
            <a:off x="424572" y="1121846"/>
            <a:ext cx="2353889" cy="5318735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69E2E3-38BD-4B9A-1585-ACF7A5058A1A}"/>
              </a:ext>
            </a:extLst>
          </p:cNvPr>
          <p:cNvSpPr txBox="1"/>
          <p:nvPr/>
        </p:nvSpPr>
        <p:spPr>
          <a:xfrm>
            <a:off x="472197" y="1174234"/>
            <a:ext cx="220345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 lvl="0">
              <a:defRPr lang="ru-RU"/>
            </a:defPPr>
            <a:lvl1pPr lvl="0" algn="ctr">
              <a:defRPr b="1">
                <a:latin typeface="Calibri Light" panose="020F0302020204030204" pitchFamily="34" charset="0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>
              <a:defRPr/>
            </a:pPr>
            <a:r>
              <a:rPr lang="ru-RU" sz="1400" dirty="0"/>
              <a:t>ПОЛЬЗОВАТЕЛИ СИСТЕМЫ</a:t>
            </a:r>
          </a:p>
        </p:txBody>
      </p:sp>
      <p:sp>
        <p:nvSpPr>
          <p:cNvPr id="50" name="TextBox 62">
            <a:extLst>
              <a:ext uri="{FF2B5EF4-FFF2-40B4-BE49-F238E27FC236}">
                <a16:creationId xmlns:a16="http://schemas.microsoft.com/office/drawing/2014/main" id="{D21DA5C9-76B8-1234-E1DD-A7982302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09" y="1704459"/>
            <a:ext cx="22145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latin typeface="Calibri Light" panose="020F0302020204030204" pitchFamily="34" charset="0"/>
              </a:rPr>
              <a:t>Ввод информации, использование данных, получение услуг</a:t>
            </a:r>
          </a:p>
        </p:txBody>
      </p:sp>
      <p:pic>
        <p:nvPicPr>
          <p:cNvPr id="51" name="Рисунок 50" descr="Профессор">
            <a:extLst>
              <a:ext uri="{FF2B5EF4-FFF2-40B4-BE49-F238E27FC236}">
                <a16:creationId xmlns:a16="http://schemas.microsoft.com/office/drawing/2014/main" id="{227C645F-96B2-777C-944C-459A3F074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911" y="3880459"/>
            <a:ext cx="471582" cy="471582"/>
          </a:xfrm>
          <a:prstGeom prst="rect">
            <a:avLst/>
          </a:prstGeom>
        </p:spPr>
      </p:pic>
      <p:sp>
        <p:nvSpPr>
          <p:cNvPr id="52" name="TextBox 18">
            <a:extLst>
              <a:ext uri="{FF2B5EF4-FFF2-40B4-BE49-F238E27FC236}">
                <a16:creationId xmlns:a16="http://schemas.microsoft.com/office/drawing/2014/main" id="{A8B0C0C8-B014-27B1-2A41-4E8C92030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588" y="4027276"/>
            <a:ext cx="146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Учебные центры</a:t>
            </a:r>
          </a:p>
        </p:txBody>
      </p:sp>
      <p:sp>
        <p:nvSpPr>
          <p:cNvPr id="53" name="TextBox 69">
            <a:extLst>
              <a:ext uri="{FF2B5EF4-FFF2-40B4-BE49-F238E27FC236}">
                <a16:creationId xmlns:a16="http://schemas.microsoft.com/office/drawing/2014/main" id="{16541344-F0F4-9F99-5F5A-4B523ADB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14" y="2680077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Работодатели</a:t>
            </a:r>
          </a:p>
        </p:txBody>
      </p:sp>
      <p:pic>
        <p:nvPicPr>
          <p:cNvPr id="54" name="Рисунок 70" descr="Ученый">
            <a:extLst>
              <a:ext uri="{FF2B5EF4-FFF2-40B4-BE49-F238E27FC236}">
                <a16:creationId xmlns:a16="http://schemas.microsoft.com/office/drawing/2014/main" id="{8DB809AF-D880-0F42-FE8F-51C29BA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2" y="4490521"/>
            <a:ext cx="4714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71">
            <a:extLst>
              <a:ext uri="{FF2B5EF4-FFF2-40B4-BE49-F238E27FC236}">
                <a16:creationId xmlns:a16="http://schemas.microsoft.com/office/drawing/2014/main" id="{6002654B-7514-232B-A241-52EDA3B7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09" y="4641334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Спецорганизации</a:t>
            </a:r>
            <a:endParaRPr lang="ru-RU" alt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TextBox 72">
            <a:extLst>
              <a:ext uri="{FF2B5EF4-FFF2-40B4-BE49-F238E27FC236}">
                <a16:creationId xmlns:a16="http://schemas.microsoft.com/office/drawing/2014/main" id="{47EA25C6-B028-4882-EB4F-8C8961D8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134" y="5146159"/>
            <a:ext cx="16610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Заинтересованные организации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(ГФСС, КСЖ, </a:t>
            </a:r>
            <a:r>
              <a:rPr lang="ru-RU" alt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медорганизации</a:t>
            </a:r>
            <a:r>
              <a:rPr lang="ru-RU" altLang="ru-RU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профсоюзы  и др.)</a:t>
            </a:r>
          </a:p>
        </p:txBody>
      </p:sp>
      <p:pic>
        <p:nvPicPr>
          <p:cNvPr id="57" name="Рисунок 56" descr="Пожарный">
            <a:extLst>
              <a:ext uri="{FF2B5EF4-FFF2-40B4-BE49-F238E27FC236}">
                <a16:creationId xmlns:a16="http://schemas.microsoft.com/office/drawing/2014/main" id="{BE1705ED-935C-CF2A-1BA2-B876AB944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289" y="3286812"/>
            <a:ext cx="468407" cy="468407"/>
          </a:xfrm>
          <a:prstGeom prst="rect">
            <a:avLst/>
          </a:prstGeom>
        </p:spPr>
      </p:pic>
      <p:sp>
        <p:nvSpPr>
          <p:cNvPr id="58" name="TextBox 47">
            <a:extLst>
              <a:ext uri="{FF2B5EF4-FFF2-40B4-BE49-F238E27FC236}">
                <a16:creationId xmlns:a16="http://schemas.microsoft.com/office/drawing/2014/main" id="{A6C0686D-B970-546E-830F-A7E40AEC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41" y="3399272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Работники</a:t>
            </a:r>
          </a:p>
        </p:txBody>
      </p:sp>
      <p:pic>
        <p:nvPicPr>
          <p:cNvPr id="59" name="Рисунок 58" descr="Суд">
            <a:extLst>
              <a:ext uri="{FF2B5EF4-FFF2-40B4-BE49-F238E27FC236}">
                <a16:creationId xmlns:a16="http://schemas.microsoft.com/office/drawing/2014/main" id="{432CC872-981B-EEEB-9FC6-3BFFA14237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657" y="5131758"/>
            <a:ext cx="471583" cy="471583"/>
          </a:xfrm>
          <a:prstGeom prst="rect">
            <a:avLst/>
          </a:prstGeom>
        </p:spPr>
      </p:pic>
      <p:pic>
        <p:nvPicPr>
          <p:cNvPr id="60" name="Рисунок 59" descr="Офисный работник">
            <a:extLst>
              <a:ext uri="{FF2B5EF4-FFF2-40B4-BE49-F238E27FC236}">
                <a16:creationId xmlns:a16="http://schemas.microsoft.com/office/drawing/2014/main" id="{C110EF33-2665-E322-43C8-B8E09FA809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6B58BC"/>
              </a:clrFrom>
              <a:clrTo>
                <a:srgbClr val="6B58B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515" y="2586462"/>
            <a:ext cx="463436" cy="46343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2DB8980-34E8-3B3A-421C-6FC9ADAC4AF5}"/>
              </a:ext>
            </a:extLst>
          </p:cNvPr>
          <p:cNvGrpSpPr/>
          <p:nvPr/>
        </p:nvGrpSpPr>
        <p:grpSpPr>
          <a:xfrm rot="10800000" flipH="1">
            <a:off x="3013730" y="3145335"/>
            <a:ext cx="229048" cy="1061754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62" name="Шеврон 20">
              <a:extLst>
                <a:ext uri="{FF2B5EF4-FFF2-40B4-BE49-F238E27FC236}">
                  <a16:creationId xmlns:a16="http://schemas.microsoft.com/office/drawing/2014/main" id="{1F4FC60F-D0BC-A232-E22E-4941E76C7973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3" name="Шеврон 71">
              <a:extLst>
                <a:ext uri="{FF2B5EF4-FFF2-40B4-BE49-F238E27FC236}">
                  <a16:creationId xmlns:a16="http://schemas.microsoft.com/office/drawing/2014/main" id="{40E9683D-9B38-F6AE-BA8F-A2EE35BE4B5B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64" name="TextBox 78">
            <a:extLst>
              <a:ext uri="{FF2B5EF4-FFF2-40B4-BE49-F238E27FC236}">
                <a16:creationId xmlns:a16="http://schemas.microsoft.com/office/drawing/2014/main" id="{D9AC0832-A63D-52B0-A682-2CBCE417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84" y="4293024"/>
            <a:ext cx="2798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ИНТЕГРАЦИЯ С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АИС ОХРАНА ТРУДА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 БЕЗОПАСНОСТЬ</a:t>
            </a:r>
          </a:p>
        </p:txBody>
      </p:sp>
      <p:pic>
        <p:nvPicPr>
          <p:cNvPr id="65" name="Рисунок 49">
            <a:extLst>
              <a:ext uri="{FF2B5EF4-FFF2-40B4-BE49-F238E27FC236}">
                <a16:creationId xmlns:a16="http://schemas.microsoft.com/office/drawing/2014/main" id="{E4EE8ADD-CC01-AB90-E78D-5606615F8F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>
            <a:fillRect/>
          </a:stretch>
        </p:blipFill>
        <p:spPr bwMode="auto">
          <a:xfrm>
            <a:off x="7182040" y="3280057"/>
            <a:ext cx="5794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8BE25BF-A08F-15F8-3FE9-F814D659A7EE}"/>
              </a:ext>
            </a:extLst>
          </p:cNvPr>
          <p:cNvSpPr/>
          <p:nvPr/>
        </p:nvSpPr>
        <p:spPr>
          <a:xfrm>
            <a:off x="3474140" y="1121846"/>
            <a:ext cx="3082792" cy="5318735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69E2E3-38BD-4B9A-1585-ACF7A5058A1A}"/>
              </a:ext>
            </a:extLst>
          </p:cNvPr>
          <p:cNvSpPr txBox="1"/>
          <p:nvPr/>
        </p:nvSpPr>
        <p:spPr>
          <a:xfrm>
            <a:off x="3529854" y="1185248"/>
            <a:ext cx="297136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 lvl="0">
              <a:defRPr lang="ru-RU"/>
            </a:defPPr>
            <a:lvl1pPr lvl="0" algn="ctr">
              <a:defRPr b="1">
                <a:latin typeface="Calibri Light" panose="020F0302020204030204" pitchFamily="34" charset="0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>
              <a:defRPr/>
            </a:pPr>
            <a:r>
              <a:rPr lang="ru-RU" sz="1400" dirty="0"/>
              <a:t>ФУНКЦИОНАЛ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8191867" y="1704459"/>
            <a:ext cx="3663672" cy="445527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9103250" y="1597195"/>
            <a:ext cx="2052716" cy="155059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ЭФФЕКТЫ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C3C3E45-79A7-43E6-8918-E0AEADE13C8D}"/>
              </a:ext>
            </a:extLst>
          </p:cNvPr>
          <p:cNvSpPr/>
          <p:nvPr/>
        </p:nvSpPr>
        <p:spPr bwMode="auto">
          <a:xfrm>
            <a:off x="8892000" y="2068119"/>
            <a:ext cx="2746792" cy="1077216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12700">
              <a:spcBef>
                <a:spcPts val="105"/>
              </a:spcBef>
              <a:buClr>
                <a:srgbClr val="000000"/>
              </a:buClr>
              <a:tabLst>
                <a:tab pos="2339742" algn="l"/>
              </a:tabLst>
              <a:defRPr/>
            </a:pPr>
            <a:r>
              <a:rPr lang="kk-KZ" sz="1600" dirty="0"/>
              <a:t>Взаимодействие работодателей и работников на портале </a:t>
            </a:r>
            <a:r>
              <a:rPr lang="en-US" sz="1600" dirty="0"/>
              <a:t>hr.enbek.kz</a:t>
            </a:r>
            <a:r>
              <a:rPr lang="ru-RU" sz="1600" dirty="0"/>
              <a:t> с</a:t>
            </a:r>
            <a:r>
              <a:rPr lang="kk-KZ" sz="1600" dirty="0"/>
              <a:t> инспекторами по труду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CABB566-E260-42E2-8CFA-D34A9360439B}"/>
              </a:ext>
            </a:extLst>
          </p:cNvPr>
          <p:cNvSpPr/>
          <p:nvPr/>
        </p:nvSpPr>
        <p:spPr bwMode="auto">
          <a:xfrm>
            <a:off x="8892000" y="4979481"/>
            <a:ext cx="2801750" cy="58477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>
              <a:spcAft>
                <a:spcPts val="300"/>
              </a:spcAft>
            </a:pPr>
            <a:r>
              <a:rPr lang="kk-KZ" sz="1600" dirty="0"/>
              <a:t>Реализация Концепции безопасного труда до 2030 г.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13AC95A-FC7C-44CF-935D-05AC057EB9FA}"/>
              </a:ext>
            </a:extLst>
          </p:cNvPr>
          <p:cNvSpPr/>
          <p:nvPr/>
        </p:nvSpPr>
        <p:spPr bwMode="auto">
          <a:xfrm>
            <a:off x="8892000" y="3410550"/>
            <a:ext cx="2932389" cy="132343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>
              <a:spcAft>
                <a:spcPts val="300"/>
              </a:spcAft>
            </a:pPr>
            <a:r>
              <a:rPr lang="kk-KZ" sz="1600" dirty="0"/>
              <a:t>Использование мобильного устройства и внесение оперативных данных непосредственно в ИС на месте проверки, расследования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AA52693-7C07-5759-C5EE-80B99CE6A1D0}"/>
              </a:ext>
            </a:extLst>
          </p:cNvPr>
          <p:cNvSpPr txBox="1"/>
          <p:nvPr/>
        </p:nvSpPr>
        <p:spPr>
          <a:xfrm>
            <a:off x="8244000" y="2069623"/>
            <a:ext cx="8934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607896"/>
                </a:solidFill>
                <a:latin typeface="Segoe Pro Black" panose="020B0604020202020204" pitchFamily="34" charset="0"/>
                <a:cs typeface="Segoe UI" panose="020B0502040204020203" pitchFamily="34" charset="0"/>
              </a:rPr>
              <a:t>1</a:t>
            </a:r>
            <a:endParaRPr lang="ru-KZ" sz="6600" b="1" dirty="0">
              <a:solidFill>
                <a:srgbClr val="607896"/>
              </a:solidFill>
              <a:latin typeface="Segoe Pro Black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AA52693-7C07-5759-C5EE-80B99CE6A1D0}"/>
              </a:ext>
            </a:extLst>
          </p:cNvPr>
          <p:cNvSpPr txBox="1"/>
          <p:nvPr/>
        </p:nvSpPr>
        <p:spPr>
          <a:xfrm>
            <a:off x="8244000" y="3499966"/>
            <a:ext cx="8934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607896"/>
                </a:solidFill>
                <a:latin typeface="Segoe Pro Black" panose="020B0604020202020204" pitchFamily="34" charset="0"/>
                <a:cs typeface="Segoe UI" panose="020B0502040204020203" pitchFamily="34" charset="0"/>
              </a:rPr>
              <a:t>2</a:t>
            </a:r>
            <a:endParaRPr lang="ru-KZ" sz="6600" b="1" dirty="0">
              <a:solidFill>
                <a:srgbClr val="607896"/>
              </a:solidFill>
              <a:latin typeface="Segoe Pro Black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AA52693-7C07-5759-C5EE-80B99CE6A1D0}"/>
              </a:ext>
            </a:extLst>
          </p:cNvPr>
          <p:cNvSpPr txBox="1"/>
          <p:nvPr/>
        </p:nvSpPr>
        <p:spPr>
          <a:xfrm>
            <a:off x="8244000" y="4722784"/>
            <a:ext cx="8934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607896"/>
                </a:solidFill>
                <a:latin typeface="Segoe Pro Black" panose="020B0604020202020204" pitchFamily="34" charset="0"/>
                <a:cs typeface="Segoe UI" panose="020B0502040204020203" pitchFamily="34" charset="0"/>
              </a:rPr>
              <a:t>3</a:t>
            </a:r>
            <a:endParaRPr lang="ru-KZ" sz="6600" b="1" dirty="0">
              <a:solidFill>
                <a:srgbClr val="607896"/>
              </a:solidFill>
              <a:latin typeface="Segoe Pro Black" panose="020B0604020202020204" pitchFamily="34" charset="0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A2DB8980-34E8-3B3A-421C-6FC9ADAC4AF5}"/>
              </a:ext>
            </a:extLst>
          </p:cNvPr>
          <p:cNvGrpSpPr/>
          <p:nvPr/>
        </p:nvGrpSpPr>
        <p:grpSpPr>
          <a:xfrm rot="10800000" flipH="1">
            <a:off x="6813703" y="3088246"/>
            <a:ext cx="229048" cy="1061754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86" name="Шеврон 20">
              <a:extLst>
                <a:ext uri="{FF2B5EF4-FFF2-40B4-BE49-F238E27FC236}">
                  <a16:creationId xmlns:a16="http://schemas.microsoft.com/office/drawing/2014/main" id="{1F4FC60F-D0BC-A232-E22E-4941E76C7973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7" name="Шеврон 71">
              <a:extLst>
                <a:ext uri="{FF2B5EF4-FFF2-40B4-BE49-F238E27FC236}">
                  <a16:creationId xmlns:a16="http://schemas.microsoft.com/office/drawing/2014/main" id="{40E9683D-9B38-F6AE-BA8F-A2EE35BE4B5B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541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1058</Words>
  <Application>Microsoft Office PowerPoint</Application>
  <PresentationFormat>Широкоэкранный</PresentationFormat>
  <Paragraphs>267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ＭＳ Ｐゴシック</vt:lpstr>
      <vt:lpstr>Arial</vt:lpstr>
      <vt:lpstr>Arial Unicode MS</vt:lpstr>
      <vt:lpstr>Calibri</vt:lpstr>
      <vt:lpstr>Calibri Light</vt:lpstr>
      <vt:lpstr>Impact</vt:lpstr>
      <vt:lpstr>Montserrat</vt:lpstr>
      <vt:lpstr>Open Sans</vt:lpstr>
      <vt:lpstr>Open Sans Light</vt:lpstr>
      <vt:lpstr>PT Sans</vt:lpstr>
      <vt:lpstr>Segoe Pro</vt:lpstr>
      <vt:lpstr>Segoe Pro Black</vt:lpstr>
      <vt:lpstr>Segoe UI</vt:lpstr>
      <vt:lpstr>Segoe UI Semibold</vt:lpstr>
      <vt:lpstr>Tahoma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Anar A. tuleubayeva</dc:creator>
  <cp:lastModifiedBy>Ербол Д. Оспанов</cp:lastModifiedBy>
  <cp:revision>119</cp:revision>
  <dcterms:created xsi:type="dcterms:W3CDTF">2022-04-14T03:22:03Z</dcterms:created>
  <dcterms:modified xsi:type="dcterms:W3CDTF">2023-05-24T13:05:19Z</dcterms:modified>
</cp:coreProperties>
</file>