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4346" r:id="rId3"/>
  </p:sldMasterIdLst>
  <p:notesMasterIdLst>
    <p:notesMasterId r:id="rId24"/>
  </p:notesMasterIdLst>
  <p:sldIdLst>
    <p:sldId id="10521" r:id="rId4"/>
    <p:sldId id="10572" r:id="rId5"/>
    <p:sldId id="10615" r:id="rId6"/>
    <p:sldId id="10616" r:id="rId7"/>
    <p:sldId id="10617" r:id="rId8"/>
    <p:sldId id="10603" r:id="rId9"/>
    <p:sldId id="10604" r:id="rId10"/>
    <p:sldId id="10605" r:id="rId11"/>
    <p:sldId id="10606" r:id="rId12"/>
    <p:sldId id="10607" r:id="rId13"/>
    <p:sldId id="10608" r:id="rId14"/>
    <p:sldId id="10609" r:id="rId15"/>
    <p:sldId id="10610" r:id="rId16"/>
    <p:sldId id="10611" r:id="rId17"/>
    <p:sldId id="10621" r:id="rId18"/>
    <p:sldId id="10619" r:id="rId19"/>
    <p:sldId id="10622" r:id="rId20"/>
    <p:sldId id="10612" r:id="rId21"/>
    <p:sldId id="10613" r:id="rId22"/>
    <p:sldId id="10614" r:id="rId23"/>
  </p:sldIdLst>
  <p:sldSz cx="12192000" cy="6858000"/>
  <p:notesSz cx="6797675" cy="9929813"/>
  <p:defaultTextStyle>
    <a:defPPr lvl="0">
      <a:defRPr lang="en"/>
    </a:defPPr>
    <a:lvl1pPr marL="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рнова Гульзипа" initials="ОГ" lastIdx="1" clrIdx="0">
    <p:extLst>
      <p:ext uri="{19B8F6BF-5375-455C-9EA6-DF929625EA0E}">
        <p15:presenceInfo xmlns:p15="http://schemas.microsoft.com/office/powerpoint/2012/main" userId="S::Ornova.G@kpp.kz::3d1ab08c-fd58-4940-a6a0-d7706505fbc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575"/>
    <a:srgbClr val="003F96"/>
    <a:srgbClr val="00338D"/>
    <a:srgbClr val="FC3E0C"/>
    <a:srgbClr val="FF33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85678" autoAdjust="0"/>
  </p:normalViewPr>
  <p:slideViewPr>
    <p:cSldViewPr snapToGrid="0">
      <p:cViewPr varScale="1">
        <p:scale>
          <a:sx n="55" d="100"/>
          <a:sy n="55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effectLst/>
              </a:rPr>
              <a:t>Регистрация работников в МП</a:t>
            </a:r>
            <a:endParaRPr lang="ru-RU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187500000000001E-2"/>
          <c:y val="0.12369855388043205"/>
          <c:w val="0.96041670767716514"/>
          <c:h val="0.8438849406652646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Лист1!$C$2:$C$5</c:f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numCache>
                      <c:formatCode>m/d/yyyy</c:formatCode>
                      <c:ptCount val="4"/>
                      <c:pt idx="0">
                        <c:v>44958</c:v>
                      </c:pt>
                      <c:pt idx="1">
                        <c:v>44986</c:v>
                      </c:pt>
                      <c:pt idx="2">
                        <c:v>45017</c:v>
                      </c:pt>
                      <c:pt idx="3">
                        <c:v>45038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190E-4C12-A8AF-D15EAAA066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3464992"/>
        <c:axId val="653468320"/>
      </c:barChar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авторизованных  работников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8593750000000007E-2"/>
                  <c:y val="3.63719224333586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953125000000003E-2"/>
                      <c:h val="0.10601682363263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90E-4C12-A8AF-D15EAAA06622}"/>
                </c:ext>
              </c:extLst>
            </c:dLbl>
            <c:dLbl>
              <c:idx val="1"/>
              <c:layout>
                <c:manualLayout>
                  <c:x val="8.6955669430879734E-2"/>
                  <c:y val="5.7292628596152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0E-4C12-A8AF-D15EAAA06622}"/>
                </c:ext>
              </c:extLst>
            </c:dLbl>
            <c:dLbl>
              <c:idx val="2"/>
              <c:layout>
                <c:manualLayout>
                  <c:x val="9.3931442229472709E-2"/>
                  <c:y val="0.157322890084896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0E-4C12-A8AF-D15EAAA06622}"/>
                </c:ext>
              </c:extLst>
            </c:dLbl>
            <c:dLbl>
              <c:idx val="3"/>
              <c:layout>
                <c:manualLayout>
                  <c:x val="6.4100329500441422E-2"/>
                  <c:y val="0.126638694299134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0E-4C12-A8AF-D15EAAA06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682</c:v>
                </c:pt>
                <c:pt idx="2">
                  <c:v>2713</c:v>
                </c:pt>
                <c:pt idx="3">
                  <c:v>3261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numCache>
                      <c:formatCode>m/d/yyyy</c:formatCode>
                      <c:ptCount val="4"/>
                      <c:pt idx="0">
                        <c:v>44958</c:v>
                      </c:pt>
                      <c:pt idx="1">
                        <c:v>44986</c:v>
                      </c:pt>
                      <c:pt idx="2">
                        <c:v>45017</c:v>
                      </c:pt>
                      <c:pt idx="3">
                        <c:v>45038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5-190E-4C12-A8AF-D15EAAA066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53468736"/>
        <c:axId val="653471232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% авторизованных работников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8125000000000001E-2"/>
                  <c:y val="-8.203124495378660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0E-4C12-A8AF-D15EAAA06622}"/>
                </c:ext>
              </c:extLst>
            </c:dLbl>
            <c:dLbl>
              <c:idx val="1"/>
              <c:layout>
                <c:manualLayout>
                  <c:x val="-2.0312500000000001E-2"/>
                  <c:y val="-0.1148437429353012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0E-4C12-A8AF-D15EAAA06622}"/>
                </c:ext>
              </c:extLst>
            </c:dLbl>
            <c:dLbl>
              <c:idx val="2"/>
              <c:layout>
                <c:manualLayout>
                  <c:x val="-1.7368958445263788E-2"/>
                  <c:y val="-0.1002981927214616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0E-4C12-A8AF-D15EAAA06622}"/>
                </c:ext>
              </c:extLst>
            </c:dLbl>
            <c:dLbl>
              <c:idx val="3"/>
              <c:layout>
                <c:manualLayout>
                  <c:x val="-4.8437500000000001E-2"/>
                  <c:y val="-8.920061640089541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0E-4C12-A8AF-D15EAAA066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Лист1!$D$2:$D$5</c:f>
              <c:numCache>
                <c:formatCode>General</c:formatCode>
                <c:ptCount val="4"/>
                <c:pt idx="0">
                  <c:v>40</c:v>
                </c:pt>
                <c:pt idx="1">
                  <c:v>850</c:v>
                </c:pt>
                <c:pt idx="2">
                  <c:v>3000</c:v>
                </c:pt>
                <c:pt idx="3">
                  <c:v>3500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Лист1!$A$2:$A$5</c15:sqref>
                        </c15:formulaRef>
                      </c:ext>
                    </c:extLst>
                    <c:numCache>
                      <c:formatCode>m/d/yyyy</c:formatCode>
                      <c:ptCount val="4"/>
                      <c:pt idx="0">
                        <c:v>44958</c:v>
                      </c:pt>
                      <c:pt idx="1">
                        <c:v>44986</c:v>
                      </c:pt>
                      <c:pt idx="2">
                        <c:v>45017</c:v>
                      </c:pt>
                      <c:pt idx="3">
                        <c:v>45038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A-190E-4C12-A8AF-D15EAAA066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3468736"/>
        <c:axId val="653471232"/>
      </c:lineChart>
      <c:catAx>
        <c:axId val="65346499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653468320"/>
        <c:crosses val="autoZero"/>
        <c:auto val="1"/>
        <c:lblAlgn val="ctr"/>
        <c:lblOffset val="100"/>
        <c:noMultiLvlLbl val="0"/>
      </c:catAx>
      <c:valAx>
        <c:axId val="6534683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53464992"/>
        <c:crosses val="autoZero"/>
        <c:crossBetween val="between"/>
      </c:valAx>
      <c:valAx>
        <c:axId val="65347123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653468736"/>
        <c:crosses val="max"/>
        <c:crossBetween val="between"/>
      </c:valAx>
      <c:catAx>
        <c:axId val="653468736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extTo"/>
        <c:crossAx val="65347123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2906580278245022E-2"/>
          <c:y val="0.19839700818794376"/>
          <c:w val="0.27381250000000001"/>
          <c:h val="0.460548643392200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4E13F-D2AD-4CC3-9BC4-20149F3DA3FA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028D3-E52E-4F2A-BE1D-089A32F2D9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0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65B-2BDF-46AF-8A00-DC8CEBC7C6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63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A1965B-2BDF-46AF-8A00-DC8CEBC7C65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65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367" y="2181232"/>
            <a:ext cx="11252200" cy="321948"/>
          </a:xfrm>
          <a:noFill/>
          <a:ln>
            <a:noFill/>
          </a:ln>
          <a:effectLst/>
        </p:spPr>
        <p:txBody>
          <a:bodyPr wrap="square" lIns="0" tIns="0">
            <a:spAutoFit/>
          </a:bodyPr>
          <a:lstStyle>
            <a:lvl1pPr algn="ctr">
              <a:defRPr sz="255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noProof="0" dirty="0"/>
              <a:t>Название презентации</a:t>
            </a:r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0966" y="4862629"/>
            <a:ext cx="5635041" cy="230832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500" b="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 noProof="0" dirty="0"/>
              <a:t>Сотникова Юлия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779" y="4421902"/>
            <a:ext cx="8076220" cy="2436109"/>
          </a:xfrm>
          <a:prstGeom prst="rect">
            <a:avLst/>
          </a:prstGeom>
        </p:spPr>
      </p:pic>
      <p:sp>
        <p:nvSpPr>
          <p:cNvPr id="5" name="Прямоугольник 4"/>
          <p:cNvSpPr/>
          <p:nvPr userDrawn="1"/>
        </p:nvSpPr>
        <p:spPr>
          <a:xfrm>
            <a:off x="2135561" y="1331775"/>
            <a:ext cx="7730467" cy="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ru-RU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00569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2"/>
          </p:nvPr>
        </p:nvSpPr>
        <p:spPr>
          <a:xfrm>
            <a:off x="478367" y="1179523"/>
            <a:ext cx="11252200" cy="276999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78367" y="5049847"/>
            <a:ext cx="11252200" cy="595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55241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 (маркер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2400" b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367" y="1178752"/>
            <a:ext cx="11252200" cy="1485022"/>
          </a:xfrm>
        </p:spPr>
        <p:txBody>
          <a:bodyPr/>
          <a:lstStyle>
            <a:lvl1pPr marL="257168" indent="-257168">
              <a:buFontTx/>
              <a:buBlip>
                <a:blip r:embed="rId2"/>
              </a:buBlip>
              <a:defRPr lang="ru-RU" sz="18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199" indent="-214308">
              <a:buClr>
                <a:srgbClr val="003399"/>
              </a:buClr>
              <a:buFont typeface="Arial" pitchFamily="34" charset="0"/>
              <a:buChar char="•"/>
              <a:defRPr lang="ru-RU" sz="15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0"/>
            <a:ext cx="28448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356350"/>
            <a:ext cx="2844800" cy="184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B84E8-4537-4B25-B3E3-B07B4789E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2479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0788"/>
            <a:ext cx="2844800" cy="184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00546-2165-4B5F-96B4-2F3E08960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595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11013025" y="6448665"/>
            <a:ext cx="836083" cy="377825"/>
          </a:xfrm>
          <a:prstGeom prst="rect">
            <a:avLst/>
          </a:prstGeom>
        </p:spPr>
        <p:txBody>
          <a:bodyPr/>
          <a:lstStyle/>
          <a:p>
            <a:fld id="{8FDDD8AE-41E1-471F-8F93-F6F27CD8EE6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-24678" y="6512739"/>
            <a:ext cx="12061340" cy="29454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55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38">
            <a:extLst>
              <a:ext uri="{FF2B5EF4-FFF2-40B4-BE49-F238E27FC236}">
                <a16:creationId xmlns:a16="http://schemas.microsoft.com/office/drawing/2014/main" id="{6BEDED9F-A289-7C4C-B693-F791E69122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859" y="237612"/>
            <a:ext cx="6986712" cy="3346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239" b="1" i="1" smtClean="0">
                <a:solidFill>
                  <a:srgbClr val="F6A300"/>
                </a:solidFill>
                <a:effectLst/>
              </a:defRPr>
            </a:lvl1pPr>
          </a:lstStyle>
          <a:p>
            <a:r>
              <a:rPr lang="ru-RU" dirty="0"/>
              <a:t>Пример пустого слайда презентации</a:t>
            </a:r>
          </a:p>
        </p:txBody>
      </p:sp>
      <p:sp>
        <p:nvSpPr>
          <p:cNvPr id="15" name="Текст 38">
            <a:extLst>
              <a:ext uri="{FF2B5EF4-FFF2-40B4-BE49-F238E27FC236}">
                <a16:creationId xmlns:a16="http://schemas.microsoft.com/office/drawing/2014/main" id="{20A0827A-C1B6-D54C-9AE1-4923078094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167" y="595323"/>
            <a:ext cx="4941887" cy="3346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514338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956" i="1" smtClean="0">
                <a:effectLst/>
              </a:defRPr>
            </a:lvl1pPr>
          </a:lstStyle>
          <a:p>
            <a:r>
              <a:rPr lang="ru-RU" i="1" dirty="0">
                <a:effectLst/>
                <a:latin typeface="Arial" panose="020B0604020202020204" pitchFamily="34" charset="0"/>
              </a:rPr>
              <a:t>Пример подзаголовка слайда</a:t>
            </a:r>
            <a:endParaRPr lang="ru-RU" dirty="0">
              <a:effectLst/>
              <a:latin typeface="Arial" panose="020B0604020202020204" pitchFamily="34" charset="0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5B44275F-AA93-0144-8A17-5BFEE3BF02FA}"/>
              </a:ext>
            </a:extLst>
          </p:cNvPr>
          <p:cNvSpPr/>
          <p:nvPr userDrawn="1"/>
        </p:nvSpPr>
        <p:spPr>
          <a:xfrm>
            <a:off x="611859" y="0"/>
            <a:ext cx="179252" cy="842980"/>
          </a:xfrm>
          <a:custGeom>
            <a:avLst/>
            <a:gdLst/>
            <a:ahLst/>
            <a:cxnLst/>
            <a:rect l="l" t="t" r="r" b="b"/>
            <a:pathLst>
              <a:path w="252094" h="1185545">
                <a:moveTo>
                  <a:pt x="251944" y="0"/>
                </a:moveTo>
                <a:lnTo>
                  <a:pt x="0" y="1185303"/>
                </a:lnTo>
              </a:path>
            </a:pathLst>
          </a:custGeom>
          <a:ln w="9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24CD9FF-868C-D24E-98F3-D4F1147629B2}"/>
              </a:ext>
            </a:extLst>
          </p:cNvPr>
          <p:cNvGrpSpPr/>
          <p:nvPr userDrawn="1"/>
        </p:nvGrpSpPr>
        <p:grpSpPr>
          <a:xfrm>
            <a:off x="602633" y="6261100"/>
            <a:ext cx="350939" cy="350940"/>
            <a:chOff x="864000" y="8873273"/>
            <a:chExt cx="474119" cy="474122"/>
          </a:xfrm>
        </p:grpSpPr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9DDEE0C7-83BA-F84B-B057-3FF82DEF1EF1}"/>
                </a:ext>
              </a:extLst>
            </p:cNvPr>
            <p:cNvSpPr/>
            <p:nvPr userDrawn="1"/>
          </p:nvSpPr>
          <p:spPr>
            <a:xfrm>
              <a:off x="1117010" y="8873281"/>
              <a:ext cx="221106" cy="221551"/>
            </a:xfrm>
            <a:prstGeom prst="rect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D61EBDAE-0F8D-CF4C-94A9-FD999B3174C8}"/>
                </a:ext>
              </a:extLst>
            </p:cNvPr>
            <p:cNvSpPr/>
            <p:nvPr userDrawn="1"/>
          </p:nvSpPr>
          <p:spPr>
            <a:xfrm>
              <a:off x="1117013" y="9126022"/>
              <a:ext cx="221106" cy="221373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06C821B5-319F-1841-9AE6-FA362BBE9259}"/>
                </a:ext>
              </a:extLst>
            </p:cNvPr>
            <p:cNvSpPr/>
            <p:nvPr userDrawn="1"/>
          </p:nvSpPr>
          <p:spPr>
            <a:xfrm>
              <a:off x="864000" y="8873273"/>
              <a:ext cx="221106" cy="221564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13"/>
            </a:p>
          </p:txBody>
        </p:sp>
        <p:sp>
          <p:nvSpPr>
            <p:cNvPr id="35" name="object 13">
              <a:extLst>
                <a:ext uri="{FF2B5EF4-FFF2-40B4-BE49-F238E27FC236}">
                  <a16:creationId xmlns:a16="http://schemas.microsoft.com/office/drawing/2014/main" id="{466F85B7-EAB4-8047-AD5F-650858A71799}"/>
                </a:ext>
              </a:extLst>
            </p:cNvPr>
            <p:cNvSpPr/>
            <p:nvPr userDrawn="1"/>
          </p:nvSpPr>
          <p:spPr>
            <a:xfrm>
              <a:off x="864000" y="9126020"/>
              <a:ext cx="221106" cy="221373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13"/>
            </a:p>
          </p:txBody>
        </p:sp>
      </p:grpSp>
      <p:sp>
        <p:nvSpPr>
          <p:cNvPr id="36" name="object 9">
            <a:extLst>
              <a:ext uri="{FF2B5EF4-FFF2-40B4-BE49-F238E27FC236}">
                <a16:creationId xmlns:a16="http://schemas.microsoft.com/office/drawing/2014/main" id="{C9F912B7-96EA-4849-9B52-B40E15F0AA39}"/>
              </a:ext>
            </a:extLst>
          </p:cNvPr>
          <p:cNvSpPr/>
          <p:nvPr userDrawn="1"/>
        </p:nvSpPr>
        <p:spPr>
          <a:xfrm>
            <a:off x="11209142" y="6261100"/>
            <a:ext cx="122441" cy="596900"/>
          </a:xfrm>
          <a:custGeom>
            <a:avLst/>
            <a:gdLst/>
            <a:ahLst/>
            <a:cxnLst/>
            <a:rect l="l" t="t" r="r" b="b"/>
            <a:pathLst>
              <a:path w="189865" h="847090">
                <a:moveTo>
                  <a:pt x="179975" y="0"/>
                </a:moveTo>
                <a:lnTo>
                  <a:pt x="189500" y="0"/>
                </a:lnTo>
                <a:lnTo>
                  <a:pt x="9524" y="846719"/>
                </a:lnTo>
                <a:lnTo>
                  <a:pt x="0" y="846719"/>
                </a:lnTo>
                <a:lnTo>
                  <a:pt x="179975" y="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7" name="object 14">
            <a:extLst>
              <a:ext uri="{FF2B5EF4-FFF2-40B4-BE49-F238E27FC236}">
                <a16:creationId xmlns:a16="http://schemas.microsoft.com/office/drawing/2014/main" id="{4EC898B8-A427-2A44-8996-B7B499A7B11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1384257" y="6334860"/>
            <a:ext cx="370003" cy="22666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13" b="0" i="1" spc="0">
                <a:solidFill>
                  <a:schemeClr val="tx1"/>
                </a:solidFill>
                <a:latin typeface="+mn-lt"/>
              </a:defRPr>
            </a:lvl1pPr>
          </a:lstStyle>
          <a:p>
            <a:pPr marL="14288">
              <a:lnSpc>
                <a:spcPts val="2011"/>
              </a:lnSpc>
            </a:pPr>
            <a:fld id="{81D60167-4931-47E6-BA6A-407CBD079E47}" type="slidenum">
              <a:rPr lang="ru-RU" smtClean="0"/>
              <a:pPr marL="14288">
                <a:lnSpc>
                  <a:spcPts val="2011"/>
                </a:lnSpc>
              </a:pPr>
              <a:t>‹#›</a:t>
            </a:fld>
            <a:endParaRPr lang="ru-RU" dirty="0"/>
          </a:p>
        </p:txBody>
      </p:sp>
      <p:sp>
        <p:nvSpPr>
          <p:cNvPr id="13" name="Рисунок 6">
            <a:extLst>
              <a:ext uri="{FF2B5EF4-FFF2-40B4-BE49-F238E27FC236}">
                <a16:creationId xmlns:a16="http://schemas.microsoft.com/office/drawing/2014/main" id="{BD0440A3-1FB3-CE40-B16E-187505E5B8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1865" y="3522094"/>
            <a:ext cx="10964447" cy="138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96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0FCE-9925-4BBA-A285-1BCAC6731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3025" y="1120489"/>
            <a:ext cx="6419851" cy="1074278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2251"/>
              </a:lnSpc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EA62E7-F505-413F-AC40-88271601CE6E}"/>
              </a:ext>
            </a:extLst>
          </p:cNvPr>
          <p:cNvSpPr/>
          <p:nvPr/>
        </p:nvSpPr>
        <p:spPr>
          <a:xfrm>
            <a:off x="2395204" y="245255"/>
            <a:ext cx="9796797" cy="155457"/>
          </a:xfrm>
          <a:custGeom>
            <a:avLst/>
            <a:gdLst>
              <a:gd name="connsiteX0" fmla="*/ 5931698 w 5931697"/>
              <a:gd name="connsiteY0" fmla="*/ 0 h 94125"/>
              <a:gd name="connsiteX1" fmla="*/ 5931698 w 5931697"/>
              <a:gd name="connsiteY1" fmla="*/ 94126 h 94125"/>
              <a:gd name="connsiteX2" fmla="*/ 0 w 5931697"/>
              <a:gd name="connsiteY2" fmla="*/ 94126 h 94125"/>
              <a:gd name="connsiteX3" fmla="*/ 94259 w 5931697"/>
              <a:gd name="connsiteY3" fmla="*/ 0 h 9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697" h="94125">
                <a:moveTo>
                  <a:pt x="5931698" y="0"/>
                </a:moveTo>
                <a:lnTo>
                  <a:pt x="5931698" y="94126"/>
                </a:lnTo>
                <a:lnTo>
                  <a:pt x="0" y="94126"/>
                </a:lnTo>
                <a:lnTo>
                  <a:pt x="94259" y="0"/>
                </a:lnTo>
                <a:close/>
              </a:path>
            </a:pathLst>
          </a:custGeom>
          <a:solidFill>
            <a:srgbClr val="37424F"/>
          </a:soli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1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35EA85-9B59-4E84-A432-8756A63971E8}"/>
              </a:ext>
            </a:extLst>
          </p:cNvPr>
          <p:cNvSpPr/>
          <p:nvPr/>
        </p:nvSpPr>
        <p:spPr>
          <a:xfrm>
            <a:off x="0" y="0"/>
            <a:ext cx="12192000" cy="566088"/>
          </a:xfrm>
          <a:custGeom>
            <a:avLst/>
            <a:gdLst>
              <a:gd name="connsiteX0" fmla="*/ 0 w 7381928"/>
              <a:gd name="connsiteY0" fmla="*/ 0 h 342751"/>
              <a:gd name="connsiteX1" fmla="*/ 7381929 w 7381928"/>
              <a:gd name="connsiteY1" fmla="*/ 0 h 342751"/>
              <a:gd name="connsiteX2" fmla="*/ 7381929 w 7381928"/>
              <a:gd name="connsiteY2" fmla="*/ 154507 h 342751"/>
              <a:gd name="connsiteX3" fmla="*/ 1544494 w 7381928"/>
              <a:gd name="connsiteY3" fmla="*/ 154507 h 342751"/>
              <a:gd name="connsiteX4" fmla="*/ 1355975 w 7381928"/>
              <a:gd name="connsiteY4" fmla="*/ 342751 h 342751"/>
              <a:gd name="connsiteX5" fmla="*/ 4 w 7381928"/>
              <a:gd name="connsiteY5" fmla="*/ 342751 h 342751"/>
              <a:gd name="connsiteX6" fmla="*/ 4 w 7381928"/>
              <a:gd name="connsiteY6" fmla="*/ 0 h 34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1928" h="342751">
                <a:moveTo>
                  <a:pt x="0" y="0"/>
                </a:moveTo>
                <a:lnTo>
                  <a:pt x="7381929" y="0"/>
                </a:lnTo>
                <a:lnTo>
                  <a:pt x="7381929" y="154507"/>
                </a:lnTo>
                <a:lnTo>
                  <a:pt x="1544494" y="154507"/>
                </a:lnTo>
                <a:lnTo>
                  <a:pt x="1355975" y="342751"/>
                </a:lnTo>
                <a:lnTo>
                  <a:pt x="4" y="342751"/>
                </a:lnTo>
                <a:cubicBezTo>
                  <a:pt x="4" y="228502"/>
                  <a:pt x="4" y="114249"/>
                  <a:pt x="4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EF4458"/>
              </a:gs>
              <a:gs pos="0">
                <a:srgbClr val="C43446"/>
              </a:gs>
            </a:gsLst>
            <a:lin ang="10800000" scaled="1"/>
            <a:tileRect/>
          </a:gra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1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0E30F49-AE5F-40FE-BF56-049CDAFA9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3371" y="181013"/>
            <a:ext cx="1737463" cy="258916"/>
          </a:xfrm>
          <a:prstGeom prst="rect">
            <a:avLst/>
          </a:prstGeom>
        </p:spPr>
      </p:pic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1A12600A-F228-4319-9325-9A1297167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9125" y="635636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797BA99-68EF-4567-9930-353A1394CC9E}" type="datetime1">
              <a:rPr lang="ru-RU" smtClean="0"/>
              <a:pPr/>
              <a:t>18.05.2023</a:t>
            </a:fld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A1E7176-3834-4056-AB34-7FC7063C5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5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577F931-7FC6-40E0-8F3E-B9C32C01A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675" y="635636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Page </a:t>
            </a:r>
            <a:fld id="{85E5FF9A-3CBE-4213-BD60-755A00D6F6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F3D33-7058-441D-8C62-4728B29A03A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153025" y="2194777"/>
            <a:ext cx="6419851" cy="15210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11"/>
              </a:lnSpc>
              <a:buNone/>
              <a:defRPr sz="900">
                <a:solidFill>
                  <a:schemeClr val="tx2"/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dignissim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convallis </a:t>
            </a:r>
            <a:r>
              <a:rPr lang="en-US" dirty="0" err="1"/>
              <a:t>aliquet</a:t>
            </a:r>
            <a:r>
              <a:rPr lang="en-US" dirty="0"/>
              <a:t> dui.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efficitur</a:t>
            </a:r>
            <a:r>
              <a:rPr lang="en-US" dirty="0"/>
              <a:t> et </a:t>
            </a:r>
            <a:r>
              <a:rPr lang="en-US" dirty="0" err="1"/>
              <a:t>commodo</a:t>
            </a:r>
            <a:r>
              <a:rPr lang="en-US" dirty="0"/>
              <a:t> in, </a:t>
            </a:r>
            <a:r>
              <a:rPr lang="en-US" dirty="0" err="1"/>
              <a:t>aliquet</a:t>
            </a:r>
            <a:r>
              <a:rPr lang="en-US" dirty="0"/>
              <a:t> vel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202371C-A433-45A1-A285-84CCC107D3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3025" y="4133860"/>
            <a:ext cx="6419851" cy="20478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51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1051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</a:lstStyle>
          <a:p>
            <a:pPr lvl="0"/>
            <a:r>
              <a:rPr lang="en-US" dirty="0"/>
              <a:t>LOREM IPSUM DOLOR SIT AMET, </a:t>
            </a:r>
          </a:p>
          <a:p>
            <a:pPr lvl="0"/>
            <a:r>
              <a:rPr lang="en-US" dirty="0"/>
              <a:t>CONSECTETUR ADIPISCING ELIT.</a:t>
            </a:r>
          </a:p>
        </p:txBody>
      </p:sp>
      <p:sp>
        <p:nvSpPr>
          <p:cNvPr id="30" name="Chart Placeholder 29">
            <a:extLst>
              <a:ext uri="{FF2B5EF4-FFF2-40B4-BE49-F238E27FC236}">
                <a16:creationId xmlns:a16="http://schemas.microsoft.com/office/drawing/2014/main" id="{8493869A-E6EB-4091-A540-014DBFFFD7B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19125" y="1058957"/>
            <a:ext cx="4114800" cy="2520000"/>
          </a:xfrm>
        </p:spPr>
        <p:txBody>
          <a:bodyPr bIns="972000"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8" name="Chart Placeholder 29">
            <a:extLst>
              <a:ext uri="{FF2B5EF4-FFF2-40B4-BE49-F238E27FC236}">
                <a16:creationId xmlns:a16="http://schemas.microsoft.com/office/drawing/2014/main" id="{ADD60396-6AAD-4A7C-916B-51D6C6A60199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9125" y="3661725"/>
            <a:ext cx="4114800" cy="2520000"/>
          </a:xfrm>
        </p:spPr>
        <p:txBody>
          <a:bodyPr bIns="972000"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A7D488-268A-4B15-B98F-0B499AF27E78}"/>
              </a:ext>
            </a:extLst>
          </p:cNvPr>
          <p:cNvGrpSpPr/>
          <p:nvPr userDrawn="1"/>
        </p:nvGrpSpPr>
        <p:grpSpPr>
          <a:xfrm>
            <a:off x="8502631" y="474081"/>
            <a:ext cx="2994495" cy="175661"/>
            <a:chOff x="8502623" y="474071"/>
            <a:chExt cx="2994494" cy="17566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E3ED91-4917-4157-BD04-F49C427F8271}"/>
                </a:ext>
              </a:extLst>
            </p:cNvPr>
            <p:cNvGrpSpPr/>
            <p:nvPr userDrawn="1"/>
          </p:nvGrpSpPr>
          <p:grpSpPr>
            <a:xfrm>
              <a:off x="8502623" y="485939"/>
              <a:ext cx="163793" cy="163793"/>
              <a:chOff x="6005512" y="3338512"/>
              <a:chExt cx="179987" cy="17998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BF3E40F-5491-413C-852F-77CB456A555A}"/>
                  </a:ext>
                </a:extLst>
              </p:cNvPr>
              <p:cNvSpPr/>
              <p:nvPr/>
            </p:nvSpPr>
            <p:spPr>
              <a:xfrm>
                <a:off x="6005512" y="3338512"/>
                <a:ext cx="179987" cy="179987"/>
              </a:xfrm>
              <a:custGeom>
                <a:avLst/>
                <a:gdLst>
                  <a:gd name="connsiteX0" fmla="*/ 0 w 179987"/>
                  <a:gd name="connsiteY0" fmla="*/ 89994 h 179987"/>
                  <a:gd name="connsiteX1" fmla="*/ 89994 w 179987"/>
                  <a:gd name="connsiteY1" fmla="*/ 0 h 179987"/>
                  <a:gd name="connsiteX2" fmla="*/ 179988 w 179987"/>
                  <a:gd name="connsiteY2" fmla="*/ 89994 h 179987"/>
                  <a:gd name="connsiteX3" fmla="*/ 89994 w 179987"/>
                  <a:gd name="connsiteY3" fmla="*/ 179988 h 179987"/>
                  <a:gd name="connsiteX4" fmla="*/ 0 w 179987"/>
                  <a:gd name="connsiteY4" fmla="*/ 89994 h 17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987" h="179987">
                    <a:moveTo>
                      <a:pt x="0" y="89994"/>
                    </a:moveTo>
                    <a:cubicBezTo>
                      <a:pt x="0" y="40308"/>
                      <a:pt x="40308" y="0"/>
                      <a:pt x="89994" y="0"/>
                    </a:cubicBezTo>
                    <a:cubicBezTo>
                      <a:pt x="139680" y="0"/>
                      <a:pt x="179988" y="40308"/>
                      <a:pt x="179988" y="89994"/>
                    </a:cubicBezTo>
                    <a:cubicBezTo>
                      <a:pt x="179988" y="139680"/>
                      <a:pt x="139680" y="179988"/>
                      <a:pt x="89994" y="179988"/>
                    </a:cubicBezTo>
                    <a:cubicBezTo>
                      <a:pt x="40308" y="179988"/>
                      <a:pt x="0" y="139680"/>
                      <a:pt x="0" y="899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E77574A-B16A-4670-8923-D7AB1AF1D545}"/>
                  </a:ext>
                </a:extLst>
              </p:cNvPr>
              <p:cNvSpPr/>
              <p:nvPr/>
            </p:nvSpPr>
            <p:spPr>
              <a:xfrm>
                <a:off x="6049439" y="3380495"/>
                <a:ext cx="91955" cy="96577"/>
              </a:xfrm>
              <a:custGeom>
                <a:avLst/>
                <a:gdLst>
                  <a:gd name="connsiteX0" fmla="*/ 165 w 91955"/>
                  <a:gd name="connsiteY0" fmla="*/ 19877 h 96577"/>
                  <a:gd name="connsiteX1" fmla="*/ 17110 w 91955"/>
                  <a:gd name="connsiteY1" fmla="*/ 56236 h 96577"/>
                  <a:gd name="connsiteX2" fmla="*/ 41131 w 91955"/>
                  <a:gd name="connsiteY2" fmla="*/ 81573 h 96577"/>
                  <a:gd name="connsiteX3" fmla="*/ 59557 w 91955"/>
                  <a:gd name="connsiteY3" fmla="*/ 93912 h 96577"/>
                  <a:gd name="connsiteX4" fmla="*/ 70909 w 91955"/>
                  <a:gd name="connsiteY4" fmla="*/ 96051 h 96577"/>
                  <a:gd name="connsiteX5" fmla="*/ 91639 w 91955"/>
                  <a:gd name="connsiteY5" fmla="*/ 76473 h 96577"/>
                  <a:gd name="connsiteX6" fmla="*/ 80945 w 91955"/>
                  <a:gd name="connsiteY6" fmla="*/ 64298 h 96577"/>
                  <a:gd name="connsiteX7" fmla="*/ 63999 w 91955"/>
                  <a:gd name="connsiteY7" fmla="*/ 60349 h 96577"/>
                  <a:gd name="connsiteX8" fmla="*/ 52976 w 91955"/>
                  <a:gd name="connsiteY8" fmla="*/ 70385 h 96577"/>
                  <a:gd name="connsiteX9" fmla="*/ 40144 w 91955"/>
                  <a:gd name="connsiteY9" fmla="*/ 61666 h 96577"/>
                  <a:gd name="connsiteX10" fmla="*/ 25995 w 91955"/>
                  <a:gd name="connsiteY10" fmla="*/ 44391 h 96577"/>
                  <a:gd name="connsiteX11" fmla="*/ 31753 w 91955"/>
                  <a:gd name="connsiteY11" fmla="*/ 31887 h 96577"/>
                  <a:gd name="connsiteX12" fmla="*/ 37840 w 91955"/>
                  <a:gd name="connsiteY12" fmla="*/ 26129 h 96577"/>
                  <a:gd name="connsiteX13" fmla="*/ 32411 w 91955"/>
                  <a:gd name="connsiteY13" fmla="*/ 11486 h 96577"/>
                  <a:gd name="connsiteX14" fmla="*/ 23691 w 91955"/>
                  <a:gd name="connsiteY14" fmla="*/ 1779 h 96577"/>
                  <a:gd name="connsiteX15" fmla="*/ 11188 w 91955"/>
                  <a:gd name="connsiteY15" fmla="*/ 4083 h 96577"/>
                  <a:gd name="connsiteX16" fmla="*/ 0 w 91955"/>
                  <a:gd name="connsiteY16" fmla="*/ 20041 h 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955" h="96577">
                    <a:moveTo>
                      <a:pt x="165" y="19877"/>
                    </a:moveTo>
                    <a:cubicBezTo>
                      <a:pt x="658" y="33039"/>
                      <a:pt x="9542" y="45871"/>
                      <a:pt x="17110" y="56236"/>
                    </a:cubicBezTo>
                    <a:cubicBezTo>
                      <a:pt x="24020" y="65614"/>
                      <a:pt x="32082" y="74169"/>
                      <a:pt x="41131" y="81573"/>
                    </a:cubicBezTo>
                    <a:cubicBezTo>
                      <a:pt x="46889" y="86179"/>
                      <a:pt x="52976" y="90457"/>
                      <a:pt x="59557" y="93912"/>
                    </a:cubicBezTo>
                    <a:cubicBezTo>
                      <a:pt x="63506" y="96051"/>
                      <a:pt x="66138" y="97367"/>
                      <a:pt x="70909" y="96051"/>
                    </a:cubicBezTo>
                    <a:cubicBezTo>
                      <a:pt x="77984" y="94077"/>
                      <a:pt x="94436" y="85686"/>
                      <a:pt x="91639" y="76473"/>
                    </a:cubicBezTo>
                    <a:cubicBezTo>
                      <a:pt x="90323" y="71866"/>
                      <a:pt x="84565" y="67259"/>
                      <a:pt x="80945" y="64298"/>
                    </a:cubicBezTo>
                    <a:cubicBezTo>
                      <a:pt x="76668" y="60678"/>
                      <a:pt x="68935" y="54427"/>
                      <a:pt x="63999" y="60349"/>
                    </a:cubicBezTo>
                    <a:cubicBezTo>
                      <a:pt x="61038" y="63311"/>
                      <a:pt x="57747" y="70056"/>
                      <a:pt x="52976" y="70385"/>
                    </a:cubicBezTo>
                    <a:cubicBezTo>
                      <a:pt x="47876" y="70879"/>
                      <a:pt x="43269" y="64956"/>
                      <a:pt x="40144" y="61666"/>
                    </a:cubicBezTo>
                    <a:cubicBezTo>
                      <a:pt x="34879" y="56401"/>
                      <a:pt x="30272" y="50643"/>
                      <a:pt x="25995" y="44391"/>
                    </a:cubicBezTo>
                    <a:cubicBezTo>
                      <a:pt x="22046" y="37974"/>
                      <a:pt x="26982" y="35342"/>
                      <a:pt x="31753" y="31887"/>
                    </a:cubicBezTo>
                    <a:cubicBezTo>
                      <a:pt x="33892" y="30242"/>
                      <a:pt x="36689" y="28761"/>
                      <a:pt x="37840" y="26129"/>
                    </a:cubicBezTo>
                    <a:cubicBezTo>
                      <a:pt x="39815" y="21193"/>
                      <a:pt x="35208" y="15106"/>
                      <a:pt x="32411" y="11486"/>
                    </a:cubicBezTo>
                    <a:cubicBezTo>
                      <a:pt x="29943" y="7867"/>
                      <a:pt x="26982" y="4741"/>
                      <a:pt x="23691" y="1779"/>
                    </a:cubicBezTo>
                    <a:cubicBezTo>
                      <a:pt x="19414" y="-2005"/>
                      <a:pt x="14807" y="957"/>
                      <a:pt x="11188" y="4083"/>
                    </a:cubicBezTo>
                    <a:cubicBezTo>
                      <a:pt x="6252" y="8360"/>
                      <a:pt x="2139" y="13954"/>
                      <a:pt x="0" y="200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A8B6B2-F079-43E2-868A-8A85C0F70650}"/>
                </a:ext>
              </a:extLst>
            </p:cNvPr>
            <p:cNvSpPr txBox="1"/>
            <p:nvPr userDrawn="1"/>
          </p:nvSpPr>
          <p:spPr>
            <a:xfrm>
              <a:off x="8637911" y="474071"/>
              <a:ext cx="646331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b="1" dirty="0"/>
                <a:t>+7 727 330 56 01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3B77735-54FE-4260-BA34-FB778CA11E0C}"/>
                </a:ext>
              </a:extLst>
            </p:cNvPr>
            <p:cNvGrpSpPr/>
            <p:nvPr userDrawn="1"/>
          </p:nvGrpSpPr>
          <p:grpSpPr>
            <a:xfrm>
              <a:off x="9686396" y="485939"/>
              <a:ext cx="161997" cy="161997"/>
              <a:chOff x="6005512" y="3708637"/>
              <a:chExt cx="178013" cy="178013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9BF40ED-08AF-4E58-BE9B-DE6B183AB330}"/>
                  </a:ext>
                </a:extLst>
              </p:cNvPr>
              <p:cNvSpPr/>
              <p:nvPr/>
            </p:nvSpPr>
            <p:spPr>
              <a:xfrm>
                <a:off x="6005512" y="3708637"/>
                <a:ext cx="178013" cy="178013"/>
              </a:xfrm>
              <a:custGeom>
                <a:avLst/>
                <a:gdLst>
                  <a:gd name="connsiteX0" fmla="*/ 0 w 178013"/>
                  <a:gd name="connsiteY0" fmla="*/ 89007 h 178013"/>
                  <a:gd name="connsiteX1" fmla="*/ 89007 w 178013"/>
                  <a:gd name="connsiteY1" fmla="*/ 0 h 178013"/>
                  <a:gd name="connsiteX2" fmla="*/ 178014 w 178013"/>
                  <a:gd name="connsiteY2" fmla="*/ 89007 h 178013"/>
                  <a:gd name="connsiteX3" fmla="*/ 89007 w 178013"/>
                  <a:gd name="connsiteY3" fmla="*/ 178014 h 178013"/>
                  <a:gd name="connsiteX4" fmla="*/ 0 w 178013"/>
                  <a:gd name="connsiteY4" fmla="*/ 89007 h 17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013" h="178013">
                    <a:moveTo>
                      <a:pt x="0" y="89007"/>
                    </a:moveTo>
                    <a:cubicBezTo>
                      <a:pt x="0" y="39815"/>
                      <a:pt x="39815" y="0"/>
                      <a:pt x="89007" y="0"/>
                    </a:cubicBezTo>
                    <a:cubicBezTo>
                      <a:pt x="138199" y="0"/>
                      <a:pt x="178014" y="39815"/>
                      <a:pt x="178014" y="89007"/>
                    </a:cubicBezTo>
                    <a:cubicBezTo>
                      <a:pt x="178014" y="138199"/>
                      <a:pt x="138199" y="178014"/>
                      <a:pt x="89007" y="178014"/>
                    </a:cubicBezTo>
                    <a:cubicBezTo>
                      <a:pt x="39815" y="178014"/>
                      <a:pt x="0" y="138199"/>
                      <a:pt x="0" y="89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  <p:grpSp>
            <p:nvGrpSpPr>
              <p:cNvPr id="45" name="Graphic 19">
                <a:extLst>
                  <a:ext uri="{FF2B5EF4-FFF2-40B4-BE49-F238E27FC236}">
                    <a16:creationId xmlns:a16="http://schemas.microsoft.com/office/drawing/2014/main" id="{6DB84AD9-AE89-4FEB-A833-45868F25D02E}"/>
                  </a:ext>
                </a:extLst>
              </p:cNvPr>
              <p:cNvGrpSpPr/>
              <p:nvPr/>
            </p:nvGrpSpPr>
            <p:grpSpPr>
              <a:xfrm>
                <a:off x="6043187" y="3762764"/>
                <a:ext cx="102991" cy="69593"/>
                <a:chOff x="6043187" y="3762764"/>
                <a:chExt cx="102991" cy="69593"/>
              </a:xfrm>
              <a:solidFill>
                <a:srgbClr val="FFFFFF"/>
              </a:solidFill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4679F44B-D56F-47BB-A30E-6AB56AF80A5D}"/>
                    </a:ext>
                  </a:extLst>
                </p:cNvPr>
                <p:cNvSpPr/>
                <p:nvPr/>
              </p:nvSpPr>
              <p:spPr>
                <a:xfrm>
                  <a:off x="6047958" y="3762764"/>
                  <a:ext cx="93119" cy="38991"/>
                </a:xfrm>
                <a:custGeom>
                  <a:avLst/>
                  <a:gdLst>
                    <a:gd name="connsiteX0" fmla="*/ 0 w 93119"/>
                    <a:gd name="connsiteY0" fmla="*/ 0 h 38991"/>
                    <a:gd name="connsiteX1" fmla="*/ 46560 w 93119"/>
                    <a:gd name="connsiteY1" fmla="*/ 38992 h 38991"/>
                    <a:gd name="connsiteX2" fmla="*/ 93120 w 93119"/>
                    <a:gd name="connsiteY2" fmla="*/ 0 h 3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119" h="38991">
                      <a:moveTo>
                        <a:pt x="0" y="0"/>
                      </a:moveTo>
                      <a:lnTo>
                        <a:pt x="46560" y="38992"/>
                      </a:lnTo>
                      <a:lnTo>
                        <a:pt x="931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6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1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C63B64F5-33E0-45FC-BDB8-20D2C001DDB8}"/>
                    </a:ext>
                  </a:extLst>
                </p:cNvPr>
                <p:cNvSpPr/>
                <p:nvPr/>
              </p:nvSpPr>
              <p:spPr>
                <a:xfrm>
                  <a:off x="6043187" y="3767700"/>
                  <a:ext cx="102991" cy="64657"/>
                </a:xfrm>
                <a:custGeom>
                  <a:avLst/>
                  <a:gdLst>
                    <a:gd name="connsiteX0" fmla="*/ 53470 w 102991"/>
                    <a:gd name="connsiteY0" fmla="*/ 41295 h 64657"/>
                    <a:gd name="connsiteX1" fmla="*/ 53470 w 102991"/>
                    <a:gd name="connsiteY1" fmla="*/ 41295 h 64657"/>
                    <a:gd name="connsiteX2" fmla="*/ 52483 w 102991"/>
                    <a:gd name="connsiteY2" fmla="*/ 41789 h 64657"/>
                    <a:gd name="connsiteX3" fmla="*/ 52318 w 102991"/>
                    <a:gd name="connsiteY3" fmla="*/ 41789 h 64657"/>
                    <a:gd name="connsiteX4" fmla="*/ 51331 w 102991"/>
                    <a:gd name="connsiteY4" fmla="*/ 41953 h 64657"/>
                    <a:gd name="connsiteX5" fmla="*/ 51331 w 102991"/>
                    <a:gd name="connsiteY5" fmla="*/ 41953 h 64657"/>
                    <a:gd name="connsiteX6" fmla="*/ 51331 w 102991"/>
                    <a:gd name="connsiteY6" fmla="*/ 41953 h 64657"/>
                    <a:gd name="connsiteX7" fmla="*/ 51331 w 102991"/>
                    <a:gd name="connsiteY7" fmla="*/ 41953 h 64657"/>
                    <a:gd name="connsiteX8" fmla="*/ 51331 w 102991"/>
                    <a:gd name="connsiteY8" fmla="*/ 41953 h 64657"/>
                    <a:gd name="connsiteX9" fmla="*/ 50344 w 102991"/>
                    <a:gd name="connsiteY9" fmla="*/ 41789 h 64657"/>
                    <a:gd name="connsiteX10" fmla="*/ 50179 w 102991"/>
                    <a:gd name="connsiteY10" fmla="*/ 41789 h 64657"/>
                    <a:gd name="connsiteX11" fmla="*/ 49192 w 102991"/>
                    <a:gd name="connsiteY11" fmla="*/ 41295 h 64657"/>
                    <a:gd name="connsiteX12" fmla="*/ 49192 w 102991"/>
                    <a:gd name="connsiteY12" fmla="*/ 41295 h 64657"/>
                    <a:gd name="connsiteX13" fmla="*/ 0 w 102991"/>
                    <a:gd name="connsiteY13" fmla="*/ 0 h 64657"/>
                    <a:gd name="connsiteX14" fmla="*/ 0 w 102991"/>
                    <a:gd name="connsiteY14" fmla="*/ 64657 h 64657"/>
                    <a:gd name="connsiteX15" fmla="*/ 102991 w 102991"/>
                    <a:gd name="connsiteY15" fmla="*/ 64657 h 64657"/>
                    <a:gd name="connsiteX16" fmla="*/ 102991 w 102991"/>
                    <a:gd name="connsiteY16" fmla="*/ 0 h 64657"/>
                    <a:gd name="connsiteX17" fmla="*/ 53799 w 102991"/>
                    <a:gd name="connsiteY17" fmla="*/ 41295 h 64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2991" h="64657">
                      <a:moveTo>
                        <a:pt x="53470" y="41295"/>
                      </a:moveTo>
                      <a:cubicBezTo>
                        <a:pt x="53470" y="41295"/>
                        <a:pt x="53470" y="41295"/>
                        <a:pt x="53470" y="41295"/>
                      </a:cubicBezTo>
                      <a:cubicBezTo>
                        <a:pt x="53141" y="41460"/>
                        <a:pt x="52812" y="41624"/>
                        <a:pt x="52483" y="41789"/>
                      </a:cubicBezTo>
                      <a:cubicBezTo>
                        <a:pt x="52483" y="41789"/>
                        <a:pt x="52318" y="41789"/>
                        <a:pt x="52318" y="41789"/>
                      </a:cubicBezTo>
                      <a:cubicBezTo>
                        <a:pt x="51989" y="41953"/>
                        <a:pt x="51660" y="41953"/>
                        <a:pt x="51331" y="41953"/>
                      </a:cubicBezTo>
                      <a:cubicBezTo>
                        <a:pt x="51331" y="41953"/>
                        <a:pt x="51331" y="41953"/>
                        <a:pt x="51331" y="41953"/>
                      </a:cubicBezTo>
                      <a:lnTo>
                        <a:pt x="51331" y="41953"/>
                      </a:lnTo>
                      <a:lnTo>
                        <a:pt x="51331" y="41953"/>
                      </a:lnTo>
                      <a:cubicBezTo>
                        <a:pt x="51331" y="41953"/>
                        <a:pt x="51331" y="41953"/>
                        <a:pt x="51331" y="41953"/>
                      </a:cubicBezTo>
                      <a:cubicBezTo>
                        <a:pt x="51002" y="41953"/>
                        <a:pt x="50673" y="41953"/>
                        <a:pt x="50344" y="41789"/>
                      </a:cubicBezTo>
                      <a:cubicBezTo>
                        <a:pt x="50344" y="41789"/>
                        <a:pt x="50179" y="41789"/>
                        <a:pt x="50179" y="41789"/>
                      </a:cubicBezTo>
                      <a:cubicBezTo>
                        <a:pt x="49850" y="41624"/>
                        <a:pt x="49521" y="41460"/>
                        <a:pt x="49192" y="41295"/>
                      </a:cubicBezTo>
                      <a:cubicBezTo>
                        <a:pt x="49192" y="41295"/>
                        <a:pt x="49192" y="41295"/>
                        <a:pt x="49192" y="41295"/>
                      </a:cubicBezTo>
                      <a:lnTo>
                        <a:pt x="0" y="0"/>
                      </a:lnTo>
                      <a:lnTo>
                        <a:pt x="0" y="64657"/>
                      </a:lnTo>
                      <a:lnTo>
                        <a:pt x="102991" y="64657"/>
                      </a:lnTo>
                      <a:lnTo>
                        <a:pt x="102991" y="0"/>
                      </a:lnTo>
                      <a:lnTo>
                        <a:pt x="53799" y="412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6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1"/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76ED7E-891C-4D4F-862F-CAB2B6360F84}"/>
                </a:ext>
              </a:extLst>
            </p:cNvPr>
            <p:cNvSpPr txBox="1"/>
            <p:nvPr userDrawn="1"/>
          </p:nvSpPr>
          <p:spPr>
            <a:xfrm>
              <a:off x="9848391" y="474071"/>
              <a:ext cx="585417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b="1" dirty="0"/>
                <a:t>office@kpp.kz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F6B8321-4F4E-4970-8E0B-F361710B100D}"/>
                </a:ext>
              </a:extLst>
            </p:cNvPr>
            <p:cNvGrpSpPr/>
            <p:nvPr userDrawn="1"/>
          </p:nvGrpSpPr>
          <p:grpSpPr>
            <a:xfrm>
              <a:off x="10828613" y="485939"/>
              <a:ext cx="162595" cy="162595"/>
              <a:chOff x="6691312" y="3519487"/>
              <a:chExt cx="178671" cy="178671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5C9A979-811D-467D-9A3C-26AB3BCDD871}"/>
                  </a:ext>
                </a:extLst>
              </p:cNvPr>
              <p:cNvSpPr/>
              <p:nvPr/>
            </p:nvSpPr>
            <p:spPr>
              <a:xfrm>
                <a:off x="6691312" y="3519487"/>
                <a:ext cx="178671" cy="178671"/>
              </a:xfrm>
              <a:custGeom>
                <a:avLst/>
                <a:gdLst>
                  <a:gd name="connsiteX0" fmla="*/ 0 w 178671"/>
                  <a:gd name="connsiteY0" fmla="*/ 89336 h 178671"/>
                  <a:gd name="connsiteX1" fmla="*/ 89336 w 178671"/>
                  <a:gd name="connsiteY1" fmla="*/ 0 h 178671"/>
                  <a:gd name="connsiteX2" fmla="*/ 178672 w 178671"/>
                  <a:gd name="connsiteY2" fmla="*/ 89336 h 178671"/>
                  <a:gd name="connsiteX3" fmla="*/ 89336 w 178671"/>
                  <a:gd name="connsiteY3" fmla="*/ 178672 h 178671"/>
                  <a:gd name="connsiteX4" fmla="*/ 0 w 178671"/>
                  <a:gd name="connsiteY4" fmla="*/ 89336 h 17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671" h="178671">
                    <a:moveTo>
                      <a:pt x="0" y="89336"/>
                    </a:moveTo>
                    <a:cubicBezTo>
                      <a:pt x="0" y="39979"/>
                      <a:pt x="39979" y="0"/>
                      <a:pt x="89336" y="0"/>
                    </a:cubicBezTo>
                    <a:cubicBezTo>
                      <a:pt x="138693" y="0"/>
                      <a:pt x="178672" y="39979"/>
                      <a:pt x="178672" y="89336"/>
                    </a:cubicBezTo>
                    <a:cubicBezTo>
                      <a:pt x="178672" y="138693"/>
                      <a:pt x="138693" y="178672"/>
                      <a:pt x="89336" y="178672"/>
                    </a:cubicBezTo>
                    <a:cubicBezTo>
                      <a:pt x="39979" y="178672"/>
                      <a:pt x="0" y="138693"/>
                      <a:pt x="0" y="893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97EEF1F-2871-4FBD-84E1-D9E56D477D1A}"/>
                  </a:ext>
                </a:extLst>
              </p:cNvPr>
              <p:cNvSpPr/>
              <p:nvPr/>
            </p:nvSpPr>
            <p:spPr>
              <a:xfrm>
                <a:off x="6721827" y="3550417"/>
                <a:ext cx="117155" cy="117304"/>
              </a:xfrm>
              <a:custGeom>
                <a:avLst/>
                <a:gdLst>
                  <a:gd name="connsiteX0" fmla="*/ 102748 w 117155"/>
                  <a:gd name="connsiteY0" fmla="*/ 84236 h 117304"/>
                  <a:gd name="connsiteX1" fmla="*/ 88270 w 117155"/>
                  <a:gd name="connsiteY1" fmla="*/ 74693 h 117304"/>
                  <a:gd name="connsiteX2" fmla="*/ 88435 w 117155"/>
                  <a:gd name="connsiteY2" fmla="*/ 74529 h 117304"/>
                  <a:gd name="connsiteX3" fmla="*/ 97319 w 117155"/>
                  <a:gd name="connsiteY3" fmla="*/ 51825 h 117304"/>
                  <a:gd name="connsiteX4" fmla="*/ 109658 w 117155"/>
                  <a:gd name="connsiteY4" fmla="*/ 53470 h 117304"/>
                  <a:gd name="connsiteX5" fmla="*/ 102748 w 117155"/>
                  <a:gd name="connsiteY5" fmla="*/ 84400 h 117304"/>
                  <a:gd name="connsiteX6" fmla="*/ 74286 w 117155"/>
                  <a:gd name="connsiteY6" fmla="*/ 107104 h 117304"/>
                  <a:gd name="connsiteX7" fmla="*/ 67540 w 117155"/>
                  <a:gd name="connsiteY7" fmla="*/ 96246 h 117304"/>
                  <a:gd name="connsiteX8" fmla="*/ 84157 w 117155"/>
                  <a:gd name="connsiteY8" fmla="*/ 80781 h 117304"/>
                  <a:gd name="connsiteX9" fmla="*/ 98635 w 117155"/>
                  <a:gd name="connsiteY9" fmla="*/ 90323 h 117304"/>
                  <a:gd name="connsiteX10" fmla="*/ 74286 w 117155"/>
                  <a:gd name="connsiteY10" fmla="*/ 107104 h 117304"/>
                  <a:gd name="connsiteX11" fmla="*/ 58656 w 117155"/>
                  <a:gd name="connsiteY11" fmla="*/ 109572 h 117304"/>
                  <a:gd name="connsiteX12" fmla="*/ 44507 w 117155"/>
                  <a:gd name="connsiteY12" fmla="*/ 107598 h 117304"/>
                  <a:gd name="connsiteX13" fmla="*/ 61288 w 117155"/>
                  <a:gd name="connsiteY13" fmla="*/ 100359 h 117304"/>
                  <a:gd name="connsiteX14" fmla="*/ 66882 w 117155"/>
                  <a:gd name="connsiteY14" fmla="*/ 109079 h 117304"/>
                  <a:gd name="connsiteX15" fmla="*/ 58820 w 117155"/>
                  <a:gd name="connsiteY15" fmla="*/ 109737 h 117304"/>
                  <a:gd name="connsiteX16" fmla="*/ 45823 w 117155"/>
                  <a:gd name="connsiteY16" fmla="*/ 85058 h 117304"/>
                  <a:gd name="connsiteX17" fmla="*/ 56353 w 117155"/>
                  <a:gd name="connsiteY17" fmla="*/ 94436 h 117304"/>
                  <a:gd name="connsiteX18" fmla="*/ 33813 w 117155"/>
                  <a:gd name="connsiteY18" fmla="*/ 102991 h 117304"/>
                  <a:gd name="connsiteX19" fmla="*/ 45823 w 117155"/>
                  <a:gd name="connsiteY19" fmla="*/ 85058 h 117304"/>
                  <a:gd name="connsiteX20" fmla="*/ 26903 w 117155"/>
                  <a:gd name="connsiteY20" fmla="*/ 74858 h 117304"/>
                  <a:gd name="connsiteX21" fmla="*/ 39571 w 117155"/>
                  <a:gd name="connsiteY21" fmla="*/ 80945 h 117304"/>
                  <a:gd name="connsiteX22" fmla="*/ 27561 w 117155"/>
                  <a:gd name="connsiteY22" fmla="*/ 98878 h 117304"/>
                  <a:gd name="connsiteX23" fmla="*/ 26739 w 117155"/>
                  <a:gd name="connsiteY23" fmla="*/ 74858 h 117304"/>
                  <a:gd name="connsiteX24" fmla="*/ 7654 w 117155"/>
                  <a:gd name="connsiteY24" fmla="*/ 62683 h 117304"/>
                  <a:gd name="connsiteX25" fmla="*/ 13741 w 117155"/>
                  <a:gd name="connsiteY25" fmla="*/ 34056 h 117304"/>
                  <a:gd name="connsiteX26" fmla="*/ 28713 w 117155"/>
                  <a:gd name="connsiteY26" fmla="*/ 44092 h 117304"/>
                  <a:gd name="connsiteX27" fmla="*/ 20816 w 117155"/>
                  <a:gd name="connsiteY27" fmla="*/ 65151 h 117304"/>
                  <a:gd name="connsiteX28" fmla="*/ 7654 w 117155"/>
                  <a:gd name="connsiteY28" fmla="*/ 62848 h 117304"/>
                  <a:gd name="connsiteX29" fmla="*/ 19335 w 117155"/>
                  <a:gd name="connsiteY29" fmla="*/ 91310 h 117304"/>
                  <a:gd name="connsiteX30" fmla="*/ 8806 w 117155"/>
                  <a:gd name="connsiteY30" fmla="*/ 70251 h 117304"/>
                  <a:gd name="connsiteX31" fmla="*/ 19500 w 117155"/>
                  <a:gd name="connsiteY31" fmla="*/ 72555 h 117304"/>
                  <a:gd name="connsiteX32" fmla="*/ 19170 w 117155"/>
                  <a:gd name="connsiteY32" fmla="*/ 91310 h 117304"/>
                  <a:gd name="connsiteX33" fmla="*/ 41710 w 117155"/>
                  <a:gd name="connsiteY33" fmla="*/ 10200 h 117304"/>
                  <a:gd name="connsiteX34" fmla="*/ 49278 w 117155"/>
                  <a:gd name="connsiteY34" fmla="*/ 21552 h 117304"/>
                  <a:gd name="connsiteX35" fmla="*/ 32990 w 117155"/>
                  <a:gd name="connsiteY35" fmla="*/ 37676 h 117304"/>
                  <a:gd name="connsiteX36" fmla="*/ 32826 w 117155"/>
                  <a:gd name="connsiteY36" fmla="*/ 37840 h 117304"/>
                  <a:gd name="connsiteX37" fmla="*/ 17690 w 117155"/>
                  <a:gd name="connsiteY37" fmla="*/ 27804 h 117304"/>
                  <a:gd name="connsiteX38" fmla="*/ 41710 w 117155"/>
                  <a:gd name="connsiteY38" fmla="*/ 10200 h 117304"/>
                  <a:gd name="connsiteX39" fmla="*/ 58656 w 117155"/>
                  <a:gd name="connsiteY39" fmla="*/ 7239 h 117304"/>
                  <a:gd name="connsiteX40" fmla="*/ 73298 w 117155"/>
                  <a:gd name="connsiteY40" fmla="*/ 9378 h 117304"/>
                  <a:gd name="connsiteX41" fmla="*/ 55530 w 117155"/>
                  <a:gd name="connsiteY41" fmla="*/ 17275 h 117304"/>
                  <a:gd name="connsiteX42" fmla="*/ 49114 w 117155"/>
                  <a:gd name="connsiteY42" fmla="*/ 8062 h 117304"/>
                  <a:gd name="connsiteX43" fmla="*/ 58656 w 117155"/>
                  <a:gd name="connsiteY43" fmla="*/ 7239 h 117304"/>
                  <a:gd name="connsiteX44" fmla="*/ 71653 w 117155"/>
                  <a:gd name="connsiteY44" fmla="*/ 32575 h 117304"/>
                  <a:gd name="connsiteX45" fmla="*/ 60630 w 117155"/>
                  <a:gd name="connsiteY45" fmla="*/ 23033 h 117304"/>
                  <a:gd name="connsiteX46" fmla="*/ 83663 w 117155"/>
                  <a:gd name="connsiteY46" fmla="*/ 14313 h 117304"/>
                  <a:gd name="connsiteX47" fmla="*/ 71653 w 117155"/>
                  <a:gd name="connsiteY47" fmla="*/ 32575 h 117304"/>
                  <a:gd name="connsiteX48" fmla="*/ 63592 w 117155"/>
                  <a:gd name="connsiteY48" fmla="*/ 58406 h 117304"/>
                  <a:gd name="connsiteX49" fmla="*/ 73792 w 117155"/>
                  <a:gd name="connsiteY49" fmla="*/ 42940 h 117304"/>
                  <a:gd name="connsiteX50" fmla="*/ 90080 w 117155"/>
                  <a:gd name="connsiteY50" fmla="*/ 50015 h 117304"/>
                  <a:gd name="connsiteX51" fmla="*/ 82183 w 117155"/>
                  <a:gd name="connsiteY51" fmla="*/ 70745 h 117304"/>
                  <a:gd name="connsiteX52" fmla="*/ 63592 w 117155"/>
                  <a:gd name="connsiteY52" fmla="*/ 58406 h 117304"/>
                  <a:gd name="connsiteX53" fmla="*/ 59479 w 117155"/>
                  <a:gd name="connsiteY53" fmla="*/ 64657 h 117304"/>
                  <a:gd name="connsiteX54" fmla="*/ 77905 w 117155"/>
                  <a:gd name="connsiteY54" fmla="*/ 76997 h 117304"/>
                  <a:gd name="connsiteX55" fmla="*/ 62769 w 117155"/>
                  <a:gd name="connsiteY55" fmla="*/ 90817 h 117304"/>
                  <a:gd name="connsiteX56" fmla="*/ 49936 w 117155"/>
                  <a:gd name="connsiteY56" fmla="*/ 78971 h 117304"/>
                  <a:gd name="connsiteX57" fmla="*/ 59479 w 117155"/>
                  <a:gd name="connsiteY57" fmla="*/ 64657 h 117304"/>
                  <a:gd name="connsiteX58" fmla="*/ 38913 w 117155"/>
                  <a:gd name="connsiteY58" fmla="*/ 42118 h 117304"/>
                  <a:gd name="connsiteX59" fmla="*/ 54049 w 117155"/>
                  <a:gd name="connsiteY59" fmla="*/ 27475 h 117304"/>
                  <a:gd name="connsiteX60" fmla="*/ 67376 w 117155"/>
                  <a:gd name="connsiteY60" fmla="*/ 39156 h 117304"/>
                  <a:gd name="connsiteX61" fmla="*/ 57340 w 117155"/>
                  <a:gd name="connsiteY61" fmla="*/ 54457 h 117304"/>
                  <a:gd name="connsiteX62" fmla="*/ 38913 w 117155"/>
                  <a:gd name="connsiteY62" fmla="*/ 42118 h 117304"/>
                  <a:gd name="connsiteX63" fmla="*/ 53227 w 117155"/>
                  <a:gd name="connsiteY63" fmla="*/ 60544 h 117304"/>
                  <a:gd name="connsiteX64" fmla="*/ 43684 w 117155"/>
                  <a:gd name="connsiteY64" fmla="*/ 74858 h 117304"/>
                  <a:gd name="connsiteX65" fmla="*/ 27890 w 117155"/>
                  <a:gd name="connsiteY65" fmla="*/ 67454 h 117304"/>
                  <a:gd name="connsiteX66" fmla="*/ 34800 w 117155"/>
                  <a:gd name="connsiteY66" fmla="*/ 48370 h 117304"/>
                  <a:gd name="connsiteX67" fmla="*/ 53227 w 117155"/>
                  <a:gd name="connsiteY67" fmla="*/ 60709 h 117304"/>
                  <a:gd name="connsiteX68" fmla="*/ 89915 w 117155"/>
                  <a:gd name="connsiteY68" fmla="*/ 18262 h 117304"/>
                  <a:gd name="connsiteX69" fmla="*/ 90244 w 117155"/>
                  <a:gd name="connsiteY69" fmla="*/ 18427 h 117304"/>
                  <a:gd name="connsiteX70" fmla="*/ 91231 w 117155"/>
                  <a:gd name="connsiteY70" fmla="*/ 42611 h 117304"/>
                  <a:gd name="connsiteX71" fmla="*/ 77905 w 117155"/>
                  <a:gd name="connsiteY71" fmla="*/ 36689 h 117304"/>
                  <a:gd name="connsiteX72" fmla="*/ 90080 w 117155"/>
                  <a:gd name="connsiteY72" fmla="*/ 18262 h 117304"/>
                  <a:gd name="connsiteX73" fmla="*/ 98800 w 117155"/>
                  <a:gd name="connsiteY73" fmla="*/ 27146 h 117304"/>
                  <a:gd name="connsiteX74" fmla="*/ 108013 w 117155"/>
                  <a:gd name="connsiteY74" fmla="*/ 46231 h 117304"/>
                  <a:gd name="connsiteX75" fmla="*/ 98306 w 117155"/>
                  <a:gd name="connsiteY75" fmla="*/ 44750 h 117304"/>
                  <a:gd name="connsiteX76" fmla="*/ 98635 w 117155"/>
                  <a:gd name="connsiteY76" fmla="*/ 27146 h 117304"/>
                  <a:gd name="connsiteX77" fmla="*/ 94028 w 117155"/>
                  <a:gd name="connsiteY77" fmla="*/ 12175 h 117304"/>
                  <a:gd name="connsiteX78" fmla="*/ 94028 w 117155"/>
                  <a:gd name="connsiteY78" fmla="*/ 12175 h 117304"/>
                  <a:gd name="connsiteX79" fmla="*/ 87447 w 117155"/>
                  <a:gd name="connsiteY79" fmla="*/ 7733 h 117304"/>
                  <a:gd name="connsiteX80" fmla="*/ 58656 w 117155"/>
                  <a:gd name="connsiteY80" fmla="*/ 0 h 117304"/>
                  <a:gd name="connsiteX81" fmla="*/ 9793 w 117155"/>
                  <a:gd name="connsiteY81" fmla="*/ 26159 h 117304"/>
                  <a:gd name="connsiteX82" fmla="*/ 22790 w 117155"/>
                  <a:gd name="connsiteY82" fmla="*/ 104966 h 117304"/>
                  <a:gd name="connsiteX83" fmla="*/ 29700 w 117155"/>
                  <a:gd name="connsiteY83" fmla="*/ 109737 h 117304"/>
                  <a:gd name="connsiteX84" fmla="*/ 32661 w 117155"/>
                  <a:gd name="connsiteY84" fmla="*/ 111382 h 117304"/>
                  <a:gd name="connsiteX85" fmla="*/ 32826 w 117155"/>
                  <a:gd name="connsiteY85" fmla="*/ 111382 h 117304"/>
                  <a:gd name="connsiteX86" fmla="*/ 58491 w 117155"/>
                  <a:gd name="connsiteY86" fmla="*/ 117305 h 117304"/>
                  <a:gd name="connsiteX87" fmla="*/ 107355 w 117155"/>
                  <a:gd name="connsiteY87" fmla="*/ 91146 h 117304"/>
                  <a:gd name="connsiteX88" fmla="*/ 94028 w 117155"/>
                  <a:gd name="connsiteY88" fmla="*/ 12175 h 11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7155" h="117304">
                    <a:moveTo>
                      <a:pt x="102748" y="84236"/>
                    </a:moveTo>
                    <a:lnTo>
                      <a:pt x="88270" y="74693"/>
                    </a:lnTo>
                    <a:cubicBezTo>
                      <a:pt x="88270" y="74693"/>
                      <a:pt x="88435" y="74529"/>
                      <a:pt x="88435" y="74529"/>
                    </a:cubicBezTo>
                    <a:cubicBezTo>
                      <a:pt x="93041" y="66961"/>
                      <a:pt x="95674" y="59228"/>
                      <a:pt x="97319" y="51825"/>
                    </a:cubicBezTo>
                    <a:cubicBezTo>
                      <a:pt x="101267" y="52647"/>
                      <a:pt x="105216" y="53141"/>
                      <a:pt x="109658" y="53470"/>
                    </a:cubicBezTo>
                    <a:cubicBezTo>
                      <a:pt x="110645" y="63835"/>
                      <a:pt x="108506" y="74693"/>
                      <a:pt x="102748" y="84400"/>
                    </a:cubicBezTo>
                    <a:close/>
                    <a:moveTo>
                      <a:pt x="74286" y="107104"/>
                    </a:moveTo>
                    <a:cubicBezTo>
                      <a:pt x="72147" y="103156"/>
                      <a:pt x="70008" y="99536"/>
                      <a:pt x="67540" y="96246"/>
                    </a:cubicBezTo>
                    <a:cubicBezTo>
                      <a:pt x="73957" y="91804"/>
                      <a:pt x="79550" y="86703"/>
                      <a:pt x="84157" y="80781"/>
                    </a:cubicBezTo>
                    <a:lnTo>
                      <a:pt x="98635" y="90323"/>
                    </a:lnTo>
                    <a:cubicBezTo>
                      <a:pt x="92219" y="98220"/>
                      <a:pt x="83828" y="103978"/>
                      <a:pt x="74286" y="107104"/>
                    </a:cubicBezTo>
                    <a:close/>
                    <a:moveTo>
                      <a:pt x="58656" y="109572"/>
                    </a:moveTo>
                    <a:cubicBezTo>
                      <a:pt x="53885" y="109572"/>
                      <a:pt x="49114" y="108914"/>
                      <a:pt x="44507" y="107598"/>
                    </a:cubicBezTo>
                    <a:cubicBezTo>
                      <a:pt x="50594" y="105624"/>
                      <a:pt x="56188" y="103156"/>
                      <a:pt x="61288" y="100359"/>
                    </a:cubicBezTo>
                    <a:cubicBezTo>
                      <a:pt x="63263" y="102991"/>
                      <a:pt x="65072" y="105953"/>
                      <a:pt x="66882" y="109079"/>
                    </a:cubicBezTo>
                    <a:cubicBezTo>
                      <a:pt x="64250" y="109572"/>
                      <a:pt x="61453" y="109737"/>
                      <a:pt x="58820" y="109737"/>
                    </a:cubicBezTo>
                    <a:close/>
                    <a:moveTo>
                      <a:pt x="45823" y="85058"/>
                    </a:moveTo>
                    <a:cubicBezTo>
                      <a:pt x="49443" y="87691"/>
                      <a:pt x="53062" y="90817"/>
                      <a:pt x="56353" y="94436"/>
                    </a:cubicBezTo>
                    <a:cubicBezTo>
                      <a:pt x="49772" y="97891"/>
                      <a:pt x="42204" y="100852"/>
                      <a:pt x="33813" y="102991"/>
                    </a:cubicBezTo>
                    <a:lnTo>
                      <a:pt x="45823" y="85058"/>
                    </a:lnTo>
                    <a:close/>
                    <a:moveTo>
                      <a:pt x="26903" y="74858"/>
                    </a:moveTo>
                    <a:cubicBezTo>
                      <a:pt x="30852" y="76339"/>
                      <a:pt x="35294" y="78313"/>
                      <a:pt x="39571" y="80945"/>
                    </a:cubicBezTo>
                    <a:lnTo>
                      <a:pt x="27561" y="98878"/>
                    </a:lnTo>
                    <a:cubicBezTo>
                      <a:pt x="26245" y="90323"/>
                      <a:pt x="26080" y="82261"/>
                      <a:pt x="26739" y="74858"/>
                    </a:cubicBezTo>
                    <a:close/>
                    <a:moveTo>
                      <a:pt x="7654" y="62683"/>
                    </a:moveTo>
                    <a:cubicBezTo>
                      <a:pt x="6831" y="52976"/>
                      <a:pt x="8806" y="43105"/>
                      <a:pt x="13741" y="34056"/>
                    </a:cubicBezTo>
                    <a:lnTo>
                      <a:pt x="28713" y="44092"/>
                    </a:lnTo>
                    <a:cubicBezTo>
                      <a:pt x="25093" y="50508"/>
                      <a:pt x="22461" y="57583"/>
                      <a:pt x="20816" y="65151"/>
                    </a:cubicBezTo>
                    <a:cubicBezTo>
                      <a:pt x="14728" y="63506"/>
                      <a:pt x="9957" y="63012"/>
                      <a:pt x="7654" y="62848"/>
                    </a:cubicBezTo>
                    <a:close/>
                    <a:moveTo>
                      <a:pt x="19335" y="91310"/>
                    </a:moveTo>
                    <a:cubicBezTo>
                      <a:pt x="14235" y="85223"/>
                      <a:pt x="10615" y="77984"/>
                      <a:pt x="8806" y="70251"/>
                    </a:cubicBezTo>
                    <a:cubicBezTo>
                      <a:pt x="11273" y="70580"/>
                      <a:pt x="15057" y="71238"/>
                      <a:pt x="19500" y="72555"/>
                    </a:cubicBezTo>
                    <a:cubicBezTo>
                      <a:pt x="18841" y="78477"/>
                      <a:pt x="18677" y="84729"/>
                      <a:pt x="19170" y="91310"/>
                    </a:cubicBezTo>
                    <a:close/>
                    <a:moveTo>
                      <a:pt x="41710" y="10200"/>
                    </a:moveTo>
                    <a:cubicBezTo>
                      <a:pt x="42533" y="11846"/>
                      <a:pt x="45001" y="16123"/>
                      <a:pt x="49278" y="21552"/>
                    </a:cubicBezTo>
                    <a:cubicBezTo>
                      <a:pt x="43520" y="25666"/>
                      <a:pt x="37762" y="30930"/>
                      <a:pt x="32990" y="37676"/>
                    </a:cubicBezTo>
                    <a:cubicBezTo>
                      <a:pt x="32990" y="37676"/>
                      <a:pt x="32826" y="37840"/>
                      <a:pt x="32826" y="37840"/>
                    </a:cubicBezTo>
                    <a:lnTo>
                      <a:pt x="17690" y="27804"/>
                    </a:lnTo>
                    <a:cubicBezTo>
                      <a:pt x="23777" y="19578"/>
                      <a:pt x="32168" y="13491"/>
                      <a:pt x="41710" y="10200"/>
                    </a:cubicBezTo>
                    <a:close/>
                    <a:moveTo>
                      <a:pt x="58656" y="7239"/>
                    </a:moveTo>
                    <a:cubicBezTo>
                      <a:pt x="63592" y="7239"/>
                      <a:pt x="68527" y="7897"/>
                      <a:pt x="73298" y="9378"/>
                    </a:cubicBezTo>
                    <a:cubicBezTo>
                      <a:pt x="68363" y="11023"/>
                      <a:pt x="62111" y="13491"/>
                      <a:pt x="55530" y="17275"/>
                    </a:cubicBezTo>
                    <a:cubicBezTo>
                      <a:pt x="52404" y="13326"/>
                      <a:pt x="50265" y="10036"/>
                      <a:pt x="49114" y="8062"/>
                    </a:cubicBezTo>
                    <a:cubicBezTo>
                      <a:pt x="52240" y="7404"/>
                      <a:pt x="55365" y="7239"/>
                      <a:pt x="58656" y="7239"/>
                    </a:cubicBezTo>
                    <a:close/>
                    <a:moveTo>
                      <a:pt x="71653" y="32575"/>
                    </a:moveTo>
                    <a:cubicBezTo>
                      <a:pt x="67376" y="29450"/>
                      <a:pt x="63756" y="26324"/>
                      <a:pt x="60630" y="23033"/>
                    </a:cubicBezTo>
                    <a:cubicBezTo>
                      <a:pt x="70666" y="17439"/>
                      <a:pt x="80044" y="14972"/>
                      <a:pt x="83663" y="14313"/>
                    </a:cubicBezTo>
                    <a:lnTo>
                      <a:pt x="71653" y="32575"/>
                    </a:lnTo>
                    <a:close/>
                    <a:moveTo>
                      <a:pt x="63592" y="58406"/>
                    </a:moveTo>
                    <a:lnTo>
                      <a:pt x="73792" y="42940"/>
                    </a:lnTo>
                    <a:cubicBezTo>
                      <a:pt x="78563" y="45737"/>
                      <a:pt x="83992" y="48205"/>
                      <a:pt x="90080" y="50015"/>
                    </a:cubicBezTo>
                    <a:cubicBezTo>
                      <a:pt x="88764" y="56760"/>
                      <a:pt x="86296" y="63835"/>
                      <a:pt x="82183" y="70745"/>
                    </a:cubicBezTo>
                    <a:lnTo>
                      <a:pt x="63592" y="58406"/>
                    </a:lnTo>
                    <a:close/>
                    <a:moveTo>
                      <a:pt x="59479" y="64657"/>
                    </a:moveTo>
                    <a:lnTo>
                      <a:pt x="77905" y="76997"/>
                    </a:lnTo>
                    <a:cubicBezTo>
                      <a:pt x="73792" y="82261"/>
                      <a:pt x="68692" y="86868"/>
                      <a:pt x="62769" y="90817"/>
                    </a:cubicBezTo>
                    <a:cubicBezTo>
                      <a:pt x="58656" y="86210"/>
                      <a:pt x="54378" y="82261"/>
                      <a:pt x="49936" y="78971"/>
                    </a:cubicBezTo>
                    <a:lnTo>
                      <a:pt x="59479" y="64657"/>
                    </a:lnTo>
                    <a:close/>
                    <a:moveTo>
                      <a:pt x="38913" y="42118"/>
                    </a:moveTo>
                    <a:cubicBezTo>
                      <a:pt x="43355" y="36030"/>
                      <a:pt x="48785" y="31259"/>
                      <a:pt x="54049" y="27475"/>
                    </a:cubicBezTo>
                    <a:cubicBezTo>
                      <a:pt x="57669" y="31424"/>
                      <a:pt x="62111" y="35372"/>
                      <a:pt x="67376" y="39156"/>
                    </a:cubicBezTo>
                    <a:lnTo>
                      <a:pt x="57340" y="54457"/>
                    </a:lnTo>
                    <a:lnTo>
                      <a:pt x="38913" y="42118"/>
                    </a:lnTo>
                    <a:close/>
                    <a:moveTo>
                      <a:pt x="53227" y="60544"/>
                    </a:moveTo>
                    <a:lnTo>
                      <a:pt x="43684" y="74858"/>
                    </a:lnTo>
                    <a:cubicBezTo>
                      <a:pt x="38255" y="71567"/>
                      <a:pt x="32826" y="69100"/>
                      <a:pt x="27890" y="67454"/>
                    </a:cubicBezTo>
                    <a:cubicBezTo>
                      <a:pt x="29206" y="60544"/>
                      <a:pt x="31510" y="54128"/>
                      <a:pt x="34800" y="48370"/>
                    </a:cubicBezTo>
                    <a:lnTo>
                      <a:pt x="53227" y="60709"/>
                    </a:lnTo>
                    <a:close/>
                    <a:moveTo>
                      <a:pt x="89915" y="18262"/>
                    </a:moveTo>
                    <a:cubicBezTo>
                      <a:pt x="90080" y="18262"/>
                      <a:pt x="90080" y="18427"/>
                      <a:pt x="90244" y="18427"/>
                    </a:cubicBezTo>
                    <a:cubicBezTo>
                      <a:pt x="90902" y="21717"/>
                      <a:pt x="92383" y="31095"/>
                      <a:pt x="91231" y="42611"/>
                    </a:cubicBezTo>
                    <a:cubicBezTo>
                      <a:pt x="86296" y="40966"/>
                      <a:pt x="81854" y="38992"/>
                      <a:pt x="77905" y="36689"/>
                    </a:cubicBezTo>
                    <a:lnTo>
                      <a:pt x="90080" y="18262"/>
                    </a:lnTo>
                    <a:close/>
                    <a:moveTo>
                      <a:pt x="98800" y="27146"/>
                    </a:moveTo>
                    <a:cubicBezTo>
                      <a:pt x="103242" y="32905"/>
                      <a:pt x="106368" y="39321"/>
                      <a:pt x="108013" y="46231"/>
                    </a:cubicBezTo>
                    <a:cubicBezTo>
                      <a:pt x="104558" y="45902"/>
                      <a:pt x="101432" y="45408"/>
                      <a:pt x="98306" y="44750"/>
                    </a:cubicBezTo>
                    <a:cubicBezTo>
                      <a:pt x="99129" y="38005"/>
                      <a:pt x="99129" y="32082"/>
                      <a:pt x="98635" y="27146"/>
                    </a:cubicBezTo>
                    <a:close/>
                    <a:moveTo>
                      <a:pt x="94028" y="12175"/>
                    </a:moveTo>
                    <a:lnTo>
                      <a:pt x="94028" y="12175"/>
                    </a:lnTo>
                    <a:cubicBezTo>
                      <a:pt x="91396" y="10200"/>
                      <a:pt x="88435" y="8391"/>
                      <a:pt x="87447" y="7733"/>
                    </a:cubicBezTo>
                    <a:cubicBezTo>
                      <a:pt x="78563" y="2797"/>
                      <a:pt x="68692" y="0"/>
                      <a:pt x="58656" y="0"/>
                    </a:cubicBezTo>
                    <a:cubicBezTo>
                      <a:pt x="38913" y="0"/>
                      <a:pt x="20816" y="9707"/>
                      <a:pt x="9793" y="26159"/>
                    </a:cubicBezTo>
                    <a:cubicBezTo>
                      <a:pt x="-7318" y="51989"/>
                      <a:pt x="-1395" y="86374"/>
                      <a:pt x="22790" y="104966"/>
                    </a:cubicBezTo>
                    <a:cubicBezTo>
                      <a:pt x="24271" y="106117"/>
                      <a:pt x="27068" y="108091"/>
                      <a:pt x="29700" y="109737"/>
                    </a:cubicBezTo>
                    <a:cubicBezTo>
                      <a:pt x="30687" y="110230"/>
                      <a:pt x="31674" y="110888"/>
                      <a:pt x="32661" y="111382"/>
                    </a:cubicBezTo>
                    <a:cubicBezTo>
                      <a:pt x="32661" y="111382"/>
                      <a:pt x="32661" y="111382"/>
                      <a:pt x="32826" y="111382"/>
                    </a:cubicBezTo>
                    <a:cubicBezTo>
                      <a:pt x="40723" y="115330"/>
                      <a:pt x="49443" y="117305"/>
                      <a:pt x="58491" y="117305"/>
                    </a:cubicBezTo>
                    <a:cubicBezTo>
                      <a:pt x="78234" y="117305"/>
                      <a:pt x="96332" y="107598"/>
                      <a:pt x="107355" y="91146"/>
                    </a:cubicBezTo>
                    <a:cubicBezTo>
                      <a:pt x="124630" y="65316"/>
                      <a:pt x="118378" y="30766"/>
                      <a:pt x="94028" y="12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837A83-B662-44D7-AF3A-6B14ED131144}"/>
                </a:ext>
              </a:extLst>
            </p:cNvPr>
            <p:cNvSpPr txBox="1"/>
            <p:nvPr userDrawn="1"/>
          </p:nvSpPr>
          <p:spPr>
            <a:xfrm>
              <a:off x="10962996" y="474071"/>
              <a:ext cx="534121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b="1" dirty="0"/>
                <a:t>www.kpp.kz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839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8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75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136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3" y="238942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8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75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767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2139937" y="-529198"/>
            <a:ext cx="7916399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Oval 10"/>
          <p:cNvSpPr/>
          <p:nvPr userDrawn="1"/>
        </p:nvSpPr>
        <p:spPr>
          <a:xfrm>
            <a:off x="2795729" y="689198"/>
            <a:ext cx="4288935" cy="42889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5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9" y="60688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95" y="392493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480425" y="5238072"/>
            <a:ext cx="1486295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2805" y="135985"/>
            <a:ext cx="1486295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69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 userDrawn="1"/>
        </p:nvSpPr>
        <p:spPr>
          <a:xfrm>
            <a:off x="3252343" y="1789041"/>
            <a:ext cx="5687327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8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75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2478159" y="1014863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977585" y="296620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851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701" y="4406911"/>
            <a:ext cx="10828867" cy="1362075"/>
          </a:xfrm>
        </p:spPr>
        <p:txBody>
          <a:bodyPr lIns="252000" anchor="t"/>
          <a:lstStyle>
            <a:lvl1pPr algn="l">
              <a:defRPr sz="2551" b="0" cap="none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1701" y="4176069"/>
            <a:ext cx="10828867" cy="230832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4680" y="0"/>
            <a:ext cx="3960440" cy="1194626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0509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653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3" y="238942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8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75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453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8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75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506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40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8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75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46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859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2139937" y="-529198"/>
            <a:ext cx="7916399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1" name="Oval 10"/>
          <p:cNvSpPr/>
          <p:nvPr userDrawn="1"/>
        </p:nvSpPr>
        <p:spPr>
          <a:xfrm>
            <a:off x="2795729" y="689198"/>
            <a:ext cx="4288935" cy="42889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5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9" y="60688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95" y="392493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480425" y="5238072"/>
            <a:ext cx="1486295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242805" y="135985"/>
            <a:ext cx="1486295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657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 userDrawn="1"/>
        </p:nvSpPr>
        <p:spPr>
          <a:xfrm>
            <a:off x="3252343" y="1789041"/>
            <a:ext cx="5687327" cy="568732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8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675" b="0" i="1">
                <a:solidFill>
                  <a:schemeClr val="tx1">
                    <a:alpha val="70000"/>
                  </a:schemeClr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2478159" y="1014863"/>
            <a:ext cx="3617844" cy="7235682"/>
          </a:xfrm>
          <a:custGeom>
            <a:avLst/>
            <a:gdLst>
              <a:gd name="connsiteX0" fmla="*/ 3617844 w 3617844"/>
              <a:gd name="connsiteY0" fmla="*/ 0 h 7235682"/>
              <a:gd name="connsiteX1" fmla="*/ 3617844 w 3617844"/>
              <a:gd name="connsiteY1" fmla="*/ 7235682 h 7235682"/>
              <a:gd name="connsiteX2" fmla="*/ 0 w 3617844"/>
              <a:gd name="connsiteY2" fmla="*/ 3617841 h 7235682"/>
              <a:gd name="connsiteX3" fmla="*/ 3617844 w 3617844"/>
              <a:gd name="connsiteY3" fmla="*/ 0 h 7235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7844" h="7235682">
                <a:moveTo>
                  <a:pt x="3617844" y="0"/>
                </a:moveTo>
                <a:lnTo>
                  <a:pt x="3617844" y="7235682"/>
                </a:lnTo>
                <a:cubicBezTo>
                  <a:pt x="1619764" y="7235682"/>
                  <a:pt x="0" y="5615919"/>
                  <a:pt x="0" y="3617841"/>
                </a:cubicBezTo>
                <a:cubicBezTo>
                  <a:pt x="0" y="1619763"/>
                  <a:pt x="1619764" y="0"/>
                  <a:pt x="36178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977585" y="296620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734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16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174777" y="760662"/>
            <a:ext cx="5842451" cy="398532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88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456612-2A1E-48A3-926C-B63A8428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36AD09-C9AC-4ADF-9252-9F7078278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367" y="1178751"/>
            <a:ext cx="11252200" cy="15081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38C022-A7AB-4718-8B58-B8B8BDFD4C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24678" y="6512739"/>
            <a:ext cx="12061340" cy="294545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4A53DF-278C-48DA-A5CC-9444D8481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_марк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478367" y="1178751"/>
            <a:ext cx="11252200" cy="867160"/>
          </a:xfrm>
        </p:spPr>
        <p:txBody>
          <a:bodyPr/>
          <a:lstStyle>
            <a:lvl1pPr marL="215995" indent="-215995">
              <a:buSzPct val="75000"/>
              <a:buFont typeface="Wingdings" pitchFamily="2" charset="2"/>
              <a:buChar char="n"/>
              <a:defRPr/>
            </a:lvl1pPr>
            <a:lvl2pPr marL="431989" indent="-215995">
              <a:buSzPct val="75000"/>
              <a:buFont typeface="Wingdings" pitchFamily="2" charset="2"/>
              <a:buChar char="p"/>
              <a:defRPr/>
            </a:lvl2pPr>
            <a:lvl3pPr marL="647984" indent="-215995">
              <a:buClr>
                <a:schemeClr val="accent2">
                  <a:lumMod val="75000"/>
                </a:schemeClr>
              </a:buClr>
              <a:buSzPct val="75000"/>
              <a:buFont typeface="Wingdings" pitchFamily="2" charset="2"/>
              <a:buChar char="p"/>
              <a:defRPr sz="1351"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9343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1BEDF-A750-4646-85C7-2668D14B8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23BED3-2085-4225-9A6F-CE838FD9E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367" y="1178751"/>
            <a:ext cx="11252200" cy="15081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C8F3125-9600-4B3A-98C2-9BDFD8C963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24678" y="6512739"/>
            <a:ext cx="12061340" cy="294545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4E315B-05EE-4E03-A11B-93620AC58A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35B2C-DDCA-4B5F-ADA7-030B83563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7FD8D9-A0D7-439A-8610-15777873E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367" y="1178751"/>
            <a:ext cx="11252200" cy="15081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6DEECE-0B8A-481A-AF7C-08C66F54D7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24678" y="6512739"/>
            <a:ext cx="12061340" cy="294545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DB9CD8-714D-42D2-8615-97E7B11556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CF73F-63B1-4501-BE45-4651984B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7C9B0F-D909-44AC-9623-2F1E887AF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367" y="1178751"/>
            <a:ext cx="11252200" cy="15081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B32A31-7373-4466-9DA2-3297ACD410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24678" y="6512739"/>
            <a:ext cx="12061340" cy="294545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25A246-888A-4589-AE35-BB7EBD66F4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4A7A2-7C9E-4402-A285-6688903C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101D4F-0992-42EE-8D7D-8081DECBF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367" y="1178751"/>
            <a:ext cx="11252200" cy="15081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7F19-35B7-4458-B195-E1D99D9FF5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24678" y="6512739"/>
            <a:ext cx="12061340" cy="294545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4770923-145C-4461-A6DC-F6E4D1EA94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15CC8-A3D6-49AF-BAD3-A428D96E8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CD717F-EE63-4F7C-B0A8-6CE14A57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8367" y="1178751"/>
            <a:ext cx="11252200" cy="15081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C7910F-E39E-4515-9D81-CA9CFBC5DB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24678" y="6512739"/>
            <a:ext cx="12061340" cy="294545"/>
          </a:xfrm>
          <a:prstGeom prst="rect">
            <a:avLst/>
          </a:prstGeom>
        </p:spPr>
        <p:txBody>
          <a:bodyPr/>
          <a:lstStyle/>
          <a:p>
            <a:pPr lv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147F28-197A-47A5-9938-0C2F8FCA8B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0FCE-9925-4BBA-A285-1BCAC6731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3025" y="1120489"/>
            <a:ext cx="6419851" cy="1074278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2251"/>
              </a:lnSpc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EA62E7-F505-413F-AC40-88271601CE6E}"/>
              </a:ext>
            </a:extLst>
          </p:cNvPr>
          <p:cNvSpPr/>
          <p:nvPr/>
        </p:nvSpPr>
        <p:spPr>
          <a:xfrm>
            <a:off x="2395204" y="245255"/>
            <a:ext cx="9796797" cy="155457"/>
          </a:xfrm>
          <a:custGeom>
            <a:avLst/>
            <a:gdLst>
              <a:gd name="connsiteX0" fmla="*/ 5931698 w 5931697"/>
              <a:gd name="connsiteY0" fmla="*/ 0 h 94125"/>
              <a:gd name="connsiteX1" fmla="*/ 5931698 w 5931697"/>
              <a:gd name="connsiteY1" fmla="*/ 94126 h 94125"/>
              <a:gd name="connsiteX2" fmla="*/ 0 w 5931697"/>
              <a:gd name="connsiteY2" fmla="*/ 94126 h 94125"/>
              <a:gd name="connsiteX3" fmla="*/ 94259 w 5931697"/>
              <a:gd name="connsiteY3" fmla="*/ 0 h 9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697" h="94125">
                <a:moveTo>
                  <a:pt x="5931698" y="0"/>
                </a:moveTo>
                <a:lnTo>
                  <a:pt x="5931698" y="94126"/>
                </a:lnTo>
                <a:lnTo>
                  <a:pt x="0" y="94126"/>
                </a:lnTo>
                <a:lnTo>
                  <a:pt x="94259" y="0"/>
                </a:lnTo>
                <a:close/>
              </a:path>
            </a:pathLst>
          </a:custGeom>
          <a:solidFill>
            <a:srgbClr val="37424F"/>
          </a:soli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1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35EA85-9B59-4E84-A432-8756A63971E8}"/>
              </a:ext>
            </a:extLst>
          </p:cNvPr>
          <p:cNvSpPr/>
          <p:nvPr/>
        </p:nvSpPr>
        <p:spPr>
          <a:xfrm>
            <a:off x="0" y="0"/>
            <a:ext cx="12192000" cy="566088"/>
          </a:xfrm>
          <a:custGeom>
            <a:avLst/>
            <a:gdLst>
              <a:gd name="connsiteX0" fmla="*/ 0 w 7381928"/>
              <a:gd name="connsiteY0" fmla="*/ 0 h 342751"/>
              <a:gd name="connsiteX1" fmla="*/ 7381929 w 7381928"/>
              <a:gd name="connsiteY1" fmla="*/ 0 h 342751"/>
              <a:gd name="connsiteX2" fmla="*/ 7381929 w 7381928"/>
              <a:gd name="connsiteY2" fmla="*/ 154507 h 342751"/>
              <a:gd name="connsiteX3" fmla="*/ 1544494 w 7381928"/>
              <a:gd name="connsiteY3" fmla="*/ 154507 h 342751"/>
              <a:gd name="connsiteX4" fmla="*/ 1355975 w 7381928"/>
              <a:gd name="connsiteY4" fmla="*/ 342751 h 342751"/>
              <a:gd name="connsiteX5" fmla="*/ 4 w 7381928"/>
              <a:gd name="connsiteY5" fmla="*/ 342751 h 342751"/>
              <a:gd name="connsiteX6" fmla="*/ 4 w 7381928"/>
              <a:gd name="connsiteY6" fmla="*/ 0 h 34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1928" h="342751">
                <a:moveTo>
                  <a:pt x="0" y="0"/>
                </a:moveTo>
                <a:lnTo>
                  <a:pt x="7381929" y="0"/>
                </a:lnTo>
                <a:lnTo>
                  <a:pt x="7381929" y="154507"/>
                </a:lnTo>
                <a:lnTo>
                  <a:pt x="1544494" y="154507"/>
                </a:lnTo>
                <a:lnTo>
                  <a:pt x="1355975" y="342751"/>
                </a:lnTo>
                <a:lnTo>
                  <a:pt x="4" y="342751"/>
                </a:lnTo>
                <a:cubicBezTo>
                  <a:pt x="4" y="228502"/>
                  <a:pt x="4" y="114249"/>
                  <a:pt x="4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EF4458"/>
              </a:gs>
              <a:gs pos="0">
                <a:srgbClr val="C43446"/>
              </a:gs>
            </a:gsLst>
            <a:lin ang="10800000" scaled="1"/>
            <a:tileRect/>
          </a:gra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1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0E30F49-AE5F-40FE-BF56-049CDAFA9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3371" y="181013"/>
            <a:ext cx="1737463" cy="258916"/>
          </a:xfrm>
          <a:prstGeom prst="rect">
            <a:avLst/>
          </a:prstGeom>
        </p:spPr>
      </p:pic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1A12600A-F228-4319-9325-9A1297167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9125" y="635636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797BA99-68EF-4567-9930-353A1394CC9E}" type="datetime1">
              <a:rPr lang="ru-RU" smtClean="0"/>
              <a:pPr/>
              <a:t>18.05.2023</a:t>
            </a:fld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A1E7176-3834-4056-AB34-7FC7063C5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5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577F931-7FC6-40E0-8F3E-B9C32C01A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675" y="635636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Page </a:t>
            </a:r>
            <a:fld id="{85E5FF9A-3CBE-4213-BD60-755A00D6F6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F3D33-7058-441D-8C62-4728B29A03A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153025" y="2194777"/>
            <a:ext cx="6419851" cy="15210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11"/>
              </a:lnSpc>
              <a:buNone/>
              <a:defRPr sz="900">
                <a:solidFill>
                  <a:schemeClr val="tx2"/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dignissim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convallis </a:t>
            </a:r>
            <a:r>
              <a:rPr lang="en-US" dirty="0" err="1"/>
              <a:t>aliquet</a:t>
            </a:r>
            <a:r>
              <a:rPr lang="en-US" dirty="0"/>
              <a:t> dui.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efficitur</a:t>
            </a:r>
            <a:r>
              <a:rPr lang="en-US" dirty="0"/>
              <a:t> et </a:t>
            </a:r>
            <a:r>
              <a:rPr lang="en-US" dirty="0" err="1"/>
              <a:t>commodo</a:t>
            </a:r>
            <a:r>
              <a:rPr lang="en-US" dirty="0"/>
              <a:t> in, </a:t>
            </a:r>
            <a:r>
              <a:rPr lang="en-US" dirty="0" err="1"/>
              <a:t>aliquet</a:t>
            </a:r>
            <a:r>
              <a:rPr lang="en-US" dirty="0"/>
              <a:t> vel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202371C-A433-45A1-A285-84CCC107D3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3025" y="4133860"/>
            <a:ext cx="6419851" cy="20478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51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1051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</a:lstStyle>
          <a:p>
            <a:pPr lvl="0"/>
            <a:r>
              <a:rPr lang="en-US" dirty="0"/>
              <a:t>LOREM IPSUM DOLOR SIT AMET, </a:t>
            </a:r>
          </a:p>
          <a:p>
            <a:pPr lvl="0"/>
            <a:r>
              <a:rPr lang="en-US" dirty="0"/>
              <a:t>CONSECTETUR ADIPISCING ELIT.</a:t>
            </a:r>
          </a:p>
        </p:txBody>
      </p:sp>
      <p:sp>
        <p:nvSpPr>
          <p:cNvPr id="30" name="Chart Placeholder 29">
            <a:extLst>
              <a:ext uri="{FF2B5EF4-FFF2-40B4-BE49-F238E27FC236}">
                <a16:creationId xmlns:a16="http://schemas.microsoft.com/office/drawing/2014/main" id="{8493869A-E6EB-4091-A540-014DBFFFD7B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19125" y="1058957"/>
            <a:ext cx="4114800" cy="2520000"/>
          </a:xfrm>
        </p:spPr>
        <p:txBody>
          <a:bodyPr bIns="972000"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8" name="Chart Placeholder 29">
            <a:extLst>
              <a:ext uri="{FF2B5EF4-FFF2-40B4-BE49-F238E27FC236}">
                <a16:creationId xmlns:a16="http://schemas.microsoft.com/office/drawing/2014/main" id="{ADD60396-6AAD-4A7C-916B-51D6C6A60199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9125" y="3661725"/>
            <a:ext cx="4114800" cy="2520000"/>
          </a:xfrm>
        </p:spPr>
        <p:txBody>
          <a:bodyPr bIns="972000"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A7D488-268A-4B15-B98F-0B499AF27E78}"/>
              </a:ext>
            </a:extLst>
          </p:cNvPr>
          <p:cNvGrpSpPr/>
          <p:nvPr userDrawn="1"/>
        </p:nvGrpSpPr>
        <p:grpSpPr>
          <a:xfrm>
            <a:off x="8502633" y="474081"/>
            <a:ext cx="3058615" cy="175661"/>
            <a:chOff x="8502623" y="474071"/>
            <a:chExt cx="3058614" cy="17566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E3ED91-4917-4157-BD04-F49C427F8271}"/>
                </a:ext>
              </a:extLst>
            </p:cNvPr>
            <p:cNvGrpSpPr/>
            <p:nvPr userDrawn="1"/>
          </p:nvGrpSpPr>
          <p:grpSpPr>
            <a:xfrm>
              <a:off x="8502623" y="485939"/>
              <a:ext cx="163793" cy="163793"/>
              <a:chOff x="6005512" y="3338512"/>
              <a:chExt cx="179987" cy="17998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BF3E40F-5491-413C-852F-77CB456A555A}"/>
                  </a:ext>
                </a:extLst>
              </p:cNvPr>
              <p:cNvSpPr/>
              <p:nvPr/>
            </p:nvSpPr>
            <p:spPr>
              <a:xfrm>
                <a:off x="6005512" y="3338512"/>
                <a:ext cx="179987" cy="179987"/>
              </a:xfrm>
              <a:custGeom>
                <a:avLst/>
                <a:gdLst>
                  <a:gd name="connsiteX0" fmla="*/ 0 w 179987"/>
                  <a:gd name="connsiteY0" fmla="*/ 89994 h 179987"/>
                  <a:gd name="connsiteX1" fmla="*/ 89994 w 179987"/>
                  <a:gd name="connsiteY1" fmla="*/ 0 h 179987"/>
                  <a:gd name="connsiteX2" fmla="*/ 179988 w 179987"/>
                  <a:gd name="connsiteY2" fmla="*/ 89994 h 179987"/>
                  <a:gd name="connsiteX3" fmla="*/ 89994 w 179987"/>
                  <a:gd name="connsiteY3" fmla="*/ 179988 h 179987"/>
                  <a:gd name="connsiteX4" fmla="*/ 0 w 179987"/>
                  <a:gd name="connsiteY4" fmla="*/ 89994 h 17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987" h="179987">
                    <a:moveTo>
                      <a:pt x="0" y="89994"/>
                    </a:moveTo>
                    <a:cubicBezTo>
                      <a:pt x="0" y="40308"/>
                      <a:pt x="40308" y="0"/>
                      <a:pt x="89994" y="0"/>
                    </a:cubicBezTo>
                    <a:cubicBezTo>
                      <a:pt x="139680" y="0"/>
                      <a:pt x="179988" y="40308"/>
                      <a:pt x="179988" y="89994"/>
                    </a:cubicBezTo>
                    <a:cubicBezTo>
                      <a:pt x="179988" y="139680"/>
                      <a:pt x="139680" y="179988"/>
                      <a:pt x="89994" y="179988"/>
                    </a:cubicBezTo>
                    <a:cubicBezTo>
                      <a:pt x="40308" y="179988"/>
                      <a:pt x="0" y="139680"/>
                      <a:pt x="0" y="899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E77574A-B16A-4670-8923-D7AB1AF1D545}"/>
                  </a:ext>
                </a:extLst>
              </p:cNvPr>
              <p:cNvSpPr/>
              <p:nvPr/>
            </p:nvSpPr>
            <p:spPr>
              <a:xfrm>
                <a:off x="6049439" y="3380495"/>
                <a:ext cx="91955" cy="96577"/>
              </a:xfrm>
              <a:custGeom>
                <a:avLst/>
                <a:gdLst>
                  <a:gd name="connsiteX0" fmla="*/ 165 w 91955"/>
                  <a:gd name="connsiteY0" fmla="*/ 19877 h 96577"/>
                  <a:gd name="connsiteX1" fmla="*/ 17110 w 91955"/>
                  <a:gd name="connsiteY1" fmla="*/ 56236 h 96577"/>
                  <a:gd name="connsiteX2" fmla="*/ 41131 w 91955"/>
                  <a:gd name="connsiteY2" fmla="*/ 81573 h 96577"/>
                  <a:gd name="connsiteX3" fmla="*/ 59557 w 91955"/>
                  <a:gd name="connsiteY3" fmla="*/ 93912 h 96577"/>
                  <a:gd name="connsiteX4" fmla="*/ 70909 w 91955"/>
                  <a:gd name="connsiteY4" fmla="*/ 96051 h 96577"/>
                  <a:gd name="connsiteX5" fmla="*/ 91639 w 91955"/>
                  <a:gd name="connsiteY5" fmla="*/ 76473 h 96577"/>
                  <a:gd name="connsiteX6" fmla="*/ 80945 w 91955"/>
                  <a:gd name="connsiteY6" fmla="*/ 64298 h 96577"/>
                  <a:gd name="connsiteX7" fmla="*/ 63999 w 91955"/>
                  <a:gd name="connsiteY7" fmla="*/ 60349 h 96577"/>
                  <a:gd name="connsiteX8" fmla="*/ 52976 w 91955"/>
                  <a:gd name="connsiteY8" fmla="*/ 70385 h 96577"/>
                  <a:gd name="connsiteX9" fmla="*/ 40144 w 91955"/>
                  <a:gd name="connsiteY9" fmla="*/ 61666 h 96577"/>
                  <a:gd name="connsiteX10" fmla="*/ 25995 w 91955"/>
                  <a:gd name="connsiteY10" fmla="*/ 44391 h 96577"/>
                  <a:gd name="connsiteX11" fmla="*/ 31753 w 91955"/>
                  <a:gd name="connsiteY11" fmla="*/ 31887 h 96577"/>
                  <a:gd name="connsiteX12" fmla="*/ 37840 w 91955"/>
                  <a:gd name="connsiteY12" fmla="*/ 26129 h 96577"/>
                  <a:gd name="connsiteX13" fmla="*/ 32411 w 91955"/>
                  <a:gd name="connsiteY13" fmla="*/ 11486 h 96577"/>
                  <a:gd name="connsiteX14" fmla="*/ 23691 w 91955"/>
                  <a:gd name="connsiteY14" fmla="*/ 1779 h 96577"/>
                  <a:gd name="connsiteX15" fmla="*/ 11188 w 91955"/>
                  <a:gd name="connsiteY15" fmla="*/ 4083 h 96577"/>
                  <a:gd name="connsiteX16" fmla="*/ 0 w 91955"/>
                  <a:gd name="connsiteY16" fmla="*/ 20041 h 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955" h="96577">
                    <a:moveTo>
                      <a:pt x="165" y="19877"/>
                    </a:moveTo>
                    <a:cubicBezTo>
                      <a:pt x="658" y="33039"/>
                      <a:pt x="9542" y="45871"/>
                      <a:pt x="17110" y="56236"/>
                    </a:cubicBezTo>
                    <a:cubicBezTo>
                      <a:pt x="24020" y="65614"/>
                      <a:pt x="32082" y="74169"/>
                      <a:pt x="41131" y="81573"/>
                    </a:cubicBezTo>
                    <a:cubicBezTo>
                      <a:pt x="46889" y="86179"/>
                      <a:pt x="52976" y="90457"/>
                      <a:pt x="59557" y="93912"/>
                    </a:cubicBezTo>
                    <a:cubicBezTo>
                      <a:pt x="63506" y="96051"/>
                      <a:pt x="66138" y="97367"/>
                      <a:pt x="70909" y="96051"/>
                    </a:cubicBezTo>
                    <a:cubicBezTo>
                      <a:pt x="77984" y="94077"/>
                      <a:pt x="94436" y="85686"/>
                      <a:pt x="91639" y="76473"/>
                    </a:cubicBezTo>
                    <a:cubicBezTo>
                      <a:pt x="90323" y="71866"/>
                      <a:pt x="84565" y="67259"/>
                      <a:pt x="80945" y="64298"/>
                    </a:cubicBezTo>
                    <a:cubicBezTo>
                      <a:pt x="76668" y="60678"/>
                      <a:pt x="68935" y="54427"/>
                      <a:pt x="63999" y="60349"/>
                    </a:cubicBezTo>
                    <a:cubicBezTo>
                      <a:pt x="61038" y="63311"/>
                      <a:pt x="57747" y="70056"/>
                      <a:pt x="52976" y="70385"/>
                    </a:cubicBezTo>
                    <a:cubicBezTo>
                      <a:pt x="47876" y="70879"/>
                      <a:pt x="43269" y="64956"/>
                      <a:pt x="40144" y="61666"/>
                    </a:cubicBezTo>
                    <a:cubicBezTo>
                      <a:pt x="34879" y="56401"/>
                      <a:pt x="30272" y="50643"/>
                      <a:pt x="25995" y="44391"/>
                    </a:cubicBezTo>
                    <a:cubicBezTo>
                      <a:pt x="22046" y="37974"/>
                      <a:pt x="26982" y="35342"/>
                      <a:pt x="31753" y="31887"/>
                    </a:cubicBezTo>
                    <a:cubicBezTo>
                      <a:pt x="33892" y="30242"/>
                      <a:pt x="36689" y="28761"/>
                      <a:pt x="37840" y="26129"/>
                    </a:cubicBezTo>
                    <a:cubicBezTo>
                      <a:pt x="39815" y="21193"/>
                      <a:pt x="35208" y="15106"/>
                      <a:pt x="32411" y="11486"/>
                    </a:cubicBezTo>
                    <a:cubicBezTo>
                      <a:pt x="29943" y="7867"/>
                      <a:pt x="26982" y="4741"/>
                      <a:pt x="23691" y="1779"/>
                    </a:cubicBezTo>
                    <a:cubicBezTo>
                      <a:pt x="19414" y="-2005"/>
                      <a:pt x="14807" y="957"/>
                      <a:pt x="11188" y="4083"/>
                    </a:cubicBezTo>
                    <a:cubicBezTo>
                      <a:pt x="6252" y="8360"/>
                      <a:pt x="2139" y="13954"/>
                      <a:pt x="0" y="200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A8B6B2-F079-43E2-868A-8A85C0F70650}"/>
                </a:ext>
              </a:extLst>
            </p:cNvPr>
            <p:cNvSpPr txBox="1"/>
            <p:nvPr userDrawn="1"/>
          </p:nvSpPr>
          <p:spPr>
            <a:xfrm>
              <a:off x="8637911" y="474071"/>
              <a:ext cx="716863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b="1" dirty="0"/>
                <a:t>+7 727 330 56 01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3B77735-54FE-4260-BA34-FB778CA11E0C}"/>
                </a:ext>
              </a:extLst>
            </p:cNvPr>
            <p:cNvGrpSpPr/>
            <p:nvPr userDrawn="1"/>
          </p:nvGrpSpPr>
          <p:grpSpPr>
            <a:xfrm>
              <a:off x="9686396" y="485939"/>
              <a:ext cx="161997" cy="161997"/>
              <a:chOff x="6005512" y="3708637"/>
              <a:chExt cx="178013" cy="178013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9BF40ED-08AF-4E58-BE9B-DE6B183AB330}"/>
                  </a:ext>
                </a:extLst>
              </p:cNvPr>
              <p:cNvSpPr/>
              <p:nvPr/>
            </p:nvSpPr>
            <p:spPr>
              <a:xfrm>
                <a:off x="6005512" y="3708637"/>
                <a:ext cx="178013" cy="178013"/>
              </a:xfrm>
              <a:custGeom>
                <a:avLst/>
                <a:gdLst>
                  <a:gd name="connsiteX0" fmla="*/ 0 w 178013"/>
                  <a:gd name="connsiteY0" fmla="*/ 89007 h 178013"/>
                  <a:gd name="connsiteX1" fmla="*/ 89007 w 178013"/>
                  <a:gd name="connsiteY1" fmla="*/ 0 h 178013"/>
                  <a:gd name="connsiteX2" fmla="*/ 178014 w 178013"/>
                  <a:gd name="connsiteY2" fmla="*/ 89007 h 178013"/>
                  <a:gd name="connsiteX3" fmla="*/ 89007 w 178013"/>
                  <a:gd name="connsiteY3" fmla="*/ 178014 h 178013"/>
                  <a:gd name="connsiteX4" fmla="*/ 0 w 178013"/>
                  <a:gd name="connsiteY4" fmla="*/ 89007 h 17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013" h="178013">
                    <a:moveTo>
                      <a:pt x="0" y="89007"/>
                    </a:moveTo>
                    <a:cubicBezTo>
                      <a:pt x="0" y="39815"/>
                      <a:pt x="39815" y="0"/>
                      <a:pt x="89007" y="0"/>
                    </a:cubicBezTo>
                    <a:cubicBezTo>
                      <a:pt x="138199" y="0"/>
                      <a:pt x="178014" y="39815"/>
                      <a:pt x="178014" y="89007"/>
                    </a:cubicBezTo>
                    <a:cubicBezTo>
                      <a:pt x="178014" y="138199"/>
                      <a:pt x="138199" y="178014"/>
                      <a:pt x="89007" y="178014"/>
                    </a:cubicBezTo>
                    <a:cubicBezTo>
                      <a:pt x="39815" y="178014"/>
                      <a:pt x="0" y="138199"/>
                      <a:pt x="0" y="89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  <p:grpSp>
            <p:nvGrpSpPr>
              <p:cNvPr id="45" name="Graphic 19">
                <a:extLst>
                  <a:ext uri="{FF2B5EF4-FFF2-40B4-BE49-F238E27FC236}">
                    <a16:creationId xmlns:a16="http://schemas.microsoft.com/office/drawing/2014/main" id="{6DB84AD9-AE89-4FEB-A833-45868F25D02E}"/>
                  </a:ext>
                </a:extLst>
              </p:cNvPr>
              <p:cNvGrpSpPr/>
              <p:nvPr/>
            </p:nvGrpSpPr>
            <p:grpSpPr>
              <a:xfrm>
                <a:off x="6043187" y="3762764"/>
                <a:ext cx="102991" cy="69593"/>
                <a:chOff x="6043187" y="3762764"/>
                <a:chExt cx="102991" cy="69593"/>
              </a:xfrm>
              <a:solidFill>
                <a:srgbClr val="FFFFFF"/>
              </a:solidFill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4679F44B-D56F-47BB-A30E-6AB56AF80A5D}"/>
                    </a:ext>
                  </a:extLst>
                </p:cNvPr>
                <p:cNvSpPr/>
                <p:nvPr/>
              </p:nvSpPr>
              <p:spPr>
                <a:xfrm>
                  <a:off x="6047958" y="3762764"/>
                  <a:ext cx="93119" cy="38991"/>
                </a:xfrm>
                <a:custGeom>
                  <a:avLst/>
                  <a:gdLst>
                    <a:gd name="connsiteX0" fmla="*/ 0 w 93119"/>
                    <a:gd name="connsiteY0" fmla="*/ 0 h 38991"/>
                    <a:gd name="connsiteX1" fmla="*/ 46560 w 93119"/>
                    <a:gd name="connsiteY1" fmla="*/ 38992 h 38991"/>
                    <a:gd name="connsiteX2" fmla="*/ 93120 w 93119"/>
                    <a:gd name="connsiteY2" fmla="*/ 0 h 3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119" h="38991">
                      <a:moveTo>
                        <a:pt x="0" y="0"/>
                      </a:moveTo>
                      <a:lnTo>
                        <a:pt x="46560" y="38992"/>
                      </a:lnTo>
                      <a:lnTo>
                        <a:pt x="931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6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1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C63B64F5-33E0-45FC-BDB8-20D2C001DDB8}"/>
                    </a:ext>
                  </a:extLst>
                </p:cNvPr>
                <p:cNvSpPr/>
                <p:nvPr/>
              </p:nvSpPr>
              <p:spPr>
                <a:xfrm>
                  <a:off x="6043187" y="3767700"/>
                  <a:ext cx="102991" cy="64657"/>
                </a:xfrm>
                <a:custGeom>
                  <a:avLst/>
                  <a:gdLst>
                    <a:gd name="connsiteX0" fmla="*/ 53470 w 102991"/>
                    <a:gd name="connsiteY0" fmla="*/ 41295 h 64657"/>
                    <a:gd name="connsiteX1" fmla="*/ 53470 w 102991"/>
                    <a:gd name="connsiteY1" fmla="*/ 41295 h 64657"/>
                    <a:gd name="connsiteX2" fmla="*/ 52483 w 102991"/>
                    <a:gd name="connsiteY2" fmla="*/ 41789 h 64657"/>
                    <a:gd name="connsiteX3" fmla="*/ 52318 w 102991"/>
                    <a:gd name="connsiteY3" fmla="*/ 41789 h 64657"/>
                    <a:gd name="connsiteX4" fmla="*/ 51331 w 102991"/>
                    <a:gd name="connsiteY4" fmla="*/ 41953 h 64657"/>
                    <a:gd name="connsiteX5" fmla="*/ 51331 w 102991"/>
                    <a:gd name="connsiteY5" fmla="*/ 41953 h 64657"/>
                    <a:gd name="connsiteX6" fmla="*/ 51331 w 102991"/>
                    <a:gd name="connsiteY6" fmla="*/ 41953 h 64657"/>
                    <a:gd name="connsiteX7" fmla="*/ 51331 w 102991"/>
                    <a:gd name="connsiteY7" fmla="*/ 41953 h 64657"/>
                    <a:gd name="connsiteX8" fmla="*/ 51331 w 102991"/>
                    <a:gd name="connsiteY8" fmla="*/ 41953 h 64657"/>
                    <a:gd name="connsiteX9" fmla="*/ 50344 w 102991"/>
                    <a:gd name="connsiteY9" fmla="*/ 41789 h 64657"/>
                    <a:gd name="connsiteX10" fmla="*/ 50179 w 102991"/>
                    <a:gd name="connsiteY10" fmla="*/ 41789 h 64657"/>
                    <a:gd name="connsiteX11" fmla="*/ 49192 w 102991"/>
                    <a:gd name="connsiteY11" fmla="*/ 41295 h 64657"/>
                    <a:gd name="connsiteX12" fmla="*/ 49192 w 102991"/>
                    <a:gd name="connsiteY12" fmla="*/ 41295 h 64657"/>
                    <a:gd name="connsiteX13" fmla="*/ 0 w 102991"/>
                    <a:gd name="connsiteY13" fmla="*/ 0 h 64657"/>
                    <a:gd name="connsiteX14" fmla="*/ 0 w 102991"/>
                    <a:gd name="connsiteY14" fmla="*/ 64657 h 64657"/>
                    <a:gd name="connsiteX15" fmla="*/ 102991 w 102991"/>
                    <a:gd name="connsiteY15" fmla="*/ 64657 h 64657"/>
                    <a:gd name="connsiteX16" fmla="*/ 102991 w 102991"/>
                    <a:gd name="connsiteY16" fmla="*/ 0 h 64657"/>
                    <a:gd name="connsiteX17" fmla="*/ 53799 w 102991"/>
                    <a:gd name="connsiteY17" fmla="*/ 41295 h 64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2991" h="64657">
                      <a:moveTo>
                        <a:pt x="53470" y="41295"/>
                      </a:moveTo>
                      <a:cubicBezTo>
                        <a:pt x="53470" y="41295"/>
                        <a:pt x="53470" y="41295"/>
                        <a:pt x="53470" y="41295"/>
                      </a:cubicBezTo>
                      <a:cubicBezTo>
                        <a:pt x="53141" y="41460"/>
                        <a:pt x="52812" y="41624"/>
                        <a:pt x="52483" y="41789"/>
                      </a:cubicBezTo>
                      <a:cubicBezTo>
                        <a:pt x="52483" y="41789"/>
                        <a:pt x="52318" y="41789"/>
                        <a:pt x="52318" y="41789"/>
                      </a:cubicBezTo>
                      <a:cubicBezTo>
                        <a:pt x="51989" y="41953"/>
                        <a:pt x="51660" y="41953"/>
                        <a:pt x="51331" y="41953"/>
                      </a:cubicBezTo>
                      <a:cubicBezTo>
                        <a:pt x="51331" y="41953"/>
                        <a:pt x="51331" y="41953"/>
                        <a:pt x="51331" y="41953"/>
                      </a:cubicBezTo>
                      <a:lnTo>
                        <a:pt x="51331" y="41953"/>
                      </a:lnTo>
                      <a:lnTo>
                        <a:pt x="51331" y="41953"/>
                      </a:lnTo>
                      <a:cubicBezTo>
                        <a:pt x="51331" y="41953"/>
                        <a:pt x="51331" y="41953"/>
                        <a:pt x="51331" y="41953"/>
                      </a:cubicBezTo>
                      <a:cubicBezTo>
                        <a:pt x="51002" y="41953"/>
                        <a:pt x="50673" y="41953"/>
                        <a:pt x="50344" y="41789"/>
                      </a:cubicBezTo>
                      <a:cubicBezTo>
                        <a:pt x="50344" y="41789"/>
                        <a:pt x="50179" y="41789"/>
                        <a:pt x="50179" y="41789"/>
                      </a:cubicBezTo>
                      <a:cubicBezTo>
                        <a:pt x="49850" y="41624"/>
                        <a:pt x="49521" y="41460"/>
                        <a:pt x="49192" y="41295"/>
                      </a:cubicBezTo>
                      <a:cubicBezTo>
                        <a:pt x="49192" y="41295"/>
                        <a:pt x="49192" y="41295"/>
                        <a:pt x="49192" y="41295"/>
                      </a:cubicBezTo>
                      <a:lnTo>
                        <a:pt x="0" y="0"/>
                      </a:lnTo>
                      <a:lnTo>
                        <a:pt x="0" y="64657"/>
                      </a:lnTo>
                      <a:lnTo>
                        <a:pt x="102991" y="64657"/>
                      </a:lnTo>
                      <a:lnTo>
                        <a:pt x="102991" y="0"/>
                      </a:lnTo>
                      <a:lnTo>
                        <a:pt x="53799" y="412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6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1"/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76ED7E-891C-4D4F-862F-CAB2B6360F84}"/>
                </a:ext>
              </a:extLst>
            </p:cNvPr>
            <p:cNvSpPr txBox="1"/>
            <p:nvPr userDrawn="1"/>
          </p:nvSpPr>
          <p:spPr>
            <a:xfrm>
              <a:off x="9848391" y="474071"/>
              <a:ext cx="655949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b="1" dirty="0"/>
                <a:t>office@kpp.kz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F6B8321-4F4E-4970-8E0B-F361710B100D}"/>
                </a:ext>
              </a:extLst>
            </p:cNvPr>
            <p:cNvGrpSpPr/>
            <p:nvPr userDrawn="1"/>
          </p:nvGrpSpPr>
          <p:grpSpPr>
            <a:xfrm>
              <a:off x="10828613" y="485939"/>
              <a:ext cx="162595" cy="162595"/>
              <a:chOff x="6691312" y="3519487"/>
              <a:chExt cx="178671" cy="178671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5C9A979-811D-467D-9A3C-26AB3BCDD871}"/>
                  </a:ext>
                </a:extLst>
              </p:cNvPr>
              <p:cNvSpPr/>
              <p:nvPr/>
            </p:nvSpPr>
            <p:spPr>
              <a:xfrm>
                <a:off x="6691312" y="3519487"/>
                <a:ext cx="178671" cy="178671"/>
              </a:xfrm>
              <a:custGeom>
                <a:avLst/>
                <a:gdLst>
                  <a:gd name="connsiteX0" fmla="*/ 0 w 178671"/>
                  <a:gd name="connsiteY0" fmla="*/ 89336 h 178671"/>
                  <a:gd name="connsiteX1" fmla="*/ 89336 w 178671"/>
                  <a:gd name="connsiteY1" fmla="*/ 0 h 178671"/>
                  <a:gd name="connsiteX2" fmla="*/ 178672 w 178671"/>
                  <a:gd name="connsiteY2" fmla="*/ 89336 h 178671"/>
                  <a:gd name="connsiteX3" fmla="*/ 89336 w 178671"/>
                  <a:gd name="connsiteY3" fmla="*/ 178672 h 178671"/>
                  <a:gd name="connsiteX4" fmla="*/ 0 w 178671"/>
                  <a:gd name="connsiteY4" fmla="*/ 89336 h 17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671" h="178671">
                    <a:moveTo>
                      <a:pt x="0" y="89336"/>
                    </a:moveTo>
                    <a:cubicBezTo>
                      <a:pt x="0" y="39979"/>
                      <a:pt x="39979" y="0"/>
                      <a:pt x="89336" y="0"/>
                    </a:cubicBezTo>
                    <a:cubicBezTo>
                      <a:pt x="138693" y="0"/>
                      <a:pt x="178672" y="39979"/>
                      <a:pt x="178672" y="89336"/>
                    </a:cubicBezTo>
                    <a:cubicBezTo>
                      <a:pt x="178672" y="138693"/>
                      <a:pt x="138693" y="178672"/>
                      <a:pt x="89336" y="178672"/>
                    </a:cubicBezTo>
                    <a:cubicBezTo>
                      <a:pt x="39979" y="178672"/>
                      <a:pt x="0" y="138693"/>
                      <a:pt x="0" y="893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97EEF1F-2871-4FBD-84E1-D9E56D477D1A}"/>
                  </a:ext>
                </a:extLst>
              </p:cNvPr>
              <p:cNvSpPr/>
              <p:nvPr/>
            </p:nvSpPr>
            <p:spPr>
              <a:xfrm>
                <a:off x="6721827" y="3550417"/>
                <a:ext cx="117155" cy="117304"/>
              </a:xfrm>
              <a:custGeom>
                <a:avLst/>
                <a:gdLst>
                  <a:gd name="connsiteX0" fmla="*/ 102748 w 117155"/>
                  <a:gd name="connsiteY0" fmla="*/ 84236 h 117304"/>
                  <a:gd name="connsiteX1" fmla="*/ 88270 w 117155"/>
                  <a:gd name="connsiteY1" fmla="*/ 74693 h 117304"/>
                  <a:gd name="connsiteX2" fmla="*/ 88435 w 117155"/>
                  <a:gd name="connsiteY2" fmla="*/ 74529 h 117304"/>
                  <a:gd name="connsiteX3" fmla="*/ 97319 w 117155"/>
                  <a:gd name="connsiteY3" fmla="*/ 51825 h 117304"/>
                  <a:gd name="connsiteX4" fmla="*/ 109658 w 117155"/>
                  <a:gd name="connsiteY4" fmla="*/ 53470 h 117304"/>
                  <a:gd name="connsiteX5" fmla="*/ 102748 w 117155"/>
                  <a:gd name="connsiteY5" fmla="*/ 84400 h 117304"/>
                  <a:gd name="connsiteX6" fmla="*/ 74286 w 117155"/>
                  <a:gd name="connsiteY6" fmla="*/ 107104 h 117304"/>
                  <a:gd name="connsiteX7" fmla="*/ 67540 w 117155"/>
                  <a:gd name="connsiteY7" fmla="*/ 96246 h 117304"/>
                  <a:gd name="connsiteX8" fmla="*/ 84157 w 117155"/>
                  <a:gd name="connsiteY8" fmla="*/ 80781 h 117304"/>
                  <a:gd name="connsiteX9" fmla="*/ 98635 w 117155"/>
                  <a:gd name="connsiteY9" fmla="*/ 90323 h 117304"/>
                  <a:gd name="connsiteX10" fmla="*/ 74286 w 117155"/>
                  <a:gd name="connsiteY10" fmla="*/ 107104 h 117304"/>
                  <a:gd name="connsiteX11" fmla="*/ 58656 w 117155"/>
                  <a:gd name="connsiteY11" fmla="*/ 109572 h 117304"/>
                  <a:gd name="connsiteX12" fmla="*/ 44507 w 117155"/>
                  <a:gd name="connsiteY12" fmla="*/ 107598 h 117304"/>
                  <a:gd name="connsiteX13" fmla="*/ 61288 w 117155"/>
                  <a:gd name="connsiteY13" fmla="*/ 100359 h 117304"/>
                  <a:gd name="connsiteX14" fmla="*/ 66882 w 117155"/>
                  <a:gd name="connsiteY14" fmla="*/ 109079 h 117304"/>
                  <a:gd name="connsiteX15" fmla="*/ 58820 w 117155"/>
                  <a:gd name="connsiteY15" fmla="*/ 109737 h 117304"/>
                  <a:gd name="connsiteX16" fmla="*/ 45823 w 117155"/>
                  <a:gd name="connsiteY16" fmla="*/ 85058 h 117304"/>
                  <a:gd name="connsiteX17" fmla="*/ 56353 w 117155"/>
                  <a:gd name="connsiteY17" fmla="*/ 94436 h 117304"/>
                  <a:gd name="connsiteX18" fmla="*/ 33813 w 117155"/>
                  <a:gd name="connsiteY18" fmla="*/ 102991 h 117304"/>
                  <a:gd name="connsiteX19" fmla="*/ 45823 w 117155"/>
                  <a:gd name="connsiteY19" fmla="*/ 85058 h 117304"/>
                  <a:gd name="connsiteX20" fmla="*/ 26903 w 117155"/>
                  <a:gd name="connsiteY20" fmla="*/ 74858 h 117304"/>
                  <a:gd name="connsiteX21" fmla="*/ 39571 w 117155"/>
                  <a:gd name="connsiteY21" fmla="*/ 80945 h 117304"/>
                  <a:gd name="connsiteX22" fmla="*/ 27561 w 117155"/>
                  <a:gd name="connsiteY22" fmla="*/ 98878 h 117304"/>
                  <a:gd name="connsiteX23" fmla="*/ 26739 w 117155"/>
                  <a:gd name="connsiteY23" fmla="*/ 74858 h 117304"/>
                  <a:gd name="connsiteX24" fmla="*/ 7654 w 117155"/>
                  <a:gd name="connsiteY24" fmla="*/ 62683 h 117304"/>
                  <a:gd name="connsiteX25" fmla="*/ 13741 w 117155"/>
                  <a:gd name="connsiteY25" fmla="*/ 34056 h 117304"/>
                  <a:gd name="connsiteX26" fmla="*/ 28713 w 117155"/>
                  <a:gd name="connsiteY26" fmla="*/ 44092 h 117304"/>
                  <a:gd name="connsiteX27" fmla="*/ 20816 w 117155"/>
                  <a:gd name="connsiteY27" fmla="*/ 65151 h 117304"/>
                  <a:gd name="connsiteX28" fmla="*/ 7654 w 117155"/>
                  <a:gd name="connsiteY28" fmla="*/ 62848 h 117304"/>
                  <a:gd name="connsiteX29" fmla="*/ 19335 w 117155"/>
                  <a:gd name="connsiteY29" fmla="*/ 91310 h 117304"/>
                  <a:gd name="connsiteX30" fmla="*/ 8806 w 117155"/>
                  <a:gd name="connsiteY30" fmla="*/ 70251 h 117304"/>
                  <a:gd name="connsiteX31" fmla="*/ 19500 w 117155"/>
                  <a:gd name="connsiteY31" fmla="*/ 72555 h 117304"/>
                  <a:gd name="connsiteX32" fmla="*/ 19170 w 117155"/>
                  <a:gd name="connsiteY32" fmla="*/ 91310 h 117304"/>
                  <a:gd name="connsiteX33" fmla="*/ 41710 w 117155"/>
                  <a:gd name="connsiteY33" fmla="*/ 10200 h 117304"/>
                  <a:gd name="connsiteX34" fmla="*/ 49278 w 117155"/>
                  <a:gd name="connsiteY34" fmla="*/ 21552 h 117304"/>
                  <a:gd name="connsiteX35" fmla="*/ 32990 w 117155"/>
                  <a:gd name="connsiteY35" fmla="*/ 37676 h 117304"/>
                  <a:gd name="connsiteX36" fmla="*/ 32826 w 117155"/>
                  <a:gd name="connsiteY36" fmla="*/ 37840 h 117304"/>
                  <a:gd name="connsiteX37" fmla="*/ 17690 w 117155"/>
                  <a:gd name="connsiteY37" fmla="*/ 27804 h 117304"/>
                  <a:gd name="connsiteX38" fmla="*/ 41710 w 117155"/>
                  <a:gd name="connsiteY38" fmla="*/ 10200 h 117304"/>
                  <a:gd name="connsiteX39" fmla="*/ 58656 w 117155"/>
                  <a:gd name="connsiteY39" fmla="*/ 7239 h 117304"/>
                  <a:gd name="connsiteX40" fmla="*/ 73298 w 117155"/>
                  <a:gd name="connsiteY40" fmla="*/ 9378 h 117304"/>
                  <a:gd name="connsiteX41" fmla="*/ 55530 w 117155"/>
                  <a:gd name="connsiteY41" fmla="*/ 17275 h 117304"/>
                  <a:gd name="connsiteX42" fmla="*/ 49114 w 117155"/>
                  <a:gd name="connsiteY42" fmla="*/ 8062 h 117304"/>
                  <a:gd name="connsiteX43" fmla="*/ 58656 w 117155"/>
                  <a:gd name="connsiteY43" fmla="*/ 7239 h 117304"/>
                  <a:gd name="connsiteX44" fmla="*/ 71653 w 117155"/>
                  <a:gd name="connsiteY44" fmla="*/ 32575 h 117304"/>
                  <a:gd name="connsiteX45" fmla="*/ 60630 w 117155"/>
                  <a:gd name="connsiteY45" fmla="*/ 23033 h 117304"/>
                  <a:gd name="connsiteX46" fmla="*/ 83663 w 117155"/>
                  <a:gd name="connsiteY46" fmla="*/ 14313 h 117304"/>
                  <a:gd name="connsiteX47" fmla="*/ 71653 w 117155"/>
                  <a:gd name="connsiteY47" fmla="*/ 32575 h 117304"/>
                  <a:gd name="connsiteX48" fmla="*/ 63592 w 117155"/>
                  <a:gd name="connsiteY48" fmla="*/ 58406 h 117304"/>
                  <a:gd name="connsiteX49" fmla="*/ 73792 w 117155"/>
                  <a:gd name="connsiteY49" fmla="*/ 42940 h 117304"/>
                  <a:gd name="connsiteX50" fmla="*/ 90080 w 117155"/>
                  <a:gd name="connsiteY50" fmla="*/ 50015 h 117304"/>
                  <a:gd name="connsiteX51" fmla="*/ 82183 w 117155"/>
                  <a:gd name="connsiteY51" fmla="*/ 70745 h 117304"/>
                  <a:gd name="connsiteX52" fmla="*/ 63592 w 117155"/>
                  <a:gd name="connsiteY52" fmla="*/ 58406 h 117304"/>
                  <a:gd name="connsiteX53" fmla="*/ 59479 w 117155"/>
                  <a:gd name="connsiteY53" fmla="*/ 64657 h 117304"/>
                  <a:gd name="connsiteX54" fmla="*/ 77905 w 117155"/>
                  <a:gd name="connsiteY54" fmla="*/ 76997 h 117304"/>
                  <a:gd name="connsiteX55" fmla="*/ 62769 w 117155"/>
                  <a:gd name="connsiteY55" fmla="*/ 90817 h 117304"/>
                  <a:gd name="connsiteX56" fmla="*/ 49936 w 117155"/>
                  <a:gd name="connsiteY56" fmla="*/ 78971 h 117304"/>
                  <a:gd name="connsiteX57" fmla="*/ 59479 w 117155"/>
                  <a:gd name="connsiteY57" fmla="*/ 64657 h 117304"/>
                  <a:gd name="connsiteX58" fmla="*/ 38913 w 117155"/>
                  <a:gd name="connsiteY58" fmla="*/ 42118 h 117304"/>
                  <a:gd name="connsiteX59" fmla="*/ 54049 w 117155"/>
                  <a:gd name="connsiteY59" fmla="*/ 27475 h 117304"/>
                  <a:gd name="connsiteX60" fmla="*/ 67376 w 117155"/>
                  <a:gd name="connsiteY60" fmla="*/ 39156 h 117304"/>
                  <a:gd name="connsiteX61" fmla="*/ 57340 w 117155"/>
                  <a:gd name="connsiteY61" fmla="*/ 54457 h 117304"/>
                  <a:gd name="connsiteX62" fmla="*/ 38913 w 117155"/>
                  <a:gd name="connsiteY62" fmla="*/ 42118 h 117304"/>
                  <a:gd name="connsiteX63" fmla="*/ 53227 w 117155"/>
                  <a:gd name="connsiteY63" fmla="*/ 60544 h 117304"/>
                  <a:gd name="connsiteX64" fmla="*/ 43684 w 117155"/>
                  <a:gd name="connsiteY64" fmla="*/ 74858 h 117304"/>
                  <a:gd name="connsiteX65" fmla="*/ 27890 w 117155"/>
                  <a:gd name="connsiteY65" fmla="*/ 67454 h 117304"/>
                  <a:gd name="connsiteX66" fmla="*/ 34800 w 117155"/>
                  <a:gd name="connsiteY66" fmla="*/ 48370 h 117304"/>
                  <a:gd name="connsiteX67" fmla="*/ 53227 w 117155"/>
                  <a:gd name="connsiteY67" fmla="*/ 60709 h 117304"/>
                  <a:gd name="connsiteX68" fmla="*/ 89915 w 117155"/>
                  <a:gd name="connsiteY68" fmla="*/ 18262 h 117304"/>
                  <a:gd name="connsiteX69" fmla="*/ 90244 w 117155"/>
                  <a:gd name="connsiteY69" fmla="*/ 18427 h 117304"/>
                  <a:gd name="connsiteX70" fmla="*/ 91231 w 117155"/>
                  <a:gd name="connsiteY70" fmla="*/ 42611 h 117304"/>
                  <a:gd name="connsiteX71" fmla="*/ 77905 w 117155"/>
                  <a:gd name="connsiteY71" fmla="*/ 36689 h 117304"/>
                  <a:gd name="connsiteX72" fmla="*/ 90080 w 117155"/>
                  <a:gd name="connsiteY72" fmla="*/ 18262 h 117304"/>
                  <a:gd name="connsiteX73" fmla="*/ 98800 w 117155"/>
                  <a:gd name="connsiteY73" fmla="*/ 27146 h 117304"/>
                  <a:gd name="connsiteX74" fmla="*/ 108013 w 117155"/>
                  <a:gd name="connsiteY74" fmla="*/ 46231 h 117304"/>
                  <a:gd name="connsiteX75" fmla="*/ 98306 w 117155"/>
                  <a:gd name="connsiteY75" fmla="*/ 44750 h 117304"/>
                  <a:gd name="connsiteX76" fmla="*/ 98635 w 117155"/>
                  <a:gd name="connsiteY76" fmla="*/ 27146 h 117304"/>
                  <a:gd name="connsiteX77" fmla="*/ 94028 w 117155"/>
                  <a:gd name="connsiteY77" fmla="*/ 12175 h 117304"/>
                  <a:gd name="connsiteX78" fmla="*/ 94028 w 117155"/>
                  <a:gd name="connsiteY78" fmla="*/ 12175 h 117304"/>
                  <a:gd name="connsiteX79" fmla="*/ 87447 w 117155"/>
                  <a:gd name="connsiteY79" fmla="*/ 7733 h 117304"/>
                  <a:gd name="connsiteX80" fmla="*/ 58656 w 117155"/>
                  <a:gd name="connsiteY80" fmla="*/ 0 h 117304"/>
                  <a:gd name="connsiteX81" fmla="*/ 9793 w 117155"/>
                  <a:gd name="connsiteY81" fmla="*/ 26159 h 117304"/>
                  <a:gd name="connsiteX82" fmla="*/ 22790 w 117155"/>
                  <a:gd name="connsiteY82" fmla="*/ 104966 h 117304"/>
                  <a:gd name="connsiteX83" fmla="*/ 29700 w 117155"/>
                  <a:gd name="connsiteY83" fmla="*/ 109737 h 117304"/>
                  <a:gd name="connsiteX84" fmla="*/ 32661 w 117155"/>
                  <a:gd name="connsiteY84" fmla="*/ 111382 h 117304"/>
                  <a:gd name="connsiteX85" fmla="*/ 32826 w 117155"/>
                  <a:gd name="connsiteY85" fmla="*/ 111382 h 117304"/>
                  <a:gd name="connsiteX86" fmla="*/ 58491 w 117155"/>
                  <a:gd name="connsiteY86" fmla="*/ 117305 h 117304"/>
                  <a:gd name="connsiteX87" fmla="*/ 107355 w 117155"/>
                  <a:gd name="connsiteY87" fmla="*/ 91146 h 117304"/>
                  <a:gd name="connsiteX88" fmla="*/ 94028 w 117155"/>
                  <a:gd name="connsiteY88" fmla="*/ 12175 h 11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7155" h="117304">
                    <a:moveTo>
                      <a:pt x="102748" y="84236"/>
                    </a:moveTo>
                    <a:lnTo>
                      <a:pt x="88270" y="74693"/>
                    </a:lnTo>
                    <a:cubicBezTo>
                      <a:pt x="88270" y="74693"/>
                      <a:pt x="88435" y="74529"/>
                      <a:pt x="88435" y="74529"/>
                    </a:cubicBezTo>
                    <a:cubicBezTo>
                      <a:pt x="93041" y="66961"/>
                      <a:pt x="95674" y="59228"/>
                      <a:pt x="97319" y="51825"/>
                    </a:cubicBezTo>
                    <a:cubicBezTo>
                      <a:pt x="101267" y="52647"/>
                      <a:pt x="105216" y="53141"/>
                      <a:pt x="109658" y="53470"/>
                    </a:cubicBezTo>
                    <a:cubicBezTo>
                      <a:pt x="110645" y="63835"/>
                      <a:pt x="108506" y="74693"/>
                      <a:pt x="102748" y="84400"/>
                    </a:cubicBezTo>
                    <a:close/>
                    <a:moveTo>
                      <a:pt x="74286" y="107104"/>
                    </a:moveTo>
                    <a:cubicBezTo>
                      <a:pt x="72147" y="103156"/>
                      <a:pt x="70008" y="99536"/>
                      <a:pt x="67540" y="96246"/>
                    </a:cubicBezTo>
                    <a:cubicBezTo>
                      <a:pt x="73957" y="91804"/>
                      <a:pt x="79550" y="86703"/>
                      <a:pt x="84157" y="80781"/>
                    </a:cubicBezTo>
                    <a:lnTo>
                      <a:pt x="98635" y="90323"/>
                    </a:lnTo>
                    <a:cubicBezTo>
                      <a:pt x="92219" y="98220"/>
                      <a:pt x="83828" y="103978"/>
                      <a:pt x="74286" y="107104"/>
                    </a:cubicBezTo>
                    <a:close/>
                    <a:moveTo>
                      <a:pt x="58656" y="109572"/>
                    </a:moveTo>
                    <a:cubicBezTo>
                      <a:pt x="53885" y="109572"/>
                      <a:pt x="49114" y="108914"/>
                      <a:pt x="44507" y="107598"/>
                    </a:cubicBezTo>
                    <a:cubicBezTo>
                      <a:pt x="50594" y="105624"/>
                      <a:pt x="56188" y="103156"/>
                      <a:pt x="61288" y="100359"/>
                    </a:cubicBezTo>
                    <a:cubicBezTo>
                      <a:pt x="63263" y="102991"/>
                      <a:pt x="65072" y="105953"/>
                      <a:pt x="66882" y="109079"/>
                    </a:cubicBezTo>
                    <a:cubicBezTo>
                      <a:pt x="64250" y="109572"/>
                      <a:pt x="61453" y="109737"/>
                      <a:pt x="58820" y="109737"/>
                    </a:cubicBezTo>
                    <a:close/>
                    <a:moveTo>
                      <a:pt x="45823" y="85058"/>
                    </a:moveTo>
                    <a:cubicBezTo>
                      <a:pt x="49443" y="87691"/>
                      <a:pt x="53062" y="90817"/>
                      <a:pt x="56353" y="94436"/>
                    </a:cubicBezTo>
                    <a:cubicBezTo>
                      <a:pt x="49772" y="97891"/>
                      <a:pt x="42204" y="100852"/>
                      <a:pt x="33813" y="102991"/>
                    </a:cubicBezTo>
                    <a:lnTo>
                      <a:pt x="45823" y="85058"/>
                    </a:lnTo>
                    <a:close/>
                    <a:moveTo>
                      <a:pt x="26903" y="74858"/>
                    </a:moveTo>
                    <a:cubicBezTo>
                      <a:pt x="30852" y="76339"/>
                      <a:pt x="35294" y="78313"/>
                      <a:pt x="39571" y="80945"/>
                    </a:cubicBezTo>
                    <a:lnTo>
                      <a:pt x="27561" y="98878"/>
                    </a:lnTo>
                    <a:cubicBezTo>
                      <a:pt x="26245" y="90323"/>
                      <a:pt x="26080" y="82261"/>
                      <a:pt x="26739" y="74858"/>
                    </a:cubicBezTo>
                    <a:close/>
                    <a:moveTo>
                      <a:pt x="7654" y="62683"/>
                    </a:moveTo>
                    <a:cubicBezTo>
                      <a:pt x="6831" y="52976"/>
                      <a:pt x="8806" y="43105"/>
                      <a:pt x="13741" y="34056"/>
                    </a:cubicBezTo>
                    <a:lnTo>
                      <a:pt x="28713" y="44092"/>
                    </a:lnTo>
                    <a:cubicBezTo>
                      <a:pt x="25093" y="50508"/>
                      <a:pt x="22461" y="57583"/>
                      <a:pt x="20816" y="65151"/>
                    </a:cubicBezTo>
                    <a:cubicBezTo>
                      <a:pt x="14728" y="63506"/>
                      <a:pt x="9957" y="63012"/>
                      <a:pt x="7654" y="62848"/>
                    </a:cubicBezTo>
                    <a:close/>
                    <a:moveTo>
                      <a:pt x="19335" y="91310"/>
                    </a:moveTo>
                    <a:cubicBezTo>
                      <a:pt x="14235" y="85223"/>
                      <a:pt x="10615" y="77984"/>
                      <a:pt x="8806" y="70251"/>
                    </a:cubicBezTo>
                    <a:cubicBezTo>
                      <a:pt x="11273" y="70580"/>
                      <a:pt x="15057" y="71238"/>
                      <a:pt x="19500" y="72555"/>
                    </a:cubicBezTo>
                    <a:cubicBezTo>
                      <a:pt x="18841" y="78477"/>
                      <a:pt x="18677" y="84729"/>
                      <a:pt x="19170" y="91310"/>
                    </a:cubicBezTo>
                    <a:close/>
                    <a:moveTo>
                      <a:pt x="41710" y="10200"/>
                    </a:moveTo>
                    <a:cubicBezTo>
                      <a:pt x="42533" y="11846"/>
                      <a:pt x="45001" y="16123"/>
                      <a:pt x="49278" y="21552"/>
                    </a:cubicBezTo>
                    <a:cubicBezTo>
                      <a:pt x="43520" y="25666"/>
                      <a:pt x="37762" y="30930"/>
                      <a:pt x="32990" y="37676"/>
                    </a:cubicBezTo>
                    <a:cubicBezTo>
                      <a:pt x="32990" y="37676"/>
                      <a:pt x="32826" y="37840"/>
                      <a:pt x="32826" y="37840"/>
                    </a:cubicBezTo>
                    <a:lnTo>
                      <a:pt x="17690" y="27804"/>
                    </a:lnTo>
                    <a:cubicBezTo>
                      <a:pt x="23777" y="19578"/>
                      <a:pt x="32168" y="13491"/>
                      <a:pt x="41710" y="10200"/>
                    </a:cubicBezTo>
                    <a:close/>
                    <a:moveTo>
                      <a:pt x="58656" y="7239"/>
                    </a:moveTo>
                    <a:cubicBezTo>
                      <a:pt x="63592" y="7239"/>
                      <a:pt x="68527" y="7897"/>
                      <a:pt x="73298" y="9378"/>
                    </a:cubicBezTo>
                    <a:cubicBezTo>
                      <a:pt x="68363" y="11023"/>
                      <a:pt x="62111" y="13491"/>
                      <a:pt x="55530" y="17275"/>
                    </a:cubicBezTo>
                    <a:cubicBezTo>
                      <a:pt x="52404" y="13326"/>
                      <a:pt x="50265" y="10036"/>
                      <a:pt x="49114" y="8062"/>
                    </a:cubicBezTo>
                    <a:cubicBezTo>
                      <a:pt x="52240" y="7404"/>
                      <a:pt x="55365" y="7239"/>
                      <a:pt x="58656" y="7239"/>
                    </a:cubicBezTo>
                    <a:close/>
                    <a:moveTo>
                      <a:pt x="71653" y="32575"/>
                    </a:moveTo>
                    <a:cubicBezTo>
                      <a:pt x="67376" y="29450"/>
                      <a:pt x="63756" y="26324"/>
                      <a:pt x="60630" y="23033"/>
                    </a:cubicBezTo>
                    <a:cubicBezTo>
                      <a:pt x="70666" y="17439"/>
                      <a:pt x="80044" y="14972"/>
                      <a:pt x="83663" y="14313"/>
                    </a:cubicBezTo>
                    <a:lnTo>
                      <a:pt x="71653" y="32575"/>
                    </a:lnTo>
                    <a:close/>
                    <a:moveTo>
                      <a:pt x="63592" y="58406"/>
                    </a:moveTo>
                    <a:lnTo>
                      <a:pt x="73792" y="42940"/>
                    </a:lnTo>
                    <a:cubicBezTo>
                      <a:pt x="78563" y="45737"/>
                      <a:pt x="83992" y="48205"/>
                      <a:pt x="90080" y="50015"/>
                    </a:cubicBezTo>
                    <a:cubicBezTo>
                      <a:pt x="88764" y="56760"/>
                      <a:pt x="86296" y="63835"/>
                      <a:pt x="82183" y="70745"/>
                    </a:cubicBezTo>
                    <a:lnTo>
                      <a:pt x="63592" y="58406"/>
                    </a:lnTo>
                    <a:close/>
                    <a:moveTo>
                      <a:pt x="59479" y="64657"/>
                    </a:moveTo>
                    <a:lnTo>
                      <a:pt x="77905" y="76997"/>
                    </a:lnTo>
                    <a:cubicBezTo>
                      <a:pt x="73792" y="82261"/>
                      <a:pt x="68692" y="86868"/>
                      <a:pt x="62769" y="90817"/>
                    </a:cubicBezTo>
                    <a:cubicBezTo>
                      <a:pt x="58656" y="86210"/>
                      <a:pt x="54378" y="82261"/>
                      <a:pt x="49936" y="78971"/>
                    </a:cubicBezTo>
                    <a:lnTo>
                      <a:pt x="59479" y="64657"/>
                    </a:lnTo>
                    <a:close/>
                    <a:moveTo>
                      <a:pt x="38913" y="42118"/>
                    </a:moveTo>
                    <a:cubicBezTo>
                      <a:pt x="43355" y="36030"/>
                      <a:pt x="48785" y="31259"/>
                      <a:pt x="54049" y="27475"/>
                    </a:cubicBezTo>
                    <a:cubicBezTo>
                      <a:pt x="57669" y="31424"/>
                      <a:pt x="62111" y="35372"/>
                      <a:pt x="67376" y="39156"/>
                    </a:cubicBezTo>
                    <a:lnTo>
                      <a:pt x="57340" y="54457"/>
                    </a:lnTo>
                    <a:lnTo>
                      <a:pt x="38913" y="42118"/>
                    </a:lnTo>
                    <a:close/>
                    <a:moveTo>
                      <a:pt x="53227" y="60544"/>
                    </a:moveTo>
                    <a:lnTo>
                      <a:pt x="43684" y="74858"/>
                    </a:lnTo>
                    <a:cubicBezTo>
                      <a:pt x="38255" y="71567"/>
                      <a:pt x="32826" y="69100"/>
                      <a:pt x="27890" y="67454"/>
                    </a:cubicBezTo>
                    <a:cubicBezTo>
                      <a:pt x="29206" y="60544"/>
                      <a:pt x="31510" y="54128"/>
                      <a:pt x="34800" y="48370"/>
                    </a:cubicBezTo>
                    <a:lnTo>
                      <a:pt x="53227" y="60709"/>
                    </a:lnTo>
                    <a:close/>
                    <a:moveTo>
                      <a:pt x="89915" y="18262"/>
                    </a:moveTo>
                    <a:cubicBezTo>
                      <a:pt x="90080" y="18262"/>
                      <a:pt x="90080" y="18427"/>
                      <a:pt x="90244" y="18427"/>
                    </a:cubicBezTo>
                    <a:cubicBezTo>
                      <a:pt x="90902" y="21717"/>
                      <a:pt x="92383" y="31095"/>
                      <a:pt x="91231" y="42611"/>
                    </a:cubicBezTo>
                    <a:cubicBezTo>
                      <a:pt x="86296" y="40966"/>
                      <a:pt x="81854" y="38992"/>
                      <a:pt x="77905" y="36689"/>
                    </a:cubicBezTo>
                    <a:lnTo>
                      <a:pt x="90080" y="18262"/>
                    </a:lnTo>
                    <a:close/>
                    <a:moveTo>
                      <a:pt x="98800" y="27146"/>
                    </a:moveTo>
                    <a:cubicBezTo>
                      <a:pt x="103242" y="32905"/>
                      <a:pt x="106368" y="39321"/>
                      <a:pt x="108013" y="46231"/>
                    </a:cubicBezTo>
                    <a:cubicBezTo>
                      <a:pt x="104558" y="45902"/>
                      <a:pt x="101432" y="45408"/>
                      <a:pt x="98306" y="44750"/>
                    </a:cubicBezTo>
                    <a:cubicBezTo>
                      <a:pt x="99129" y="38005"/>
                      <a:pt x="99129" y="32082"/>
                      <a:pt x="98635" y="27146"/>
                    </a:cubicBezTo>
                    <a:close/>
                    <a:moveTo>
                      <a:pt x="94028" y="12175"/>
                    </a:moveTo>
                    <a:lnTo>
                      <a:pt x="94028" y="12175"/>
                    </a:lnTo>
                    <a:cubicBezTo>
                      <a:pt x="91396" y="10200"/>
                      <a:pt x="88435" y="8391"/>
                      <a:pt x="87447" y="7733"/>
                    </a:cubicBezTo>
                    <a:cubicBezTo>
                      <a:pt x="78563" y="2797"/>
                      <a:pt x="68692" y="0"/>
                      <a:pt x="58656" y="0"/>
                    </a:cubicBezTo>
                    <a:cubicBezTo>
                      <a:pt x="38913" y="0"/>
                      <a:pt x="20816" y="9707"/>
                      <a:pt x="9793" y="26159"/>
                    </a:cubicBezTo>
                    <a:cubicBezTo>
                      <a:pt x="-7318" y="51989"/>
                      <a:pt x="-1395" y="86374"/>
                      <a:pt x="22790" y="104966"/>
                    </a:cubicBezTo>
                    <a:cubicBezTo>
                      <a:pt x="24271" y="106117"/>
                      <a:pt x="27068" y="108091"/>
                      <a:pt x="29700" y="109737"/>
                    </a:cubicBezTo>
                    <a:cubicBezTo>
                      <a:pt x="30687" y="110230"/>
                      <a:pt x="31674" y="110888"/>
                      <a:pt x="32661" y="111382"/>
                    </a:cubicBezTo>
                    <a:cubicBezTo>
                      <a:pt x="32661" y="111382"/>
                      <a:pt x="32661" y="111382"/>
                      <a:pt x="32826" y="111382"/>
                    </a:cubicBezTo>
                    <a:cubicBezTo>
                      <a:pt x="40723" y="115330"/>
                      <a:pt x="49443" y="117305"/>
                      <a:pt x="58491" y="117305"/>
                    </a:cubicBezTo>
                    <a:cubicBezTo>
                      <a:pt x="78234" y="117305"/>
                      <a:pt x="96332" y="107598"/>
                      <a:pt x="107355" y="91146"/>
                    </a:cubicBezTo>
                    <a:cubicBezTo>
                      <a:pt x="124630" y="65316"/>
                      <a:pt x="118378" y="30766"/>
                      <a:pt x="94028" y="12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837A83-B662-44D7-AF3A-6B14ED131144}"/>
                </a:ext>
              </a:extLst>
            </p:cNvPr>
            <p:cNvSpPr txBox="1"/>
            <p:nvPr userDrawn="1"/>
          </p:nvSpPr>
          <p:spPr>
            <a:xfrm>
              <a:off x="10962996" y="474071"/>
              <a:ext cx="598241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b="1" dirty="0"/>
                <a:t>www.kpp.kz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809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0FCE-9925-4BBA-A285-1BCAC6731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3025" y="1120489"/>
            <a:ext cx="6419851" cy="1074278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2251"/>
              </a:lnSpc>
              <a:defRPr sz="1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EA62E7-F505-413F-AC40-88271601CE6E}"/>
              </a:ext>
            </a:extLst>
          </p:cNvPr>
          <p:cNvSpPr/>
          <p:nvPr/>
        </p:nvSpPr>
        <p:spPr>
          <a:xfrm>
            <a:off x="2395204" y="245255"/>
            <a:ext cx="9796797" cy="155457"/>
          </a:xfrm>
          <a:custGeom>
            <a:avLst/>
            <a:gdLst>
              <a:gd name="connsiteX0" fmla="*/ 5931698 w 5931697"/>
              <a:gd name="connsiteY0" fmla="*/ 0 h 94125"/>
              <a:gd name="connsiteX1" fmla="*/ 5931698 w 5931697"/>
              <a:gd name="connsiteY1" fmla="*/ 94126 h 94125"/>
              <a:gd name="connsiteX2" fmla="*/ 0 w 5931697"/>
              <a:gd name="connsiteY2" fmla="*/ 94126 h 94125"/>
              <a:gd name="connsiteX3" fmla="*/ 94259 w 5931697"/>
              <a:gd name="connsiteY3" fmla="*/ 0 h 9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697" h="94125">
                <a:moveTo>
                  <a:pt x="5931698" y="0"/>
                </a:moveTo>
                <a:lnTo>
                  <a:pt x="5931698" y="94126"/>
                </a:lnTo>
                <a:lnTo>
                  <a:pt x="0" y="94126"/>
                </a:lnTo>
                <a:lnTo>
                  <a:pt x="94259" y="0"/>
                </a:lnTo>
                <a:close/>
              </a:path>
            </a:pathLst>
          </a:custGeom>
          <a:solidFill>
            <a:srgbClr val="37424F"/>
          </a:soli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1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35EA85-9B59-4E84-A432-8756A63971E8}"/>
              </a:ext>
            </a:extLst>
          </p:cNvPr>
          <p:cNvSpPr/>
          <p:nvPr/>
        </p:nvSpPr>
        <p:spPr>
          <a:xfrm>
            <a:off x="0" y="0"/>
            <a:ext cx="12192000" cy="566088"/>
          </a:xfrm>
          <a:custGeom>
            <a:avLst/>
            <a:gdLst>
              <a:gd name="connsiteX0" fmla="*/ 0 w 7381928"/>
              <a:gd name="connsiteY0" fmla="*/ 0 h 342751"/>
              <a:gd name="connsiteX1" fmla="*/ 7381929 w 7381928"/>
              <a:gd name="connsiteY1" fmla="*/ 0 h 342751"/>
              <a:gd name="connsiteX2" fmla="*/ 7381929 w 7381928"/>
              <a:gd name="connsiteY2" fmla="*/ 154507 h 342751"/>
              <a:gd name="connsiteX3" fmla="*/ 1544494 w 7381928"/>
              <a:gd name="connsiteY3" fmla="*/ 154507 h 342751"/>
              <a:gd name="connsiteX4" fmla="*/ 1355975 w 7381928"/>
              <a:gd name="connsiteY4" fmla="*/ 342751 h 342751"/>
              <a:gd name="connsiteX5" fmla="*/ 4 w 7381928"/>
              <a:gd name="connsiteY5" fmla="*/ 342751 h 342751"/>
              <a:gd name="connsiteX6" fmla="*/ 4 w 7381928"/>
              <a:gd name="connsiteY6" fmla="*/ 0 h 34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1928" h="342751">
                <a:moveTo>
                  <a:pt x="0" y="0"/>
                </a:moveTo>
                <a:lnTo>
                  <a:pt x="7381929" y="0"/>
                </a:lnTo>
                <a:lnTo>
                  <a:pt x="7381929" y="154507"/>
                </a:lnTo>
                <a:lnTo>
                  <a:pt x="1544494" y="154507"/>
                </a:lnTo>
                <a:lnTo>
                  <a:pt x="1355975" y="342751"/>
                </a:lnTo>
                <a:lnTo>
                  <a:pt x="4" y="342751"/>
                </a:lnTo>
                <a:cubicBezTo>
                  <a:pt x="4" y="228502"/>
                  <a:pt x="4" y="114249"/>
                  <a:pt x="4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EF4458"/>
              </a:gs>
              <a:gs pos="0">
                <a:srgbClr val="C43446"/>
              </a:gs>
            </a:gsLst>
            <a:lin ang="10800000" scaled="1"/>
            <a:tileRect/>
          </a:gra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1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0E30F49-AE5F-40FE-BF56-049CDAFA9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3371" y="181013"/>
            <a:ext cx="1737463" cy="258916"/>
          </a:xfrm>
          <a:prstGeom prst="rect">
            <a:avLst/>
          </a:prstGeom>
        </p:spPr>
      </p:pic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1A12600A-F228-4319-9325-9A1297167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9125" y="635636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797BA99-68EF-4567-9930-353A1394CC9E}" type="datetime1">
              <a:rPr lang="ru-RU" smtClean="0"/>
              <a:pPr/>
              <a:t>18.05.2023</a:t>
            </a:fld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A1E7176-3834-4056-AB34-7FC7063C5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5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577F931-7FC6-40E0-8F3E-B9C32C01A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675" y="635636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Page </a:t>
            </a:r>
            <a:fld id="{85E5FF9A-3CBE-4213-BD60-755A00D6F6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F3D33-7058-441D-8C62-4728B29A03A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153025" y="2194777"/>
            <a:ext cx="6419851" cy="15210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411"/>
              </a:lnSpc>
              <a:buNone/>
              <a:defRPr sz="900">
                <a:solidFill>
                  <a:schemeClr val="tx2"/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dignissim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convallis </a:t>
            </a:r>
            <a:r>
              <a:rPr lang="en-US" dirty="0" err="1"/>
              <a:t>aliquet</a:t>
            </a:r>
            <a:r>
              <a:rPr lang="en-US" dirty="0"/>
              <a:t> dui.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efficitur</a:t>
            </a:r>
            <a:r>
              <a:rPr lang="en-US" dirty="0"/>
              <a:t> et </a:t>
            </a:r>
            <a:r>
              <a:rPr lang="en-US" dirty="0" err="1"/>
              <a:t>commodo</a:t>
            </a:r>
            <a:r>
              <a:rPr lang="en-US" dirty="0"/>
              <a:t> in, </a:t>
            </a:r>
            <a:r>
              <a:rPr lang="en-US" dirty="0" err="1"/>
              <a:t>aliquet</a:t>
            </a:r>
            <a:r>
              <a:rPr lang="en-US" dirty="0"/>
              <a:t> vel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202371C-A433-45A1-A285-84CCC107D3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3025" y="4133860"/>
            <a:ext cx="6419851" cy="20478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551"/>
              </a:lnSpc>
              <a:spcBef>
                <a:spcPts val="0"/>
              </a:spcBef>
              <a:buNone/>
              <a:defRPr sz="1800" b="1">
                <a:solidFill>
                  <a:schemeClr val="accent3"/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1051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</a:lstStyle>
          <a:p>
            <a:pPr lvl="0"/>
            <a:r>
              <a:rPr lang="en-US" dirty="0"/>
              <a:t>LOREM IPSUM DOLOR SIT AMET, </a:t>
            </a:r>
          </a:p>
          <a:p>
            <a:pPr lvl="0"/>
            <a:r>
              <a:rPr lang="en-US" dirty="0"/>
              <a:t>CONSECTETUR ADIPISCING ELIT.</a:t>
            </a:r>
          </a:p>
        </p:txBody>
      </p:sp>
      <p:sp>
        <p:nvSpPr>
          <p:cNvPr id="30" name="Chart Placeholder 29">
            <a:extLst>
              <a:ext uri="{FF2B5EF4-FFF2-40B4-BE49-F238E27FC236}">
                <a16:creationId xmlns:a16="http://schemas.microsoft.com/office/drawing/2014/main" id="{8493869A-E6EB-4091-A540-014DBFFFD7B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19125" y="1058957"/>
            <a:ext cx="4114800" cy="2520000"/>
          </a:xfrm>
        </p:spPr>
        <p:txBody>
          <a:bodyPr bIns="972000"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8" name="Chart Placeholder 29">
            <a:extLst>
              <a:ext uri="{FF2B5EF4-FFF2-40B4-BE49-F238E27FC236}">
                <a16:creationId xmlns:a16="http://schemas.microsoft.com/office/drawing/2014/main" id="{ADD60396-6AAD-4A7C-916B-51D6C6A60199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9125" y="3661725"/>
            <a:ext cx="4114800" cy="2520000"/>
          </a:xfrm>
        </p:spPr>
        <p:txBody>
          <a:bodyPr bIns="972000" anchor="ctr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A7D488-268A-4B15-B98F-0B499AF27E78}"/>
              </a:ext>
            </a:extLst>
          </p:cNvPr>
          <p:cNvGrpSpPr/>
          <p:nvPr userDrawn="1"/>
        </p:nvGrpSpPr>
        <p:grpSpPr>
          <a:xfrm>
            <a:off x="8502633" y="474081"/>
            <a:ext cx="3058615" cy="175661"/>
            <a:chOff x="8502623" y="474071"/>
            <a:chExt cx="3058614" cy="17566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E3ED91-4917-4157-BD04-F49C427F8271}"/>
                </a:ext>
              </a:extLst>
            </p:cNvPr>
            <p:cNvGrpSpPr/>
            <p:nvPr userDrawn="1"/>
          </p:nvGrpSpPr>
          <p:grpSpPr>
            <a:xfrm>
              <a:off x="8502623" y="485939"/>
              <a:ext cx="163793" cy="163793"/>
              <a:chOff x="6005512" y="3338512"/>
              <a:chExt cx="179987" cy="17998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BF3E40F-5491-413C-852F-77CB456A555A}"/>
                  </a:ext>
                </a:extLst>
              </p:cNvPr>
              <p:cNvSpPr/>
              <p:nvPr/>
            </p:nvSpPr>
            <p:spPr>
              <a:xfrm>
                <a:off x="6005512" y="3338512"/>
                <a:ext cx="179987" cy="179987"/>
              </a:xfrm>
              <a:custGeom>
                <a:avLst/>
                <a:gdLst>
                  <a:gd name="connsiteX0" fmla="*/ 0 w 179987"/>
                  <a:gd name="connsiteY0" fmla="*/ 89994 h 179987"/>
                  <a:gd name="connsiteX1" fmla="*/ 89994 w 179987"/>
                  <a:gd name="connsiteY1" fmla="*/ 0 h 179987"/>
                  <a:gd name="connsiteX2" fmla="*/ 179988 w 179987"/>
                  <a:gd name="connsiteY2" fmla="*/ 89994 h 179987"/>
                  <a:gd name="connsiteX3" fmla="*/ 89994 w 179987"/>
                  <a:gd name="connsiteY3" fmla="*/ 179988 h 179987"/>
                  <a:gd name="connsiteX4" fmla="*/ 0 w 179987"/>
                  <a:gd name="connsiteY4" fmla="*/ 89994 h 17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987" h="179987">
                    <a:moveTo>
                      <a:pt x="0" y="89994"/>
                    </a:moveTo>
                    <a:cubicBezTo>
                      <a:pt x="0" y="40308"/>
                      <a:pt x="40308" y="0"/>
                      <a:pt x="89994" y="0"/>
                    </a:cubicBezTo>
                    <a:cubicBezTo>
                      <a:pt x="139680" y="0"/>
                      <a:pt x="179988" y="40308"/>
                      <a:pt x="179988" y="89994"/>
                    </a:cubicBezTo>
                    <a:cubicBezTo>
                      <a:pt x="179988" y="139680"/>
                      <a:pt x="139680" y="179988"/>
                      <a:pt x="89994" y="179988"/>
                    </a:cubicBezTo>
                    <a:cubicBezTo>
                      <a:pt x="40308" y="179988"/>
                      <a:pt x="0" y="139680"/>
                      <a:pt x="0" y="899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E77574A-B16A-4670-8923-D7AB1AF1D545}"/>
                  </a:ext>
                </a:extLst>
              </p:cNvPr>
              <p:cNvSpPr/>
              <p:nvPr/>
            </p:nvSpPr>
            <p:spPr>
              <a:xfrm>
                <a:off x="6049439" y="3380495"/>
                <a:ext cx="91955" cy="96577"/>
              </a:xfrm>
              <a:custGeom>
                <a:avLst/>
                <a:gdLst>
                  <a:gd name="connsiteX0" fmla="*/ 165 w 91955"/>
                  <a:gd name="connsiteY0" fmla="*/ 19877 h 96577"/>
                  <a:gd name="connsiteX1" fmla="*/ 17110 w 91955"/>
                  <a:gd name="connsiteY1" fmla="*/ 56236 h 96577"/>
                  <a:gd name="connsiteX2" fmla="*/ 41131 w 91955"/>
                  <a:gd name="connsiteY2" fmla="*/ 81573 h 96577"/>
                  <a:gd name="connsiteX3" fmla="*/ 59557 w 91955"/>
                  <a:gd name="connsiteY3" fmla="*/ 93912 h 96577"/>
                  <a:gd name="connsiteX4" fmla="*/ 70909 w 91955"/>
                  <a:gd name="connsiteY4" fmla="*/ 96051 h 96577"/>
                  <a:gd name="connsiteX5" fmla="*/ 91639 w 91955"/>
                  <a:gd name="connsiteY5" fmla="*/ 76473 h 96577"/>
                  <a:gd name="connsiteX6" fmla="*/ 80945 w 91955"/>
                  <a:gd name="connsiteY6" fmla="*/ 64298 h 96577"/>
                  <a:gd name="connsiteX7" fmla="*/ 63999 w 91955"/>
                  <a:gd name="connsiteY7" fmla="*/ 60349 h 96577"/>
                  <a:gd name="connsiteX8" fmla="*/ 52976 w 91955"/>
                  <a:gd name="connsiteY8" fmla="*/ 70385 h 96577"/>
                  <a:gd name="connsiteX9" fmla="*/ 40144 w 91955"/>
                  <a:gd name="connsiteY9" fmla="*/ 61666 h 96577"/>
                  <a:gd name="connsiteX10" fmla="*/ 25995 w 91955"/>
                  <a:gd name="connsiteY10" fmla="*/ 44391 h 96577"/>
                  <a:gd name="connsiteX11" fmla="*/ 31753 w 91955"/>
                  <a:gd name="connsiteY11" fmla="*/ 31887 h 96577"/>
                  <a:gd name="connsiteX12" fmla="*/ 37840 w 91955"/>
                  <a:gd name="connsiteY12" fmla="*/ 26129 h 96577"/>
                  <a:gd name="connsiteX13" fmla="*/ 32411 w 91955"/>
                  <a:gd name="connsiteY13" fmla="*/ 11486 h 96577"/>
                  <a:gd name="connsiteX14" fmla="*/ 23691 w 91955"/>
                  <a:gd name="connsiteY14" fmla="*/ 1779 h 96577"/>
                  <a:gd name="connsiteX15" fmla="*/ 11188 w 91955"/>
                  <a:gd name="connsiteY15" fmla="*/ 4083 h 96577"/>
                  <a:gd name="connsiteX16" fmla="*/ 0 w 91955"/>
                  <a:gd name="connsiteY16" fmla="*/ 20041 h 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955" h="96577">
                    <a:moveTo>
                      <a:pt x="165" y="19877"/>
                    </a:moveTo>
                    <a:cubicBezTo>
                      <a:pt x="658" y="33039"/>
                      <a:pt x="9542" y="45871"/>
                      <a:pt x="17110" y="56236"/>
                    </a:cubicBezTo>
                    <a:cubicBezTo>
                      <a:pt x="24020" y="65614"/>
                      <a:pt x="32082" y="74169"/>
                      <a:pt x="41131" y="81573"/>
                    </a:cubicBezTo>
                    <a:cubicBezTo>
                      <a:pt x="46889" y="86179"/>
                      <a:pt x="52976" y="90457"/>
                      <a:pt x="59557" y="93912"/>
                    </a:cubicBezTo>
                    <a:cubicBezTo>
                      <a:pt x="63506" y="96051"/>
                      <a:pt x="66138" y="97367"/>
                      <a:pt x="70909" y="96051"/>
                    </a:cubicBezTo>
                    <a:cubicBezTo>
                      <a:pt x="77984" y="94077"/>
                      <a:pt x="94436" y="85686"/>
                      <a:pt x="91639" y="76473"/>
                    </a:cubicBezTo>
                    <a:cubicBezTo>
                      <a:pt x="90323" y="71866"/>
                      <a:pt x="84565" y="67259"/>
                      <a:pt x="80945" y="64298"/>
                    </a:cubicBezTo>
                    <a:cubicBezTo>
                      <a:pt x="76668" y="60678"/>
                      <a:pt x="68935" y="54427"/>
                      <a:pt x="63999" y="60349"/>
                    </a:cubicBezTo>
                    <a:cubicBezTo>
                      <a:pt x="61038" y="63311"/>
                      <a:pt x="57747" y="70056"/>
                      <a:pt x="52976" y="70385"/>
                    </a:cubicBezTo>
                    <a:cubicBezTo>
                      <a:pt x="47876" y="70879"/>
                      <a:pt x="43269" y="64956"/>
                      <a:pt x="40144" y="61666"/>
                    </a:cubicBezTo>
                    <a:cubicBezTo>
                      <a:pt x="34879" y="56401"/>
                      <a:pt x="30272" y="50643"/>
                      <a:pt x="25995" y="44391"/>
                    </a:cubicBezTo>
                    <a:cubicBezTo>
                      <a:pt x="22046" y="37974"/>
                      <a:pt x="26982" y="35342"/>
                      <a:pt x="31753" y="31887"/>
                    </a:cubicBezTo>
                    <a:cubicBezTo>
                      <a:pt x="33892" y="30242"/>
                      <a:pt x="36689" y="28761"/>
                      <a:pt x="37840" y="26129"/>
                    </a:cubicBezTo>
                    <a:cubicBezTo>
                      <a:pt x="39815" y="21193"/>
                      <a:pt x="35208" y="15106"/>
                      <a:pt x="32411" y="11486"/>
                    </a:cubicBezTo>
                    <a:cubicBezTo>
                      <a:pt x="29943" y="7867"/>
                      <a:pt x="26982" y="4741"/>
                      <a:pt x="23691" y="1779"/>
                    </a:cubicBezTo>
                    <a:cubicBezTo>
                      <a:pt x="19414" y="-2005"/>
                      <a:pt x="14807" y="957"/>
                      <a:pt x="11188" y="4083"/>
                    </a:cubicBezTo>
                    <a:cubicBezTo>
                      <a:pt x="6252" y="8360"/>
                      <a:pt x="2139" y="13954"/>
                      <a:pt x="0" y="200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A8B6B2-F079-43E2-868A-8A85C0F70650}"/>
                </a:ext>
              </a:extLst>
            </p:cNvPr>
            <p:cNvSpPr txBox="1"/>
            <p:nvPr userDrawn="1"/>
          </p:nvSpPr>
          <p:spPr>
            <a:xfrm>
              <a:off x="8637911" y="474071"/>
              <a:ext cx="716863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b="1" dirty="0"/>
                <a:t>+7 727 330 56 01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3B77735-54FE-4260-BA34-FB778CA11E0C}"/>
                </a:ext>
              </a:extLst>
            </p:cNvPr>
            <p:cNvGrpSpPr/>
            <p:nvPr userDrawn="1"/>
          </p:nvGrpSpPr>
          <p:grpSpPr>
            <a:xfrm>
              <a:off x="9686396" y="485939"/>
              <a:ext cx="161997" cy="161997"/>
              <a:chOff x="6005512" y="3708637"/>
              <a:chExt cx="178013" cy="178013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9BF40ED-08AF-4E58-BE9B-DE6B183AB330}"/>
                  </a:ext>
                </a:extLst>
              </p:cNvPr>
              <p:cNvSpPr/>
              <p:nvPr/>
            </p:nvSpPr>
            <p:spPr>
              <a:xfrm>
                <a:off x="6005512" y="3708637"/>
                <a:ext cx="178013" cy="178013"/>
              </a:xfrm>
              <a:custGeom>
                <a:avLst/>
                <a:gdLst>
                  <a:gd name="connsiteX0" fmla="*/ 0 w 178013"/>
                  <a:gd name="connsiteY0" fmla="*/ 89007 h 178013"/>
                  <a:gd name="connsiteX1" fmla="*/ 89007 w 178013"/>
                  <a:gd name="connsiteY1" fmla="*/ 0 h 178013"/>
                  <a:gd name="connsiteX2" fmla="*/ 178014 w 178013"/>
                  <a:gd name="connsiteY2" fmla="*/ 89007 h 178013"/>
                  <a:gd name="connsiteX3" fmla="*/ 89007 w 178013"/>
                  <a:gd name="connsiteY3" fmla="*/ 178014 h 178013"/>
                  <a:gd name="connsiteX4" fmla="*/ 0 w 178013"/>
                  <a:gd name="connsiteY4" fmla="*/ 89007 h 17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013" h="178013">
                    <a:moveTo>
                      <a:pt x="0" y="89007"/>
                    </a:moveTo>
                    <a:cubicBezTo>
                      <a:pt x="0" y="39815"/>
                      <a:pt x="39815" y="0"/>
                      <a:pt x="89007" y="0"/>
                    </a:cubicBezTo>
                    <a:cubicBezTo>
                      <a:pt x="138199" y="0"/>
                      <a:pt x="178014" y="39815"/>
                      <a:pt x="178014" y="89007"/>
                    </a:cubicBezTo>
                    <a:cubicBezTo>
                      <a:pt x="178014" y="138199"/>
                      <a:pt x="138199" y="178014"/>
                      <a:pt x="89007" y="178014"/>
                    </a:cubicBezTo>
                    <a:cubicBezTo>
                      <a:pt x="39815" y="178014"/>
                      <a:pt x="0" y="138199"/>
                      <a:pt x="0" y="89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  <p:grpSp>
            <p:nvGrpSpPr>
              <p:cNvPr id="45" name="Graphic 19">
                <a:extLst>
                  <a:ext uri="{FF2B5EF4-FFF2-40B4-BE49-F238E27FC236}">
                    <a16:creationId xmlns:a16="http://schemas.microsoft.com/office/drawing/2014/main" id="{6DB84AD9-AE89-4FEB-A833-45868F25D02E}"/>
                  </a:ext>
                </a:extLst>
              </p:cNvPr>
              <p:cNvGrpSpPr/>
              <p:nvPr/>
            </p:nvGrpSpPr>
            <p:grpSpPr>
              <a:xfrm>
                <a:off x="6043187" y="3762764"/>
                <a:ext cx="102991" cy="69593"/>
                <a:chOff x="6043187" y="3762764"/>
                <a:chExt cx="102991" cy="69593"/>
              </a:xfrm>
              <a:solidFill>
                <a:srgbClr val="FFFFFF"/>
              </a:solidFill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4679F44B-D56F-47BB-A30E-6AB56AF80A5D}"/>
                    </a:ext>
                  </a:extLst>
                </p:cNvPr>
                <p:cNvSpPr/>
                <p:nvPr/>
              </p:nvSpPr>
              <p:spPr>
                <a:xfrm>
                  <a:off x="6047958" y="3762764"/>
                  <a:ext cx="93119" cy="38991"/>
                </a:xfrm>
                <a:custGeom>
                  <a:avLst/>
                  <a:gdLst>
                    <a:gd name="connsiteX0" fmla="*/ 0 w 93119"/>
                    <a:gd name="connsiteY0" fmla="*/ 0 h 38991"/>
                    <a:gd name="connsiteX1" fmla="*/ 46560 w 93119"/>
                    <a:gd name="connsiteY1" fmla="*/ 38992 h 38991"/>
                    <a:gd name="connsiteX2" fmla="*/ 93120 w 93119"/>
                    <a:gd name="connsiteY2" fmla="*/ 0 h 3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119" h="38991">
                      <a:moveTo>
                        <a:pt x="0" y="0"/>
                      </a:moveTo>
                      <a:lnTo>
                        <a:pt x="46560" y="38992"/>
                      </a:lnTo>
                      <a:lnTo>
                        <a:pt x="931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6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1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C63B64F5-33E0-45FC-BDB8-20D2C001DDB8}"/>
                    </a:ext>
                  </a:extLst>
                </p:cNvPr>
                <p:cNvSpPr/>
                <p:nvPr/>
              </p:nvSpPr>
              <p:spPr>
                <a:xfrm>
                  <a:off x="6043187" y="3767700"/>
                  <a:ext cx="102991" cy="64657"/>
                </a:xfrm>
                <a:custGeom>
                  <a:avLst/>
                  <a:gdLst>
                    <a:gd name="connsiteX0" fmla="*/ 53470 w 102991"/>
                    <a:gd name="connsiteY0" fmla="*/ 41295 h 64657"/>
                    <a:gd name="connsiteX1" fmla="*/ 53470 w 102991"/>
                    <a:gd name="connsiteY1" fmla="*/ 41295 h 64657"/>
                    <a:gd name="connsiteX2" fmla="*/ 52483 w 102991"/>
                    <a:gd name="connsiteY2" fmla="*/ 41789 h 64657"/>
                    <a:gd name="connsiteX3" fmla="*/ 52318 w 102991"/>
                    <a:gd name="connsiteY3" fmla="*/ 41789 h 64657"/>
                    <a:gd name="connsiteX4" fmla="*/ 51331 w 102991"/>
                    <a:gd name="connsiteY4" fmla="*/ 41953 h 64657"/>
                    <a:gd name="connsiteX5" fmla="*/ 51331 w 102991"/>
                    <a:gd name="connsiteY5" fmla="*/ 41953 h 64657"/>
                    <a:gd name="connsiteX6" fmla="*/ 51331 w 102991"/>
                    <a:gd name="connsiteY6" fmla="*/ 41953 h 64657"/>
                    <a:gd name="connsiteX7" fmla="*/ 51331 w 102991"/>
                    <a:gd name="connsiteY7" fmla="*/ 41953 h 64657"/>
                    <a:gd name="connsiteX8" fmla="*/ 51331 w 102991"/>
                    <a:gd name="connsiteY8" fmla="*/ 41953 h 64657"/>
                    <a:gd name="connsiteX9" fmla="*/ 50344 w 102991"/>
                    <a:gd name="connsiteY9" fmla="*/ 41789 h 64657"/>
                    <a:gd name="connsiteX10" fmla="*/ 50179 w 102991"/>
                    <a:gd name="connsiteY10" fmla="*/ 41789 h 64657"/>
                    <a:gd name="connsiteX11" fmla="*/ 49192 w 102991"/>
                    <a:gd name="connsiteY11" fmla="*/ 41295 h 64657"/>
                    <a:gd name="connsiteX12" fmla="*/ 49192 w 102991"/>
                    <a:gd name="connsiteY12" fmla="*/ 41295 h 64657"/>
                    <a:gd name="connsiteX13" fmla="*/ 0 w 102991"/>
                    <a:gd name="connsiteY13" fmla="*/ 0 h 64657"/>
                    <a:gd name="connsiteX14" fmla="*/ 0 w 102991"/>
                    <a:gd name="connsiteY14" fmla="*/ 64657 h 64657"/>
                    <a:gd name="connsiteX15" fmla="*/ 102991 w 102991"/>
                    <a:gd name="connsiteY15" fmla="*/ 64657 h 64657"/>
                    <a:gd name="connsiteX16" fmla="*/ 102991 w 102991"/>
                    <a:gd name="connsiteY16" fmla="*/ 0 h 64657"/>
                    <a:gd name="connsiteX17" fmla="*/ 53799 w 102991"/>
                    <a:gd name="connsiteY17" fmla="*/ 41295 h 64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2991" h="64657">
                      <a:moveTo>
                        <a:pt x="53470" y="41295"/>
                      </a:moveTo>
                      <a:cubicBezTo>
                        <a:pt x="53470" y="41295"/>
                        <a:pt x="53470" y="41295"/>
                        <a:pt x="53470" y="41295"/>
                      </a:cubicBezTo>
                      <a:cubicBezTo>
                        <a:pt x="53141" y="41460"/>
                        <a:pt x="52812" y="41624"/>
                        <a:pt x="52483" y="41789"/>
                      </a:cubicBezTo>
                      <a:cubicBezTo>
                        <a:pt x="52483" y="41789"/>
                        <a:pt x="52318" y="41789"/>
                        <a:pt x="52318" y="41789"/>
                      </a:cubicBezTo>
                      <a:cubicBezTo>
                        <a:pt x="51989" y="41953"/>
                        <a:pt x="51660" y="41953"/>
                        <a:pt x="51331" y="41953"/>
                      </a:cubicBezTo>
                      <a:cubicBezTo>
                        <a:pt x="51331" y="41953"/>
                        <a:pt x="51331" y="41953"/>
                        <a:pt x="51331" y="41953"/>
                      </a:cubicBezTo>
                      <a:lnTo>
                        <a:pt x="51331" y="41953"/>
                      </a:lnTo>
                      <a:lnTo>
                        <a:pt x="51331" y="41953"/>
                      </a:lnTo>
                      <a:cubicBezTo>
                        <a:pt x="51331" y="41953"/>
                        <a:pt x="51331" y="41953"/>
                        <a:pt x="51331" y="41953"/>
                      </a:cubicBezTo>
                      <a:cubicBezTo>
                        <a:pt x="51002" y="41953"/>
                        <a:pt x="50673" y="41953"/>
                        <a:pt x="50344" y="41789"/>
                      </a:cubicBezTo>
                      <a:cubicBezTo>
                        <a:pt x="50344" y="41789"/>
                        <a:pt x="50179" y="41789"/>
                        <a:pt x="50179" y="41789"/>
                      </a:cubicBezTo>
                      <a:cubicBezTo>
                        <a:pt x="49850" y="41624"/>
                        <a:pt x="49521" y="41460"/>
                        <a:pt x="49192" y="41295"/>
                      </a:cubicBezTo>
                      <a:cubicBezTo>
                        <a:pt x="49192" y="41295"/>
                        <a:pt x="49192" y="41295"/>
                        <a:pt x="49192" y="41295"/>
                      </a:cubicBezTo>
                      <a:lnTo>
                        <a:pt x="0" y="0"/>
                      </a:lnTo>
                      <a:lnTo>
                        <a:pt x="0" y="64657"/>
                      </a:lnTo>
                      <a:lnTo>
                        <a:pt x="102991" y="64657"/>
                      </a:lnTo>
                      <a:lnTo>
                        <a:pt x="102991" y="0"/>
                      </a:lnTo>
                      <a:lnTo>
                        <a:pt x="53799" y="412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6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1"/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76ED7E-891C-4D4F-862F-CAB2B6360F84}"/>
                </a:ext>
              </a:extLst>
            </p:cNvPr>
            <p:cNvSpPr txBox="1"/>
            <p:nvPr userDrawn="1"/>
          </p:nvSpPr>
          <p:spPr>
            <a:xfrm>
              <a:off x="9848391" y="474071"/>
              <a:ext cx="655949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b="1" dirty="0"/>
                <a:t>office@kpp.kz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F6B8321-4F4E-4970-8E0B-F361710B100D}"/>
                </a:ext>
              </a:extLst>
            </p:cNvPr>
            <p:cNvGrpSpPr/>
            <p:nvPr userDrawn="1"/>
          </p:nvGrpSpPr>
          <p:grpSpPr>
            <a:xfrm>
              <a:off x="10828613" y="485939"/>
              <a:ext cx="162595" cy="162595"/>
              <a:chOff x="6691312" y="3519487"/>
              <a:chExt cx="178671" cy="178671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5C9A979-811D-467D-9A3C-26AB3BCDD871}"/>
                  </a:ext>
                </a:extLst>
              </p:cNvPr>
              <p:cNvSpPr/>
              <p:nvPr/>
            </p:nvSpPr>
            <p:spPr>
              <a:xfrm>
                <a:off x="6691312" y="3519487"/>
                <a:ext cx="178671" cy="178671"/>
              </a:xfrm>
              <a:custGeom>
                <a:avLst/>
                <a:gdLst>
                  <a:gd name="connsiteX0" fmla="*/ 0 w 178671"/>
                  <a:gd name="connsiteY0" fmla="*/ 89336 h 178671"/>
                  <a:gd name="connsiteX1" fmla="*/ 89336 w 178671"/>
                  <a:gd name="connsiteY1" fmla="*/ 0 h 178671"/>
                  <a:gd name="connsiteX2" fmla="*/ 178672 w 178671"/>
                  <a:gd name="connsiteY2" fmla="*/ 89336 h 178671"/>
                  <a:gd name="connsiteX3" fmla="*/ 89336 w 178671"/>
                  <a:gd name="connsiteY3" fmla="*/ 178672 h 178671"/>
                  <a:gd name="connsiteX4" fmla="*/ 0 w 178671"/>
                  <a:gd name="connsiteY4" fmla="*/ 89336 h 17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671" h="178671">
                    <a:moveTo>
                      <a:pt x="0" y="89336"/>
                    </a:moveTo>
                    <a:cubicBezTo>
                      <a:pt x="0" y="39979"/>
                      <a:pt x="39979" y="0"/>
                      <a:pt x="89336" y="0"/>
                    </a:cubicBezTo>
                    <a:cubicBezTo>
                      <a:pt x="138693" y="0"/>
                      <a:pt x="178672" y="39979"/>
                      <a:pt x="178672" y="89336"/>
                    </a:cubicBezTo>
                    <a:cubicBezTo>
                      <a:pt x="178672" y="138693"/>
                      <a:pt x="138693" y="178672"/>
                      <a:pt x="89336" y="178672"/>
                    </a:cubicBezTo>
                    <a:cubicBezTo>
                      <a:pt x="39979" y="178672"/>
                      <a:pt x="0" y="138693"/>
                      <a:pt x="0" y="893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97EEF1F-2871-4FBD-84E1-D9E56D477D1A}"/>
                  </a:ext>
                </a:extLst>
              </p:cNvPr>
              <p:cNvSpPr/>
              <p:nvPr/>
            </p:nvSpPr>
            <p:spPr>
              <a:xfrm>
                <a:off x="6721827" y="3550417"/>
                <a:ext cx="117155" cy="117304"/>
              </a:xfrm>
              <a:custGeom>
                <a:avLst/>
                <a:gdLst>
                  <a:gd name="connsiteX0" fmla="*/ 102748 w 117155"/>
                  <a:gd name="connsiteY0" fmla="*/ 84236 h 117304"/>
                  <a:gd name="connsiteX1" fmla="*/ 88270 w 117155"/>
                  <a:gd name="connsiteY1" fmla="*/ 74693 h 117304"/>
                  <a:gd name="connsiteX2" fmla="*/ 88435 w 117155"/>
                  <a:gd name="connsiteY2" fmla="*/ 74529 h 117304"/>
                  <a:gd name="connsiteX3" fmla="*/ 97319 w 117155"/>
                  <a:gd name="connsiteY3" fmla="*/ 51825 h 117304"/>
                  <a:gd name="connsiteX4" fmla="*/ 109658 w 117155"/>
                  <a:gd name="connsiteY4" fmla="*/ 53470 h 117304"/>
                  <a:gd name="connsiteX5" fmla="*/ 102748 w 117155"/>
                  <a:gd name="connsiteY5" fmla="*/ 84400 h 117304"/>
                  <a:gd name="connsiteX6" fmla="*/ 74286 w 117155"/>
                  <a:gd name="connsiteY6" fmla="*/ 107104 h 117304"/>
                  <a:gd name="connsiteX7" fmla="*/ 67540 w 117155"/>
                  <a:gd name="connsiteY7" fmla="*/ 96246 h 117304"/>
                  <a:gd name="connsiteX8" fmla="*/ 84157 w 117155"/>
                  <a:gd name="connsiteY8" fmla="*/ 80781 h 117304"/>
                  <a:gd name="connsiteX9" fmla="*/ 98635 w 117155"/>
                  <a:gd name="connsiteY9" fmla="*/ 90323 h 117304"/>
                  <a:gd name="connsiteX10" fmla="*/ 74286 w 117155"/>
                  <a:gd name="connsiteY10" fmla="*/ 107104 h 117304"/>
                  <a:gd name="connsiteX11" fmla="*/ 58656 w 117155"/>
                  <a:gd name="connsiteY11" fmla="*/ 109572 h 117304"/>
                  <a:gd name="connsiteX12" fmla="*/ 44507 w 117155"/>
                  <a:gd name="connsiteY12" fmla="*/ 107598 h 117304"/>
                  <a:gd name="connsiteX13" fmla="*/ 61288 w 117155"/>
                  <a:gd name="connsiteY13" fmla="*/ 100359 h 117304"/>
                  <a:gd name="connsiteX14" fmla="*/ 66882 w 117155"/>
                  <a:gd name="connsiteY14" fmla="*/ 109079 h 117304"/>
                  <a:gd name="connsiteX15" fmla="*/ 58820 w 117155"/>
                  <a:gd name="connsiteY15" fmla="*/ 109737 h 117304"/>
                  <a:gd name="connsiteX16" fmla="*/ 45823 w 117155"/>
                  <a:gd name="connsiteY16" fmla="*/ 85058 h 117304"/>
                  <a:gd name="connsiteX17" fmla="*/ 56353 w 117155"/>
                  <a:gd name="connsiteY17" fmla="*/ 94436 h 117304"/>
                  <a:gd name="connsiteX18" fmla="*/ 33813 w 117155"/>
                  <a:gd name="connsiteY18" fmla="*/ 102991 h 117304"/>
                  <a:gd name="connsiteX19" fmla="*/ 45823 w 117155"/>
                  <a:gd name="connsiteY19" fmla="*/ 85058 h 117304"/>
                  <a:gd name="connsiteX20" fmla="*/ 26903 w 117155"/>
                  <a:gd name="connsiteY20" fmla="*/ 74858 h 117304"/>
                  <a:gd name="connsiteX21" fmla="*/ 39571 w 117155"/>
                  <a:gd name="connsiteY21" fmla="*/ 80945 h 117304"/>
                  <a:gd name="connsiteX22" fmla="*/ 27561 w 117155"/>
                  <a:gd name="connsiteY22" fmla="*/ 98878 h 117304"/>
                  <a:gd name="connsiteX23" fmla="*/ 26739 w 117155"/>
                  <a:gd name="connsiteY23" fmla="*/ 74858 h 117304"/>
                  <a:gd name="connsiteX24" fmla="*/ 7654 w 117155"/>
                  <a:gd name="connsiteY24" fmla="*/ 62683 h 117304"/>
                  <a:gd name="connsiteX25" fmla="*/ 13741 w 117155"/>
                  <a:gd name="connsiteY25" fmla="*/ 34056 h 117304"/>
                  <a:gd name="connsiteX26" fmla="*/ 28713 w 117155"/>
                  <a:gd name="connsiteY26" fmla="*/ 44092 h 117304"/>
                  <a:gd name="connsiteX27" fmla="*/ 20816 w 117155"/>
                  <a:gd name="connsiteY27" fmla="*/ 65151 h 117304"/>
                  <a:gd name="connsiteX28" fmla="*/ 7654 w 117155"/>
                  <a:gd name="connsiteY28" fmla="*/ 62848 h 117304"/>
                  <a:gd name="connsiteX29" fmla="*/ 19335 w 117155"/>
                  <a:gd name="connsiteY29" fmla="*/ 91310 h 117304"/>
                  <a:gd name="connsiteX30" fmla="*/ 8806 w 117155"/>
                  <a:gd name="connsiteY30" fmla="*/ 70251 h 117304"/>
                  <a:gd name="connsiteX31" fmla="*/ 19500 w 117155"/>
                  <a:gd name="connsiteY31" fmla="*/ 72555 h 117304"/>
                  <a:gd name="connsiteX32" fmla="*/ 19170 w 117155"/>
                  <a:gd name="connsiteY32" fmla="*/ 91310 h 117304"/>
                  <a:gd name="connsiteX33" fmla="*/ 41710 w 117155"/>
                  <a:gd name="connsiteY33" fmla="*/ 10200 h 117304"/>
                  <a:gd name="connsiteX34" fmla="*/ 49278 w 117155"/>
                  <a:gd name="connsiteY34" fmla="*/ 21552 h 117304"/>
                  <a:gd name="connsiteX35" fmla="*/ 32990 w 117155"/>
                  <a:gd name="connsiteY35" fmla="*/ 37676 h 117304"/>
                  <a:gd name="connsiteX36" fmla="*/ 32826 w 117155"/>
                  <a:gd name="connsiteY36" fmla="*/ 37840 h 117304"/>
                  <a:gd name="connsiteX37" fmla="*/ 17690 w 117155"/>
                  <a:gd name="connsiteY37" fmla="*/ 27804 h 117304"/>
                  <a:gd name="connsiteX38" fmla="*/ 41710 w 117155"/>
                  <a:gd name="connsiteY38" fmla="*/ 10200 h 117304"/>
                  <a:gd name="connsiteX39" fmla="*/ 58656 w 117155"/>
                  <a:gd name="connsiteY39" fmla="*/ 7239 h 117304"/>
                  <a:gd name="connsiteX40" fmla="*/ 73298 w 117155"/>
                  <a:gd name="connsiteY40" fmla="*/ 9378 h 117304"/>
                  <a:gd name="connsiteX41" fmla="*/ 55530 w 117155"/>
                  <a:gd name="connsiteY41" fmla="*/ 17275 h 117304"/>
                  <a:gd name="connsiteX42" fmla="*/ 49114 w 117155"/>
                  <a:gd name="connsiteY42" fmla="*/ 8062 h 117304"/>
                  <a:gd name="connsiteX43" fmla="*/ 58656 w 117155"/>
                  <a:gd name="connsiteY43" fmla="*/ 7239 h 117304"/>
                  <a:gd name="connsiteX44" fmla="*/ 71653 w 117155"/>
                  <a:gd name="connsiteY44" fmla="*/ 32575 h 117304"/>
                  <a:gd name="connsiteX45" fmla="*/ 60630 w 117155"/>
                  <a:gd name="connsiteY45" fmla="*/ 23033 h 117304"/>
                  <a:gd name="connsiteX46" fmla="*/ 83663 w 117155"/>
                  <a:gd name="connsiteY46" fmla="*/ 14313 h 117304"/>
                  <a:gd name="connsiteX47" fmla="*/ 71653 w 117155"/>
                  <a:gd name="connsiteY47" fmla="*/ 32575 h 117304"/>
                  <a:gd name="connsiteX48" fmla="*/ 63592 w 117155"/>
                  <a:gd name="connsiteY48" fmla="*/ 58406 h 117304"/>
                  <a:gd name="connsiteX49" fmla="*/ 73792 w 117155"/>
                  <a:gd name="connsiteY49" fmla="*/ 42940 h 117304"/>
                  <a:gd name="connsiteX50" fmla="*/ 90080 w 117155"/>
                  <a:gd name="connsiteY50" fmla="*/ 50015 h 117304"/>
                  <a:gd name="connsiteX51" fmla="*/ 82183 w 117155"/>
                  <a:gd name="connsiteY51" fmla="*/ 70745 h 117304"/>
                  <a:gd name="connsiteX52" fmla="*/ 63592 w 117155"/>
                  <a:gd name="connsiteY52" fmla="*/ 58406 h 117304"/>
                  <a:gd name="connsiteX53" fmla="*/ 59479 w 117155"/>
                  <a:gd name="connsiteY53" fmla="*/ 64657 h 117304"/>
                  <a:gd name="connsiteX54" fmla="*/ 77905 w 117155"/>
                  <a:gd name="connsiteY54" fmla="*/ 76997 h 117304"/>
                  <a:gd name="connsiteX55" fmla="*/ 62769 w 117155"/>
                  <a:gd name="connsiteY55" fmla="*/ 90817 h 117304"/>
                  <a:gd name="connsiteX56" fmla="*/ 49936 w 117155"/>
                  <a:gd name="connsiteY56" fmla="*/ 78971 h 117304"/>
                  <a:gd name="connsiteX57" fmla="*/ 59479 w 117155"/>
                  <a:gd name="connsiteY57" fmla="*/ 64657 h 117304"/>
                  <a:gd name="connsiteX58" fmla="*/ 38913 w 117155"/>
                  <a:gd name="connsiteY58" fmla="*/ 42118 h 117304"/>
                  <a:gd name="connsiteX59" fmla="*/ 54049 w 117155"/>
                  <a:gd name="connsiteY59" fmla="*/ 27475 h 117304"/>
                  <a:gd name="connsiteX60" fmla="*/ 67376 w 117155"/>
                  <a:gd name="connsiteY60" fmla="*/ 39156 h 117304"/>
                  <a:gd name="connsiteX61" fmla="*/ 57340 w 117155"/>
                  <a:gd name="connsiteY61" fmla="*/ 54457 h 117304"/>
                  <a:gd name="connsiteX62" fmla="*/ 38913 w 117155"/>
                  <a:gd name="connsiteY62" fmla="*/ 42118 h 117304"/>
                  <a:gd name="connsiteX63" fmla="*/ 53227 w 117155"/>
                  <a:gd name="connsiteY63" fmla="*/ 60544 h 117304"/>
                  <a:gd name="connsiteX64" fmla="*/ 43684 w 117155"/>
                  <a:gd name="connsiteY64" fmla="*/ 74858 h 117304"/>
                  <a:gd name="connsiteX65" fmla="*/ 27890 w 117155"/>
                  <a:gd name="connsiteY65" fmla="*/ 67454 h 117304"/>
                  <a:gd name="connsiteX66" fmla="*/ 34800 w 117155"/>
                  <a:gd name="connsiteY66" fmla="*/ 48370 h 117304"/>
                  <a:gd name="connsiteX67" fmla="*/ 53227 w 117155"/>
                  <a:gd name="connsiteY67" fmla="*/ 60709 h 117304"/>
                  <a:gd name="connsiteX68" fmla="*/ 89915 w 117155"/>
                  <a:gd name="connsiteY68" fmla="*/ 18262 h 117304"/>
                  <a:gd name="connsiteX69" fmla="*/ 90244 w 117155"/>
                  <a:gd name="connsiteY69" fmla="*/ 18427 h 117304"/>
                  <a:gd name="connsiteX70" fmla="*/ 91231 w 117155"/>
                  <a:gd name="connsiteY70" fmla="*/ 42611 h 117304"/>
                  <a:gd name="connsiteX71" fmla="*/ 77905 w 117155"/>
                  <a:gd name="connsiteY71" fmla="*/ 36689 h 117304"/>
                  <a:gd name="connsiteX72" fmla="*/ 90080 w 117155"/>
                  <a:gd name="connsiteY72" fmla="*/ 18262 h 117304"/>
                  <a:gd name="connsiteX73" fmla="*/ 98800 w 117155"/>
                  <a:gd name="connsiteY73" fmla="*/ 27146 h 117304"/>
                  <a:gd name="connsiteX74" fmla="*/ 108013 w 117155"/>
                  <a:gd name="connsiteY74" fmla="*/ 46231 h 117304"/>
                  <a:gd name="connsiteX75" fmla="*/ 98306 w 117155"/>
                  <a:gd name="connsiteY75" fmla="*/ 44750 h 117304"/>
                  <a:gd name="connsiteX76" fmla="*/ 98635 w 117155"/>
                  <a:gd name="connsiteY76" fmla="*/ 27146 h 117304"/>
                  <a:gd name="connsiteX77" fmla="*/ 94028 w 117155"/>
                  <a:gd name="connsiteY77" fmla="*/ 12175 h 117304"/>
                  <a:gd name="connsiteX78" fmla="*/ 94028 w 117155"/>
                  <a:gd name="connsiteY78" fmla="*/ 12175 h 117304"/>
                  <a:gd name="connsiteX79" fmla="*/ 87447 w 117155"/>
                  <a:gd name="connsiteY79" fmla="*/ 7733 h 117304"/>
                  <a:gd name="connsiteX80" fmla="*/ 58656 w 117155"/>
                  <a:gd name="connsiteY80" fmla="*/ 0 h 117304"/>
                  <a:gd name="connsiteX81" fmla="*/ 9793 w 117155"/>
                  <a:gd name="connsiteY81" fmla="*/ 26159 h 117304"/>
                  <a:gd name="connsiteX82" fmla="*/ 22790 w 117155"/>
                  <a:gd name="connsiteY82" fmla="*/ 104966 h 117304"/>
                  <a:gd name="connsiteX83" fmla="*/ 29700 w 117155"/>
                  <a:gd name="connsiteY83" fmla="*/ 109737 h 117304"/>
                  <a:gd name="connsiteX84" fmla="*/ 32661 w 117155"/>
                  <a:gd name="connsiteY84" fmla="*/ 111382 h 117304"/>
                  <a:gd name="connsiteX85" fmla="*/ 32826 w 117155"/>
                  <a:gd name="connsiteY85" fmla="*/ 111382 h 117304"/>
                  <a:gd name="connsiteX86" fmla="*/ 58491 w 117155"/>
                  <a:gd name="connsiteY86" fmla="*/ 117305 h 117304"/>
                  <a:gd name="connsiteX87" fmla="*/ 107355 w 117155"/>
                  <a:gd name="connsiteY87" fmla="*/ 91146 h 117304"/>
                  <a:gd name="connsiteX88" fmla="*/ 94028 w 117155"/>
                  <a:gd name="connsiteY88" fmla="*/ 12175 h 11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7155" h="117304">
                    <a:moveTo>
                      <a:pt x="102748" y="84236"/>
                    </a:moveTo>
                    <a:lnTo>
                      <a:pt x="88270" y="74693"/>
                    </a:lnTo>
                    <a:cubicBezTo>
                      <a:pt x="88270" y="74693"/>
                      <a:pt x="88435" y="74529"/>
                      <a:pt x="88435" y="74529"/>
                    </a:cubicBezTo>
                    <a:cubicBezTo>
                      <a:pt x="93041" y="66961"/>
                      <a:pt x="95674" y="59228"/>
                      <a:pt x="97319" y="51825"/>
                    </a:cubicBezTo>
                    <a:cubicBezTo>
                      <a:pt x="101267" y="52647"/>
                      <a:pt x="105216" y="53141"/>
                      <a:pt x="109658" y="53470"/>
                    </a:cubicBezTo>
                    <a:cubicBezTo>
                      <a:pt x="110645" y="63835"/>
                      <a:pt x="108506" y="74693"/>
                      <a:pt x="102748" y="84400"/>
                    </a:cubicBezTo>
                    <a:close/>
                    <a:moveTo>
                      <a:pt x="74286" y="107104"/>
                    </a:moveTo>
                    <a:cubicBezTo>
                      <a:pt x="72147" y="103156"/>
                      <a:pt x="70008" y="99536"/>
                      <a:pt x="67540" y="96246"/>
                    </a:cubicBezTo>
                    <a:cubicBezTo>
                      <a:pt x="73957" y="91804"/>
                      <a:pt x="79550" y="86703"/>
                      <a:pt x="84157" y="80781"/>
                    </a:cubicBezTo>
                    <a:lnTo>
                      <a:pt x="98635" y="90323"/>
                    </a:lnTo>
                    <a:cubicBezTo>
                      <a:pt x="92219" y="98220"/>
                      <a:pt x="83828" y="103978"/>
                      <a:pt x="74286" y="107104"/>
                    </a:cubicBezTo>
                    <a:close/>
                    <a:moveTo>
                      <a:pt x="58656" y="109572"/>
                    </a:moveTo>
                    <a:cubicBezTo>
                      <a:pt x="53885" y="109572"/>
                      <a:pt x="49114" y="108914"/>
                      <a:pt x="44507" y="107598"/>
                    </a:cubicBezTo>
                    <a:cubicBezTo>
                      <a:pt x="50594" y="105624"/>
                      <a:pt x="56188" y="103156"/>
                      <a:pt x="61288" y="100359"/>
                    </a:cubicBezTo>
                    <a:cubicBezTo>
                      <a:pt x="63263" y="102991"/>
                      <a:pt x="65072" y="105953"/>
                      <a:pt x="66882" y="109079"/>
                    </a:cubicBezTo>
                    <a:cubicBezTo>
                      <a:pt x="64250" y="109572"/>
                      <a:pt x="61453" y="109737"/>
                      <a:pt x="58820" y="109737"/>
                    </a:cubicBezTo>
                    <a:close/>
                    <a:moveTo>
                      <a:pt x="45823" y="85058"/>
                    </a:moveTo>
                    <a:cubicBezTo>
                      <a:pt x="49443" y="87691"/>
                      <a:pt x="53062" y="90817"/>
                      <a:pt x="56353" y="94436"/>
                    </a:cubicBezTo>
                    <a:cubicBezTo>
                      <a:pt x="49772" y="97891"/>
                      <a:pt x="42204" y="100852"/>
                      <a:pt x="33813" y="102991"/>
                    </a:cubicBezTo>
                    <a:lnTo>
                      <a:pt x="45823" y="85058"/>
                    </a:lnTo>
                    <a:close/>
                    <a:moveTo>
                      <a:pt x="26903" y="74858"/>
                    </a:moveTo>
                    <a:cubicBezTo>
                      <a:pt x="30852" y="76339"/>
                      <a:pt x="35294" y="78313"/>
                      <a:pt x="39571" y="80945"/>
                    </a:cubicBezTo>
                    <a:lnTo>
                      <a:pt x="27561" y="98878"/>
                    </a:lnTo>
                    <a:cubicBezTo>
                      <a:pt x="26245" y="90323"/>
                      <a:pt x="26080" y="82261"/>
                      <a:pt x="26739" y="74858"/>
                    </a:cubicBezTo>
                    <a:close/>
                    <a:moveTo>
                      <a:pt x="7654" y="62683"/>
                    </a:moveTo>
                    <a:cubicBezTo>
                      <a:pt x="6831" y="52976"/>
                      <a:pt x="8806" y="43105"/>
                      <a:pt x="13741" y="34056"/>
                    </a:cubicBezTo>
                    <a:lnTo>
                      <a:pt x="28713" y="44092"/>
                    </a:lnTo>
                    <a:cubicBezTo>
                      <a:pt x="25093" y="50508"/>
                      <a:pt x="22461" y="57583"/>
                      <a:pt x="20816" y="65151"/>
                    </a:cubicBezTo>
                    <a:cubicBezTo>
                      <a:pt x="14728" y="63506"/>
                      <a:pt x="9957" y="63012"/>
                      <a:pt x="7654" y="62848"/>
                    </a:cubicBezTo>
                    <a:close/>
                    <a:moveTo>
                      <a:pt x="19335" y="91310"/>
                    </a:moveTo>
                    <a:cubicBezTo>
                      <a:pt x="14235" y="85223"/>
                      <a:pt x="10615" y="77984"/>
                      <a:pt x="8806" y="70251"/>
                    </a:cubicBezTo>
                    <a:cubicBezTo>
                      <a:pt x="11273" y="70580"/>
                      <a:pt x="15057" y="71238"/>
                      <a:pt x="19500" y="72555"/>
                    </a:cubicBezTo>
                    <a:cubicBezTo>
                      <a:pt x="18841" y="78477"/>
                      <a:pt x="18677" y="84729"/>
                      <a:pt x="19170" y="91310"/>
                    </a:cubicBezTo>
                    <a:close/>
                    <a:moveTo>
                      <a:pt x="41710" y="10200"/>
                    </a:moveTo>
                    <a:cubicBezTo>
                      <a:pt x="42533" y="11846"/>
                      <a:pt x="45001" y="16123"/>
                      <a:pt x="49278" y="21552"/>
                    </a:cubicBezTo>
                    <a:cubicBezTo>
                      <a:pt x="43520" y="25666"/>
                      <a:pt x="37762" y="30930"/>
                      <a:pt x="32990" y="37676"/>
                    </a:cubicBezTo>
                    <a:cubicBezTo>
                      <a:pt x="32990" y="37676"/>
                      <a:pt x="32826" y="37840"/>
                      <a:pt x="32826" y="37840"/>
                    </a:cubicBezTo>
                    <a:lnTo>
                      <a:pt x="17690" y="27804"/>
                    </a:lnTo>
                    <a:cubicBezTo>
                      <a:pt x="23777" y="19578"/>
                      <a:pt x="32168" y="13491"/>
                      <a:pt x="41710" y="10200"/>
                    </a:cubicBezTo>
                    <a:close/>
                    <a:moveTo>
                      <a:pt x="58656" y="7239"/>
                    </a:moveTo>
                    <a:cubicBezTo>
                      <a:pt x="63592" y="7239"/>
                      <a:pt x="68527" y="7897"/>
                      <a:pt x="73298" y="9378"/>
                    </a:cubicBezTo>
                    <a:cubicBezTo>
                      <a:pt x="68363" y="11023"/>
                      <a:pt x="62111" y="13491"/>
                      <a:pt x="55530" y="17275"/>
                    </a:cubicBezTo>
                    <a:cubicBezTo>
                      <a:pt x="52404" y="13326"/>
                      <a:pt x="50265" y="10036"/>
                      <a:pt x="49114" y="8062"/>
                    </a:cubicBezTo>
                    <a:cubicBezTo>
                      <a:pt x="52240" y="7404"/>
                      <a:pt x="55365" y="7239"/>
                      <a:pt x="58656" y="7239"/>
                    </a:cubicBezTo>
                    <a:close/>
                    <a:moveTo>
                      <a:pt x="71653" y="32575"/>
                    </a:moveTo>
                    <a:cubicBezTo>
                      <a:pt x="67376" y="29450"/>
                      <a:pt x="63756" y="26324"/>
                      <a:pt x="60630" y="23033"/>
                    </a:cubicBezTo>
                    <a:cubicBezTo>
                      <a:pt x="70666" y="17439"/>
                      <a:pt x="80044" y="14972"/>
                      <a:pt x="83663" y="14313"/>
                    </a:cubicBezTo>
                    <a:lnTo>
                      <a:pt x="71653" y="32575"/>
                    </a:lnTo>
                    <a:close/>
                    <a:moveTo>
                      <a:pt x="63592" y="58406"/>
                    </a:moveTo>
                    <a:lnTo>
                      <a:pt x="73792" y="42940"/>
                    </a:lnTo>
                    <a:cubicBezTo>
                      <a:pt x="78563" y="45737"/>
                      <a:pt x="83992" y="48205"/>
                      <a:pt x="90080" y="50015"/>
                    </a:cubicBezTo>
                    <a:cubicBezTo>
                      <a:pt x="88764" y="56760"/>
                      <a:pt x="86296" y="63835"/>
                      <a:pt x="82183" y="70745"/>
                    </a:cubicBezTo>
                    <a:lnTo>
                      <a:pt x="63592" y="58406"/>
                    </a:lnTo>
                    <a:close/>
                    <a:moveTo>
                      <a:pt x="59479" y="64657"/>
                    </a:moveTo>
                    <a:lnTo>
                      <a:pt x="77905" y="76997"/>
                    </a:lnTo>
                    <a:cubicBezTo>
                      <a:pt x="73792" y="82261"/>
                      <a:pt x="68692" y="86868"/>
                      <a:pt x="62769" y="90817"/>
                    </a:cubicBezTo>
                    <a:cubicBezTo>
                      <a:pt x="58656" y="86210"/>
                      <a:pt x="54378" y="82261"/>
                      <a:pt x="49936" y="78971"/>
                    </a:cubicBezTo>
                    <a:lnTo>
                      <a:pt x="59479" y="64657"/>
                    </a:lnTo>
                    <a:close/>
                    <a:moveTo>
                      <a:pt x="38913" y="42118"/>
                    </a:moveTo>
                    <a:cubicBezTo>
                      <a:pt x="43355" y="36030"/>
                      <a:pt x="48785" y="31259"/>
                      <a:pt x="54049" y="27475"/>
                    </a:cubicBezTo>
                    <a:cubicBezTo>
                      <a:pt x="57669" y="31424"/>
                      <a:pt x="62111" y="35372"/>
                      <a:pt x="67376" y="39156"/>
                    </a:cubicBezTo>
                    <a:lnTo>
                      <a:pt x="57340" y="54457"/>
                    </a:lnTo>
                    <a:lnTo>
                      <a:pt x="38913" y="42118"/>
                    </a:lnTo>
                    <a:close/>
                    <a:moveTo>
                      <a:pt x="53227" y="60544"/>
                    </a:moveTo>
                    <a:lnTo>
                      <a:pt x="43684" y="74858"/>
                    </a:lnTo>
                    <a:cubicBezTo>
                      <a:pt x="38255" y="71567"/>
                      <a:pt x="32826" y="69100"/>
                      <a:pt x="27890" y="67454"/>
                    </a:cubicBezTo>
                    <a:cubicBezTo>
                      <a:pt x="29206" y="60544"/>
                      <a:pt x="31510" y="54128"/>
                      <a:pt x="34800" y="48370"/>
                    </a:cubicBezTo>
                    <a:lnTo>
                      <a:pt x="53227" y="60709"/>
                    </a:lnTo>
                    <a:close/>
                    <a:moveTo>
                      <a:pt x="89915" y="18262"/>
                    </a:moveTo>
                    <a:cubicBezTo>
                      <a:pt x="90080" y="18262"/>
                      <a:pt x="90080" y="18427"/>
                      <a:pt x="90244" y="18427"/>
                    </a:cubicBezTo>
                    <a:cubicBezTo>
                      <a:pt x="90902" y="21717"/>
                      <a:pt x="92383" y="31095"/>
                      <a:pt x="91231" y="42611"/>
                    </a:cubicBezTo>
                    <a:cubicBezTo>
                      <a:pt x="86296" y="40966"/>
                      <a:pt x="81854" y="38992"/>
                      <a:pt x="77905" y="36689"/>
                    </a:cubicBezTo>
                    <a:lnTo>
                      <a:pt x="90080" y="18262"/>
                    </a:lnTo>
                    <a:close/>
                    <a:moveTo>
                      <a:pt x="98800" y="27146"/>
                    </a:moveTo>
                    <a:cubicBezTo>
                      <a:pt x="103242" y="32905"/>
                      <a:pt x="106368" y="39321"/>
                      <a:pt x="108013" y="46231"/>
                    </a:cubicBezTo>
                    <a:cubicBezTo>
                      <a:pt x="104558" y="45902"/>
                      <a:pt x="101432" y="45408"/>
                      <a:pt x="98306" y="44750"/>
                    </a:cubicBezTo>
                    <a:cubicBezTo>
                      <a:pt x="99129" y="38005"/>
                      <a:pt x="99129" y="32082"/>
                      <a:pt x="98635" y="27146"/>
                    </a:cubicBezTo>
                    <a:close/>
                    <a:moveTo>
                      <a:pt x="94028" y="12175"/>
                    </a:moveTo>
                    <a:lnTo>
                      <a:pt x="94028" y="12175"/>
                    </a:lnTo>
                    <a:cubicBezTo>
                      <a:pt x="91396" y="10200"/>
                      <a:pt x="88435" y="8391"/>
                      <a:pt x="87447" y="7733"/>
                    </a:cubicBezTo>
                    <a:cubicBezTo>
                      <a:pt x="78563" y="2797"/>
                      <a:pt x="68692" y="0"/>
                      <a:pt x="58656" y="0"/>
                    </a:cubicBezTo>
                    <a:cubicBezTo>
                      <a:pt x="38913" y="0"/>
                      <a:pt x="20816" y="9707"/>
                      <a:pt x="9793" y="26159"/>
                    </a:cubicBezTo>
                    <a:cubicBezTo>
                      <a:pt x="-7318" y="51989"/>
                      <a:pt x="-1395" y="86374"/>
                      <a:pt x="22790" y="104966"/>
                    </a:cubicBezTo>
                    <a:cubicBezTo>
                      <a:pt x="24271" y="106117"/>
                      <a:pt x="27068" y="108091"/>
                      <a:pt x="29700" y="109737"/>
                    </a:cubicBezTo>
                    <a:cubicBezTo>
                      <a:pt x="30687" y="110230"/>
                      <a:pt x="31674" y="110888"/>
                      <a:pt x="32661" y="111382"/>
                    </a:cubicBezTo>
                    <a:cubicBezTo>
                      <a:pt x="32661" y="111382"/>
                      <a:pt x="32661" y="111382"/>
                      <a:pt x="32826" y="111382"/>
                    </a:cubicBezTo>
                    <a:cubicBezTo>
                      <a:pt x="40723" y="115330"/>
                      <a:pt x="49443" y="117305"/>
                      <a:pt x="58491" y="117305"/>
                    </a:cubicBezTo>
                    <a:cubicBezTo>
                      <a:pt x="78234" y="117305"/>
                      <a:pt x="96332" y="107598"/>
                      <a:pt x="107355" y="91146"/>
                    </a:cubicBezTo>
                    <a:cubicBezTo>
                      <a:pt x="124630" y="65316"/>
                      <a:pt x="118378" y="30766"/>
                      <a:pt x="94028" y="12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1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837A83-B662-44D7-AF3A-6B14ED131144}"/>
                </a:ext>
              </a:extLst>
            </p:cNvPr>
            <p:cNvSpPr txBox="1"/>
            <p:nvPr userDrawn="1"/>
          </p:nvSpPr>
          <p:spPr>
            <a:xfrm>
              <a:off x="10962996" y="474071"/>
              <a:ext cx="598241" cy="173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25" b="1" dirty="0"/>
                <a:t>www.kpp.kz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88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0E14-34B2-474C-A473-3A927938A76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E4B2-D807-43B4-9328-5BDCF1E3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652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0E14-34B2-474C-A473-3A927938A76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E4B2-D807-43B4-9328-5BDCF1E3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238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0E14-34B2-474C-A473-3A927938A76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E4B2-D807-43B4-9328-5BDCF1E3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0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_номе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478367" y="1178751"/>
            <a:ext cx="11252200" cy="867160"/>
          </a:xfrm>
        </p:spPr>
        <p:txBody>
          <a:bodyPr/>
          <a:lstStyle>
            <a:lvl1pPr marL="215499" indent="-215499">
              <a:buFont typeface="+mj-lt"/>
              <a:buAutoNum type="arabicPeriod"/>
              <a:defRPr/>
            </a:lvl1pPr>
            <a:lvl2pPr marL="431989" indent="-215995">
              <a:buSzPct val="75000"/>
              <a:buFont typeface="Wingdings" pitchFamily="2" charset="2"/>
              <a:buChar char="p"/>
              <a:defRPr lang="ru-RU" sz="165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6297" indent="-214308">
              <a:buClr>
                <a:schemeClr val="accent2">
                  <a:lumMod val="50000"/>
                </a:schemeClr>
              </a:buClr>
              <a:buSzPct val="75000"/>
              <a:buFont typeface="Wingdings" pitchFamily="2" charset="2"/>
              <a:buChar char="p"/>
              <a:defRPr lang="ru-RU" sz="135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96248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0E14-34B2-474C-A473-3A927938A76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E4B2-D807-43B4-9328-5BDCF1E3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6738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0E14-34B2-474C-A473-3A927938A76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E4B2-D807-43B4-9328-5BDCF1E3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52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0E14-34B2-474C-A473-3A927938A76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E4B2-D807-43B4-9328-5BDCF1E3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10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0E14-34B2-474C-A473-3A927938A76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E4B2-D807-43B4-9328-5BDCF1E3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149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0E14-34B2-474C-A473-3A927938A76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E4B2-D807-43B4-9328-5BDCF1E3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441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0E14-34B2-474C-A473-3A927938A76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E4B2-D807-43B4-9328-5BDCF1E3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4475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0E14-34B2-474C-A473-3A927938A76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E4B2-D807-43B4-9328-5BDCF1E3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13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50E14-34B2-474C-A473-3A927938A76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5E4B2-D807-43B4-9328-5BDCF1E3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463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E0FCE-9925-4BBA-A285-1BCAC6731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3025" y="1120489"/>
            <a:ext cx="6419850" cy="1074278"/>
          </a:xfrm>
        </p:spPr>
        <p:txBody>
          <a:bodyPr lIns="0" tIns="0" rIns="0" bIns="0" anchor="t">
            <a:noAutofit/>
          </a:bodyPr>
          <a:lstStyle>
            <a:lvl1pPr>
              <a:lnSpc>
                <a:spcPts val="3000"/>
              </a:lnSpc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DEA62E7-F505-413F-AC40-88271601CE6E}"/>
              </a:ext>
            </a:extLst>
          </p:cNvPr>
          <p:cNvSpPr/>
          <p:nvPr/>
        </p:nvSpPr>
        <p:spPr>
          <a:xfrm>
            <a:off x="2395203" y="245245"/>
            <a:ext cx="9796797" cy="155457"/>
          </a:xfrm>
          <a:custGeom>
            <a:avLst/>
            <a:gdLst>
              <a:gd name="connsiteX0" fmla="*/ 5931698 w 5931697"/>
              <a:gd name="connsiteY0" fmla="*/ 0 h 94125"/>
              <a:gd name="connsiteX1" fmla="*/ 5931698 w 5931697"/>
              <a:gd name="connsiteY1" fmla="*/ 94126 h 94125"/>
              <a:gd name="connsiteX2" fmla="*/ 0 w 5931697"/>
              <a:gd name="connsiteY2" fmla="*/ 94126 h 94125"/>
              <a:gd name="connsiteX3" fmla="*/ 94259 w 5931697"/>
              <a:gd name="connsiteY3" fmla="*/ 0 h 9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697" h="94125">
                <a:moveTo>
                  <a:pt x="5931698" y="0"/>
                </a:moveTo>
                <a:lnTo>
                  <a:pt x="5931698" y="94126"/>
                </a:lnTo>
                <a:lnTo>
                  <a:pt x="0" y="94126"/>
                </a:lnTo>
                <a:lnTo>
                  <a:pt x="94259" y="0"/>
                </a:lnTo>
                <a:close/>
              </a:path>
            </a:pathLst>
          </a:custGeom>
          <a:solidFill>
            <a:srgbClr val="37424F"/>
          </a:soli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835EA85-9B59-4E84-A432-8756A63971E8}"/>
              </a:ext>
            </a:extLst>
          </p:cNvPr>
          <p:cNvSpPr/>
          <p:nvPr/>
        </p:nvSpPr>
        <p:spPr>
          <a:xfrm>
            <a:off x="0" y="0"/>
            <a:ext cx="12192000" cy="566088"/>
          </a:xfrm>
          <a:custGeom>
            <a:avLst/>
            <a:gdLst>
              <a:gd name="connsiteX0" fmla="*/ 0 w 7381928"/>
              <a:gd name="connsiteY0" fmla="*/ 0 h 342751"/>
              <a:gd name="connsiteX1" fmla="*/ 7381929 w 7381928"/>
              <a:gd name="connsiteY1" fmla="*/ 0 h 342751"/>
              <a:gd name="connsiteX2" fmla="*/ 7381929 w 7381928"/>
              <a:gd name="connsiteY2" fmla="*/ 154507 h 342751"/>
              <a:gd name="connsiteX3" fmla="*/ 1544494 w 7381928"/>
              <a:gd name="connsiteY3" fmla="*/ 154507 h 342751"/>
              <a:gd name="connsiteX4" fmla="*/ 1355975 w 7381928"/>
              <a:gd name="connsiteY4" fmla="*/ 342751 h 342751"/>
              <a:gd name="connsiteX5" fmla="*/ 4 w 7381928"/>
              <a:gd name="connsiteY5" fmla="*/ 342751 h 342751"/>
              <a:gd name="connsiteX6" fmla="*/ 4 w 7381928"/>
              <a:gd name="connsiteY6" fmla="*/ 0 h 34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1928" h="342751">
                <a:moveTo>
                  <a:pt x="0" y="0"/>
                </a:moveTo>
                <a:lnTo>
                  <a:pt x="7381929" y="0"/>
                </a:lnTo>
                <a:lnTo>
                  <a:pt x="7381929" y="154507"/>
                </a:lnTo>
                <a:lnTo>
                  <a:pt x="1544494" y="154507"/>
                </a:lnTo>
                <a:lnTo>
                  <a:pt x="1355975" y="342751"/>
                </a:lnTo>
                <a:lnTo>
                  <a:pt x="4" y="342751"/>
                </a:lnTo>
                <a:cubicBezTo>
                  <a:pt x="4" y="228502"/>
                  <a:pt x="4" y="114249"/>
                  <a:pt x="4" y="0"/>
                </a:cubicBezTo>
                <a:close/>
              </a:path>
            </a:pathLst>
          </a:custGeom>
          <a:gradFill flip="none" rotWithShape="1">
            <a:gsLst>
              <a:gs pos="100000">
                <a:srgbClr val="EF4458"/>
              </a:gs>
              <a:gs pos="0">
                <a:srgbClr val="C43446"/>
              </a:gs>
            </a:gsLst>
            <a:lin ang="10800000" scaled="1"/>
            <a:tileRect/>
          </a:gradFill>
          <a:ln w="3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0E30F49-AE5F-40FE-BF56-049CDAFA9D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3366" y="181013"/>
            <a:ext cx="1737462" cy="258916"/>
          </a:xfrm>
          <a:prstGeom prst="rect">
            <a:avLst/>
          </a:prstGeom>
        </p:spPr>
      </p:pic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1A12600A-F228-4319-9325-9A1297167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912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797BA99-68EF-4567-9930-353A1394CC9E}" type="datetime1">
              <a:rPr lang="ru-RU" smtClean="0"/>
              <a:pPr/>
              <a:t>18.05.2023</a:t>
            </a:fld>
            <a:endParaRPr lang="en-US"/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AA1E7176-3834-4056-AB34-7FC7063C5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0577F931-7FC6-40E0-8F3E-B9C32C01A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67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Page </a:t>
            </a:r>
            <a:fld id="{85E5FF9A-3CBE-4213-BD60-755A00D6F6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781F3D33-7058-441D-8C62-4728B29A03A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153025" y="2194767"/>
            <a:ext cx="6419850" cy="152106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880"/>
              </a:lnSpc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lacus</a:t>
            </a:r>
            <a:r>
              <a:rPr lang="en-US" dirty="0"/>
              <a:t>, </a:t>
            </a:r>
            <a:r>
              <a:rPr lang="en-US" dirty="0" err="1"/>
              <a:t>dignissim</a:t>
            </a:r>
            <a:r>
              <a:rPr lang="en-US" dirty="0"/>
              <a:t> in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accumsan</a:t>
            </a:r>
            <a:r>
              <a:rPr lang="en-US" dirty="0"/>
              <a:t>, convallis </a:t>
            </a:r>
            <a:r>
              <a:rPr lang="en-US" dirty="0" err="1"/>
              <a:t>aliquet</a:t>
            </a:r>
            <a:r>
              <a:rPr lang="en-US" dirty="0"/>
              <a:t> dui.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efficitur</a:t>
            </a:r>
            <a:r>
              <a:rPr lang="en-US" dirty="0"/>
              <a:t> et </a:t>
            </a:r>
            <a:r>
              <a:rPr lang="en-US" dirty="0" err="1"/>
              <a:t>commodo</a:t>
            </a:r>
            <a:r>
              <a:rPr lang="en-US" dirty="0"/>
              <a:t> in, </a:t>
            </a:r>
            <a:r>
              <a:rPr lang="en-US" dirty="0" err="1"/>
              <a:t>aliquet</a:t>
            </a:r>
            <a:r>
              <a:rPr lang="en-US" dirty="0"/>
              <a:t> vel </a:t>
            </a:r>
            <a:r>
              <a:rPr lang="en-US" dirty="0" err="1"/>
              <a:t>justo</a:t>
            </a:r>
            <a:r>
              <a:rPr lang="en-US" dirty="0"/>
              <a:t>. 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202371C-A433-45A1-A285-84CCC107D3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3025" y="4133850"/>
            <a:ext cx="6419850" cy="204787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3400"/>
              </a:lnSpc>
              <a:spcBef>
                <a:spcPts val="0"/>
              </a:spcBef>
              <a:buNone/>
              <a:defRPr sz="2400" b="1">
                <a:solidFill>
                  <a:schemeClr val="accent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LOREM IPSUM DOLOR SIT AMET, </a:t>
            </a:r>
          </a:p>
          <a:p>
            <a:pPr lvl="0"/>
            <a:r>
              <a:rPr lang="en-US" dirty="0"/>
              <a:t>CONSECTETUR ADIPISCING ELIT.</a:t>
            </a:r>
          </a:p>
        </p:txBody>
      </p:sp>
      <p:sp>
        <p:nvSpPr>
          <p:cNvPr id="30" name="Chart Placeholder 29">
            <a:extLst>
              <a:ext uri="{FF2B5EF4-FFF2-40B4-BE49-F238E27FC236}">
                <a16:creationId xmlns:a16="http://schemas.microsoft.com/office/drawing/2014/main" id="{8493869A-E6EB-4091-A540-014DBFFFD7B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19125" y="1058957"/>
            <a:ext cx="4114800" cy="2520000"/>
          </a:xfrm>
        </p:spPr>
        <p:txBody>
          <a:bodyPr bIns="972000"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8" name="Chart Placeholder 29">
            <a:extLst>
              <a:ext uri="{FF2B5EF4-FFF2-40B4-BE49-F238E27FC236}">
                <a16:creationId xmlns:a16="http://schemas.microsoft.com/office/drawing/2014/main" id="{ADD60396-6AAD-4A7C-916B-51D6C6A60199}"/>
              </a:ext>
            </a:extLst>
          </p:cNvPr>
          <p:cNvSpPr>
            <a:spLocks noGrp="1"/>
          </p:cNvSpPr>
          <p:nvPr>
            <p:ph type="chart" sz="quarter" idx="18"/>
          </p:nvPr>
        </p:nvSpPr>
        <p:spPr>
          <a:xfrm>
            <a:off x="619125" y="3661725"/>
            <a:ext cx="4114800" cy="2520000"/>
          </a:xfrm>
        </p:spPr>
        <p:txBody>
          <a:bodyPr bIns="972000"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0A7D488-268A-4B15-B98F-0B499AF27E78}"/>
              </a:ext>
            </a:extLst>
          </p:cNvPr>
          <p:cNvGrpSpPr/>
          <p:nvPr userDrawn="1"/>
        </p:nvGrpSpPr>
        <p:grpSpPr>
          <a:xfrm>
            <a:off x="8502623" y="474071"/>
            <a:ext cx="3194869" cy="200055"/>
            <a:chOff x="8502623" y="474071"/>
            <a:chExt cx="3194869" cy="20005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CE3ED91-4917-4157-BD04-F49C427F8271}"/>
                </a:ext>
              </a:extLst>
            </p:cNvPr>
            <p:cNvGrpSpPr/>
            <p:nvPr userDrawn="1"/>
          </p:nvGrpSpPr>
          <p:grpSpPr>
            <a:xfrm>
              <a:off x="8502623" y="485939"/>
              <a:ext cx="163793" cy="163793"/>
              <a:chOff x="6005512" y="3338512"/>
              <a:chExt cx="179987" cy="179987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BF3E40F-5491-413C-852F-77CB456A555A}"/>
                  </a:ext>
                </a:extLst>
              </p:cNvPr>
              <p:cNvSpPr/>
              <p:nvPr/>
            </p:nvSpPr>
            <p:spPr>
              <a:xfrm>
                <a:off x="6005512" y="3338512"/>
                <a:ext cx="179987" cy="179987"/>
              </a:xfrm>
              <a:custGeom>
                <a:avLst/>
                <a:gdLst>
                  <a:gd name="connsiteX0" fmla="*/ 0 w 179987"/>
                  <a:gd name="connsiteY0" fmla="*/ 89994 h 179987"/>
                  <a:gd name="connsiteX1" fmla="*/ 89994 w 179987"/>
                  <a:gd name="connsiteY1" fmla="*/ 0 h 179987"/>
                  <a:gd name="connsiteX2" fmla="*/ 179988 w 179987"/>
                  <a:gd name="connsiteY2" fmla="*/ 89994 h 179987"/>
                  <a:gd name="connsiteX3" fmla="*/ 89994 w 179987"/>
                  <a:gd name="connsiteY3" fmla="*/ 179988 h 179987"/>
                  <a:gd name="connsiteX4" fmla="*/ 0 w 179987"/>
                  <a:gd name="connsiteY4" fmla="*/ 89994 h 17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9987" h="179987">
                    <a:moveTo>
                      <a:pt x="0" y="89994"/>
                    </a:moveTo>
                    <a:cubicBezTo>
                      <a:pt x="0" y="40308"/>
                      <a:pt x="40308" y="0"/>
                      <a:pt x="89994" y="0"/>
                    </a:cubicBezTo>
                    <a:cubicBezTo>
                      <a:pt x="139680" y="0"/>
                      <a:pt x="179988" y="40308"/>
                      <a:pt x="179988" y="89994"/>
                    </a:cubicBezTo>
                    <a:cubicBezTo>
                      <a:pt x="179988" y="139680"/>
                      <a:pt x="139680" y="179988"/>
                      <a:pt x="89994" y="179988"/>
                    </a:cubicBezTo>
                    <a:cubicBezTo>
                      <a:pt x="40308" y="179988"/>
                      <a:pt x="0" y="139680"/>
                      <a:pt x="0" y="899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E77574A-B16A-4670-8923-D7AB1AF1D545}"/>
                  </a:ext>
                </a:extLst>
              </p:cNvPr>
              <p:cNvSpPr/>
              <p:nvPr/>
            </p:nvSpPr>
            <p:spPr>
              <a:xfrm>
                <a:off x="6049439" y="3380495"/>
                <a:ext cx="91955" cy="96577"/>
              </a:xfrm>
              <a:custGeom>
                <a:avLst/>
                <a:gdLst>
                  <a:gd name="connsiteX0" fmla="*/ 165 w 91955"/>
                  <a:gd name="connsiteY0" fmla="*/ 19877 h 96577"/>
                  <a:gd name="connsiteX1" fmla="*/ 17110 w 91955"/>
                  <a:gd name="connsiteY1" fmla="*/ 56236 h 96577"/>
                  <a:gd name="connsiteX2" fmla="*/ 41131 w 91955"/>
                  <a:gd name="connsiteY2" fmla="*/ 81573 h 96577"/>
                  <a:gd name="connsiteX3" fmla="*/ 59557 w 91955"/>
                  <a:gd name="connsiteY3" fmla="*/ 93912 h 96577"/>
                  <a:gd name="connsiteX4" fmla="*/ 70909 w 91955"/>
                  <a:gd name="connsiteY4" fmla="*/ 96051 h 96577"/>
                  <a:gd name="connsiteX5" fmla="*/ 91639 w 91955"/>
                  <a:gd name="connsiteY5" fmla="*/ 76473 h 96577"/>
                  <a:gd name="connsiteX6" fmla="*/ 80945 w 91955"/>
                  <a:gd name="connsiteY6" fmla="*/ 64298 h 96577"/>
                  <a:gd name="connsiteX7" fmla="*/ 63999 w 91955"/>
                  <a:gd name="connsiteY7" fmla="*/ 60349 h 96577"/>
                  <a:gd name="connsiteX8" fmla="*/ 52976 w 91955"/>
                  <a:gd name="connsiteY8" fmla="*/ 70385 h 96577"/>
                  <a:gd name="connsiteX9" fmla="*/ 40144 w 91955"/>
                  <a:gd name="connsiteY9" fmla="*/ 61666 h 96577"/>
                  <a:gd name="connsiteX10" fmla="*/ 25995 w 91955"/>
                  <a:gd name="connsiteY10" fmla="*/ 44391 h 96577"/>
                  <a:gd name="connsiteX11" fmla="*/ 31753 w 91955"/>
                  <a:gd name="connsiteY11" fmla="*/ 31887 h 96577"/>
                  <a:gd name="connsiteX12" fmla="*/ 37840 w 91955"/>
                  <a:gd name="connsiteY12" fmla="*/ 26129 h 96577"/>
                  <a:gd name="connsiteX13" fmla="*/ 32411 w 91955"/>
                  <a:gd name="connsiteY13" fmla="*/ 11486 h 96577"/>
                  <a:gd name="connsiteX14" fmla="*/ 23691 w 91955"/>
                  <a:gd name="connsiteY14" fmla="*/ 1779 h 96577"/>
                  <a:gd name="connsiteX15" fmla="*/ 11188 w 91955"/>
                  <a:gd name="connsiteY15" fmla="*/ 4083 h 96577"/>
                  <a:gd name="connsiteX16" fmla="*/ 0 w 91955"/>
                  <a:gd name="connsiteY16" fmla="*/ 20041 h 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1955" h="96577">
                    <a:moveTo>
                      <a:pt x="165" y="19877"/>
                    </a:moveTo>
                    <a:cubicBezTo>
                      <a:pt x="658" y="33039"/>
                      <a:pt x="9542" y="45871"/>
                      <a:pt x="17110" y="56236"/>
                    </a:cubicBezTo>
                    <a:cubicBezTo>
                      <a:pt x="24020" y="65614"/>
                      <a:pt x="32082" y="74169"/>
                      <a:pt x="41131" y="81573"/>
                    </a:cubicBezTo>
                    <a:cubicBezTo>
                      <a:pt x="46889" y="86179"/>
                      <a:pt x="52976" y="90457"/>
                      <a:pt x="59557" y="93912"/>
                    </a:cubicBezTo>
                    <a:cubicBezTo>
                      <a:pt x="63506" y="96051"/>
                      <a:pt x="66138" y="97367"/>
                      <a:pt x="70909" y="96051"/>
                    </a:cubicBezTo>
                    <a:cubicBezTo>
                      <a:pt x="77984" y="94077"/>
                      <a:pt x="94436" y="85686"/>
                      <a:pt x="91639" y="76473"/>
                    </a:cubicBezTo>
                    <a:cubicBezTo>
                      <a:pt x="90323" y="71866"/>
                      <a:pt x="84565" y="67259"/>
                      <a:pt x="80945" y="64298"/>
                    </a:cubicBezTo>
                    <a:cubicBezTo>
                      <a:pt x="76668" y="60678"/>
                      <a:pt x="68935" y="54427"/>
                      <a:pt x="63999" y="60349"/>
                    </a:cubicBezTo>
                    <a:cubicBezTo>
                      <a:pt x="61038" y="63311"/>
                      <a:pt x="57747" y="70056"/>
                      <a:pt x="52976" y="70385"/>
                    </a:cubicBezTo>
                    <a:cubicBezTo>
                      <a:pt x="47876" y="70879"/>
                      <a:pt x="43269" y="64956"/>
                      <a:pt x="40144" y="61666"/>
                    </a:cubicBezTo>
                    <a:cubicBezTo>
                      <a:pt x="34879" y="56401"/>
                      <a:pt x="30272" y="50643"/>
                      <a:pt x="25995" y="44391"/>
                    </a:cubicBezTo>
                    <a:cubicBezTo>
                      <a:pt x="22046" y="37974"/>
                      <a:pt x="26982" y="35342"/>
                      <a:pt x="31753" y="31887"/>
                    </a:cubicBezTo>
                    <a:cubicBezTo>
                      <a:pt x="33892" y="30242"/>
                      <a:pt x="36689" y="28761"/>
                      <a:pt x="37840" y="26129"/>
                    </a:cubicBezTo>
                    <a:cubicBezTo>
                      <a:pt x="39815" y="21193"/>
                      <a:pt x="35208" y="15106"/>
                      <a:pt x="32411" y="11486"/>
                    </a:cubicBezTo>
                    <a:cubicBezTo>
                      <a:pt x="29943" y="7867"/>
                      <a:pt x="26982" y="4741"/>
                      <a:pt x="23691" y="1779"/>
                    </a:cubicBezTo>
                    <a:cubicBezTo>
                      <a:pt x="19414" y="-2005"/>
                      <a:pt x="14807" y="957"/>
                      <a:pt x="11188" y="4083"/>
                    </a:cubicBezTo>
                    <a:cubicBezTo>
                      <a:pt x="6252" y="8360"/>
                      <a:pt x="2139" y="13954"/>
                      <a:pt x="0" y="200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A8B6B2-F079-43E2-868A-8A85C0F70650}"/>
                </a:ext>
              </a:extLst>
            </p:cNvPr>
            <p:cNvSpPr txBox="1"/>
            <p:nvPr userDrawn="1"/>
          </p:nvSpPr>
          <p:spPr>
            <a:xfrm>
              <a:off x="8637911" y="474071"/>
              <a:ext cx="896399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+7 727 330 56 01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3B77735-54FE-4260-BA34-FB778CA11E0C}"/>
                </a:ext>
              </a:extLst>
            </p:cNvPr>
            <p:cNvGrpSpPr/>
            <p:nvPr userDrawn="1"/>
          </p:nvGrpSpPr>
          <p:grpSpPr>
            <a:xfrm>
              <a:off x="9686396" y="485939"/>
              <a:ext cx="161997" cy="161997"/>
              <a:chOff x="6005512" y="3708637"/>
              <a:chExt cx="178013" cy="178013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9BF40ED-08AF-4E58-BE9B-DE6B183AB330}"/>
                  </a:ext>
                </a:extLst>
              </p:cNvPr>
              <p:cNvSpPr/>
              <p:nvPr/>
            </p:nvSpPr>
            <p:spPr>
              <a:xfrm>
                <a:off x="6005512" y="3708637"/>
                <a:ext cx="178013" cy="178013"/>
              </a:xfrm>
              <a:custGeom>
                <a:avLst/>
                <a:gdLst>
                  <a:gd name="connsiteX0" fmla="*/ 0 w 178013"/>
                  <a:gd name="connsiteY0" fmla="*/ 89007 h 178013"/>
                  <a:gd name="connsiteX1" fmla="*/ 89007 w 178013"/>
                  <a:gd name="connsiteY1" fmla="*/ 0 h 178013"/>
                  <a:gd name="connsiteX2" fmla="*/ 178014 w 178013"/>
                  <a:gd name="connsiteY2" fmla="*/ 89007 h 178013"/>
                  <a:gd name="connsiteX3" fmla="*/ 89007 w 178013"/>
                  <a:gd name="connsiteY3" fmla="*/ 178014 h 178013"/>
                  <a:gd name="connsiteX4" fmla="*/ 0 w 178013"/>
                  <a:gd name="connsiteY4" fmla="*/ 89007 h 178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013" h="178013">
                    <a:moveTo>
                      <a:pt x="0" y="89007"/>
                    </a:moveTo>
                    <a:cubicBezTo>
                      <a:pt x="0" y="39815"/>
                      <a:pt x="39815" y="0"/>
                      <a:pt x="89007" y="0"/>
                    </a:cubicBezTo>
                    <a:cubicBezTo>
                      <a:pt x="138199" y="0"/>
                      <a:pt x="178014" y="39815"/>
                      <a:pt x="178014" y="89007"/>
                    </a:cubicBezTo>
                    <a:cubicBezTo>
                      <a:pt x="178014" y="138199"/>
                      <a:pt x="138199" y="178014"/>
                      <a:pt x="89007" y="178014"/>
                    </a:cubicBezTo>
                    <a:cubicBezTo>
                      <a:pt x="39815" y="178014"/>
                      <a:pt x="0" y="138199"/>
                      <a:pt x="0" y="89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45" name="Graphic 19">
                <a:extLst>
                  <a:ext uri="{FF2B5EF4-FFF2-40B4-BE49-F238E27FC236}">
                    <a16:creationId xmlns:a16="http://schemas.microsoft.com/office/drawing/2014/main" id="{6DB84AD9-AE89-4FEB-A833-45868F25D02E}"/>
                  </a:ext>
                </a:extLst>
              </p:cNvPr>
              <p:cNvGrpSpPr/>
              <p:nvPr/>
            </p:nvGrpSpPr>
            <p:grpSpPr>
              <a:xfrm>
                <a:off x="6043187" y="3762764"/>
                <a:ext cx="102991" cy="69593"/>
                <a:chOff x="6043187" y="3762764"/>
                <a:chExt cx="102991" cy="69593"/>
              </a:xfrm>
              <a:solidFill>
                <a:srgbClr val="FFFFFF"/>
              </a:solidFill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4679F44B-D56F-47BB-A30E-6AB56AF80A5D}"/>
                    </a:ext>
                  </a:extLst>
                </p:cNvPr>
                <p:cNvSpPr/>
                <p:nvPr/>
              </p:nvSpPr>
              <p:spPr>
                <a:xfrm>
                  <a:off x="6047958" y="3762764"/>
                  <a:ext cx="93119" cy="38991"/>
                </a:xfrm>
                <a:custGeom>
                  <a:avLst/>
                  <a:gdLst>
                    <a:gd name="connsiteX0" fmla="*/ 0 w 93119"/>
                    <a:gd name="connsiteY0" fmla="*/ 0 h 38991"/>
                    <a:gd name="connsiteX1" fmla="*/ 46560 w 93119"/>
                    <a:gd name="connsiteY1" fmla="*/ 38992 h 38991"/>
                    <a:gd name="connsiteX2" fmla="*/ 93120 w 93119"/>
                    <a:gd name="connsiteY2" fmla="*/ 0 h 38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3119" h="38991">
                      <a:moveTo>
                        <a:pt x="0" y="0"/>
                      </a:moveTo>
                      <a:lnTo>
                        <a:pt x="46560" y="38992"/>
                      </a:lnTo>
                      <a:lnTo>
                        <a:pt x="931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6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C63B64F5-33E0-45FC-BDB8-20D2C001DDB8}"/>
                    </a:ext>
                  </a:extLst>
                </p:cNvPr>
                <p:cNvSpPr/>
                <p:nvPr/>
              </p:nvSpPr>
              <p:spPr>
                <a:xfrm>
                  <a:off x="6043187" y="3767700"/>
                  <a:ext cx="102991" cy="64657"/>
                </a:xfrm>
                <a:custGeom>
                  <a:avLst/>
                  <a:gdLst>
                    <a:gd name="connsiteX0" fmla="*/ 53470 w 102991"/>
                    <a:gd name="connsiteY0" fmla="*/ 41295 h 64657"/>
                    <a:gd name="connsiteX1" fmla="*/ 53470 w 102991"/>
                    <a:gd name="connsiteY1" fmla="*/ 41295 h 64657"/>
                    <a:gd name="connsiteX2" fmla="*/ 52483 w 102991"/>
                    <a:gd name="connsiteY2" fmla="*/ 41789 h 64657"/>
                    <a:gd name="connsiteX3" fmla="*/ 52318 w 102991"/>
                    <a:gd name="connsiteY3" fmla="*/ 41789 h 64657"/>
                    <a:gd name="connsiteX4" fmla="*/ 51331 w 102991"/>
                    <a:gd name="connsiteY4" fmla="*/ 41953 h 64657"/>
                    <a:gd name="connsiteX5" fmla="*/ 51331 w 102991"/>
                    <a:gd name="connsiteY5" fmla="*/ 41953 h 64657"/>
                    <a:gd name="connsiteX6" fmla="*/ 51331 w 102991"/>
                    <a:gd name="connsiteY6" fmla="*/ 41953 h 64657"/>
                    <a:gd name="connsiteX7" fmla="*/ 51331 w 102991"/>
                    <a:gd name="connsiteY7" fmla="*/ 41953 h 64657"/>
                    <a:gd name="connsiteX8" fmla="*/ 51331 w 102991"/>
                    <a:gd name="connsiteY8" fmla="*/ 41953 h 64657"/>
                    <a:gd name="connsiteX9" fmla="*/ 50344 w 102991"/>
                    <a:gd name="connsiteY9" fmla="*/ 41789 h 64657"/>
                    <a:gd name="connsiteX10" fmla="*/ 50179 w 102991"/>
                    <a:gd name="connsiteY10" fmla="*/ 41789 h 64657"/>
                    <a:gd name="connsiteX11" fmla="*/ 49192 w 102991"/>
                    <a:gd name="connsiteY11" fmla="*/ 41295 h 64657"/>
                    <a:gd name="connsiteX12" fmla="*/ 49192 w 102991"/>
                    <a:gd name="connsiteY12" fmla="*/ 41295 h 64657"/>
                    <a:gd name="connsiteX13" fmla="*/ 0 w 102991"/>
                    <a:gd name="connsiteY13" fmla="*/ 0 h 64657"/>
                    <a:gd name="connsiteX14" fmla="*/ 0 w 102991"/>
                    <a:gd name="connsiteY14" fmla="*/ 64657 h 64657"/>
                    <a:gd name="connsiteX15" fmla="*/ 102991 w 102991"/>
                    <a:gd name="connsiteY15" fmla="*/ 64657 h 64657"/>
                    <a:gd name="connsiteX16" fmla="*/ 102991 w 102991"/>
                    <a:gd name="connsiteY16" fmla="*/ 0 h 64657"/>
                    <a:gd name="connsiteX17" fmla="*/ 53799 w 102991"/>
                    <a:gd name="connsiteY17" fmla="*/ 41295 h 64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2991" h="64657">
                      <a:moveTo>
                        <a:pt x="53470" y="41295"/>
                      </a:moveTo>
                      <a:cubicBezTo>
                        <a:pt x="53470" y="41295"/>
                        <a:pt x="53470" y="41295"/>
                        <a:pt x="53470" y="41295"/>
                      </a:cubicBezTo>
                      <a:cubicBezTo>
                        <a:pt x="53141" y="41460"/>
                        <a:pt x="52812" y="41624"/>
                        <a:pt x="52483" y="41789"/>
                      </a:cubicBezTo>
                      <a:cubicBezTo>
                        <a:pt x="52483" y="41789"/>
                        <a:pt x="52318" y="41789"/>
                        <a:pt x="52318" y="41789"/>
                      </a:cubicBezTo>
                      <a:cubicBezTo>
                        <a:pt x="51989" y="41953"/>
                        <a:pt x="51660" y="41953"/>
                        <a:pt x="51331" y="41953"/>
                      </a:cubicBezTo>
                      <a:cubicBezTo>
                        <a:pt x="51331" y="41953"/>
                        <a:pt x="51331" y="41953"/>
                        <a:pt x="51331" y="41953"/>
                      </a:cubicBezTo>
                      <a:lnTo>
                        <a:pt x="51331" y="41953"/>
                      </a:lnTo>
                      <a:lnTo>
                        <a:pt x="51331" y="41953"/>
                      </a:lnTo>
                      <a:cubicBezTo>
                        <a:pt x="51331" y="41953"/>
                        <a:pt x="51331" y="41953"/>
                        <a:pt x="51331" y="41953"/>
                      </a:cubicBezTo>
                      <a:cubicBezTo>
                        <a:pt x="51002" y="41953"/>
                        <a:pt x="50673" y="41953"/>
                        <a:pt x="50344" y="41789"/>
                      </a:cubicBezTo>
                      <a:cubicBezTo>
                        <a:pt x="50344" y="41789"/>
                        <a:pt x="50179" y="41789"/>
                        <a:pt x="50179" y="41789"/>
                      </a:cubicBezTo>
                      <a:cubicBezTo>
                        <a:pt x="49850" y="41624"/>
                        <a:pt x="49521" y="41460"/>
                        <a:pt x="49192" y="41295"/>
                      </a:cubicBezTo>
                      <a:cubicBezTo>
                        <a:pt x="49192" y="41295"/>
                        <a:pt x="49192" y="41295"/>
                        <a:pt x="49192" y="41295"/>
                      </a:cubicBezTo>
                      <a:lnTo>
                        <a:pt x="0" y="0"/>
                      </a:lnTo>
                      <a:lnTo>
                        <a:pt x="0" y="64657"/>
                      </a:lnTo>
                      <a:lnTo>
                        <a:pt x="102991" y="64657"/>
                      </a:lnTo>
                      <a:lnTo>
                        <a:pt x="102991" y="0"/>
                      </a:lnTo>
                      <a:lnTo>
                        <a:pt x="53799" y="412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6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676ED7E-891C-4D4F-862F-CAB2B6360F84}"/>
                </a:ext>
              </a:extLst>
            </p:cNvPr>
            <p:cNvSpPr txBox="1"/>
            <p:nvPr userDrawn="1"/>
          </p:nvSpPr>
          <p:spPr>
            <a:xfrm>
              <a:off x="9848391" y="474071"/>
              <a:ext cx="811441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office@kpp.kz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F6B8321-4F4E-4970-8E0B-F361710B100D}"/>
                </a:ext>
              </a:extLst>
            </p:cNvPr>
            <p:cNvGrpSpPr/>
            <p:nvPr userDrawn="1"/>
          </p:nvGrpSpPr>
          <p:grpSpPr>
            <a:xfrm>
              <a:off x="10828613" y="485939"/>
              <a:ext cx="162595" cy="162595"/>
              <a:chOff x="6691312" y="3519487"/>
              <a:chExt cx="178671" cy="178671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25C9A979-811D-467D-9A3C-26AB3BCDD871}"/>
                  </a:ext>
                </a:extLst>
              </p:cNvPr>
              <p:cNvSpPr/>
              <p:nvPr/>
            </p:nvSpPr>
            <p:spPr>
              <a:xfrm>
                <a:off x="6691312" y="3519487"/>
                <a:ext cx="178671" cy="178671"/>
              </a:xfrm>
              <a:custGeom>
                <a:avLst/>
                <a:gdLst>
                  <a:gd name="connsiteX0" fmla="*/ 0 w 178671"/>
                  <a:gd name="connsiteY0" fmla="*/ 89336 h 178671"/>
                  <a:gd name="connsiteX1" fmla="*/ 89336 w 178671"/>
                  <a:gd name="connsiteY1" fmla="*/ 0 h 178671"/>
                  <a:gd name="connsiteX2" fmla="*/ 178672 w 178671"/>
                  <a:gd name="connsiteY2" fmla="*/ 89336 h 178671"/>
                  <a:gd name="connsiteX3" fmla="*/ 89336 w 178671"/>
                  <a:gd name="connsiteY3" fmla="*/ 178672 h 178671"/>
                  <a:gd name="connsiteX4" fmla="*/ 0 w 178671"/>
                  <a:gd name="connsiteY4" fmla="*/ 89336 h 178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671" h="178671">
                    <a:moveTo>
                      <a:pt x="0" y="89336"/>
                    </a:moveTo>
                    <a:cubicBezTo>
                      <a:pt x="0" y="39979"/>
                      <a:pt x="39979" y="0"/>
                      <a:pt x="89336" y="0"/>
                    </a:cubicBezTo>
                    <a:cubicBezTo>
                      <a:pt x="138693" y="0"/>
                      <a:pt x="178672" y="39979"/>
                      <a:pt x="178672" y="89336"/>
                    </a:cubicBezTo>
                    <a:cubicBezTo>
                      <a:pt x="178672" y="138693"/>
                      <a:pt x="138693" y="178672"/>
                      <a:pt x="89336" y="178672"/>
                    </a:cubicBezTo>
                    <a:cubicBezTo>
                      <a:pt x="39979" y="178672"/>
                      <a:pt x="0" y="138693"/>
                      <a:pt x="0" y="893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97EEF1F-2871-4FBD-84E1-D9E56D477D1A}"/>
                  </a:ext>
                </a:extLst>
              </p:cNvPr>
              <p:cNvSpPr/>
              <p:nvPr/>
            </p:nvSpPr>
            <p:spPr>
              <a:xfrm>
                <a:off x="6721827" y="3550417"/>
                <a:ext cx="117155" cy="117304"/>
              </a:xfrm>
              <a:custGeom>
                <a:avLst/>
                <a:gdLst>
                  <a:gd name="connsiteX0" fmla="*/ 102748 w 117155"/>
                  <a:gd name="connsiteY0" fmla="*/ 84236 h 117304"/>
                  <a:gd name="connsiteX1" fmla="*/ 88270 w 117155"/>
                  <a:gd name="connsiteY1" fmla="*/ 74693 h 117304"/>
                  <a:gd name="connsiteX2" fmla="*/ 88435 w 117155"/>
                  <a:gd name="connsiteY2" fmla="*/ 74529 h 117304"/>
                  <a:gd name="connsiteX3" fmla="*/ 97319 w 117155"/>
                  <a:gd name="connsiteY3" fmla="*/ 51825 h 117304"/>
                  <a:gd name="connsiteX4" fmla="*/ 109658 w 117155"/>
                  <a:gd name="connsiteY4" fmla="*/ 53470 h 117304"/>
                  <a:gd name="connsiteX5" fmla="*/ 102748 w 117155"/>
                  <a:gd name="connsiteY5" fmla="*/ 84400 h 117304"/>
                  <a:gd name="connsiteX6" fmla="*/ 74286 w 117155"/>
                  <a:gd name="connsiteY6" fmla="*/ 107104 h 117304"/>
                  <a:gd name="connsiteX7" fmla="*/ 67540 w 117155"/>
                  <a:gd name="connsiteY7" fmla="*/ 96246 h 117304"/>
                  <a:gd name="connsiteX8" fmla="*/ 84157 w 117155"/>
                  <a:gd name="connsiteY8" fmla="*/ 80781 h 117304"/>
                  <a:gd name="connsiteX9" fmla="*/ 98635 w 117155"/>
                  <a:gd name="connsiteY9" fmla="*/ 90323 h 117304"/>
                  <a:gd name="connsiteX10" fmla="*/ 74286 w 117155"/>
                  <a:gd name="connsiteY10" fmla="*/ 107104 h 117304"/>
                  <a:gd name="connsiteX11" fmla="*/ 58656 w 117155"/>
                  <a:gd name="connsiteY11" fmla="*/ 109572 h 117304"/>
                  <a:gd name="connsiteX12" fmla="*/ 44507 w 117155"/>
                  <a:gd name="connsiteY12" fmla="*/ 107598 h 117304"/>
                  <a:gd name="connsiteX13" fmla="*/ 61288 w 117155"/>
                  <a:gd name="connsiteY13" fmla="*/ 100359 h 117304"/>
                  <a:gd name="connsiteX14" fmla="*/ 66882 w 117155"/>
                  <a:gd name="connsiteY14" fmla="*/ 109079 h 117304"/>
                  <a:gd name="connsiteX15" fmla="*/ 58820 w 117155"/>
                  <a:gd name="connsiteY15" fmla="*/ 109737 h 117304"/>
                  <a:gd name="connsiteX16" fmla="*/ 45823 w 117155"/>
                  <a:gd name="connsiteY16" fmla="*/ 85058 h 117304"/>
                  <a:gd name="connsiteX17" fmla="*/ 56353 w 117155"/>
                  <a:gd name="connsiteY17" fmla="*/ 94436 h 117304"/>
                  <a:gd name="connsiteX18" fmla="*/ 33813 w 117155"/>
                  <a:gd name="connsiteY18" fmla="*/ 102991 h 117304"/>
                  <a:gd name="connsiteX19" fmla="*/ 45823 w 117155"/>
                  <a:gd name="connsiteY19" fmla="*/ 85058 h 117304"/>
                  <a:gd name="connsiteX20" fmla="*/ 26903 w 117155"/>
                  <a:gd name="connsiteY20" fmla="*/ 74858 h 117304"/>
                  <a:gd name="connsiteX21" fmla="*/ 39571 w 117155"/>
                  <a:gd name="connsiteY21" fmla="*/ 80945 h 117304"/>
                  <a:gd name="connsiteX22" fmla="*/ 27561 w 117155"/>
                  <a:gd name="connsiteY22" fmla="*/ 98878 h 117304"/>
                  <a:gd name="connsiteX23" fmla="*/ 26739 w 117155"/>
                  <a:gd name="connsiteY23" fmla="*/ 74858 h 117304"/>
                  <a:gd name="connsiteX24" fmla="*/ 7654 w 117155"/>
                  <a:gd name="connsiteY24" fmla="*/ 62683 h 117304"/>
                  <a:gd name="connsiteX25" fmla="*/ 13741 w 117155"/>
                  <a:gd name="connsiteY25" fmla="*/ 34056 h 117304"/>
                  <a:gd name="connsiteX26" fmla="*/ 28713 w 117155"/>
                  <a:gd name="connsiteY26" fmla="*/ 44092 h 117304"/>
                  <a:gd name="connsiteX27" fmla="*/ 20816 w 117155"/>
                  <a:gd name="connsiteY27" fmla="*/ 65151 h 117304"/>
                  <a:gd name="connsiteX28" fmla="*/ 7654 w 117155"/>
                  <a:gd name="connsiteY28" fmla="*/ 62848 h 117304"/>
                  <a:gd name="connsiteX29" fmla="*/ 19335 w 117155"/>
                  <a:gd name="connsiteY29" fmla="*/ 91310 h 117304"/>
                  <a:gd name="connsiteX30" fmla="*/ 8806 w 117155"/>
                  <a:gd name="connsiteY30" fmla="*/ 70251 h 117304"/>
                  <a:gd name="connsiteX31" fmla="*/ 19500 w 117155"/>
                  <a:gd name="connsiteY31" fmla="*/ 72555 h 117304"/>
                  <a:gd name="connsiteX32" fmla="*/ 19170 w 117155"/>
                  <a:gd name="connsiteY32" fmla="*/ 91310 h 117304"/>
                  <a:gd name="connsiteX33" fmla="*/ 41710 w 117155"/>
                  <a:gd name="connsiteY33" fmla="*/ 10200 h 117304"/>
                  <a:gd name="connsiteX34" fmla="*/ 49278 w 117155"/>
                  <a:gd name="connsiteY34" fmla="*/ 21552 h 117304"/>
                  <a:gd name="connsiteX35" fmla="*/ 32990 w 117155"/>
                  <a:gd name="connsiteY35" fmla="*/ 37676 h 117304"/>
                  <a:gd name="connsiteX36" fmla="*/ 32826 w 117155"/>
                  <a:gd name="connsiteY36" fmla="*/ 37840 h 117304"/>
                  <a:gd name="connsiteX37" fmla="*/ 17690 w 117155"/>
                  <a:gd name="connsiteY37" fmla="*/ 27804 h 117304"/>
                  <a:gd name="connsiteX38" fmla="*/ 41710 w 117155"/>
                  <a:gd name="connsiteY38" fmla="*/ 10200 h 117304"/>
                  <a:gd name="connsiteX39" fmla="*/ 58656 w 117155"/>
                  <a:gd name="connsiteY39" fmla="*/ 7239 h 117304"/>
                  <a:gd name="connsiteX40" fmla="*/ 73298 w 117155"/>
                  <a:gd name="connsiteY40" fmla="*/ 9378 h 117304"/>
                  <a:gd name="connsiteX41" fmla="*/ 55530 w 117155"/>
                  <a:gd name="connsiteY41" fmla="*/ 17275 h 117304"/>
                  <a:gd name="connsiteX42" fmla="*/ 49114 w 117155"/>
                  <a:gd name="connsiteY42" fmla="*/ 8062 h 117304"/>
                  <a:gd name="connsiteX43" fmla="*/ 58656 w 117155"/>
                  <a:gd name="connsiteY43" fmla="*/ 7239 h 117304"/>
                  <a:gd name="connsiteX44" fmla="*/ 71653 w 117155"/>
                  <a:gd name="connsiteY44" fmla="*/ 32575 h 117304"/>
                  <a:gd name="connsiteX45" fmla="*/ 60630 w 117155"/>
                  <a:gd name="connsiteY45" fmla="*/ 23033 h 117304"/>
                  <a:gd name="connsiteX46" fmla="*/ 83663 w 117155"/>
                  <a:gd name="connsiteY46" fmla="*/ 14313 h 117304"/>
                  <a:gd name="connsiteX47" fmla="*/ 71653 w 117155"/>
                  <a:gd name="connsiteY47" fmla="*/ 32575 h 117304"/>
                  <a:gd name="connsiteX48" fmla="*/ 63592 w 117155"/>
                  <a:gd name="connsiteY48" fmla="*/ 58406 h 117304"/>
                  <a:gd name="connsiteX49" fmla="*/ 73792 w 117155"/>
                  <a:gd name="connsiteY49" fmla="*/ 42940 h 117304"/>
                  <a:gd name="connsiteX50" fmla="*/ 90080 w 117155"/>
                  <a:gd name="connsiteY50" fmla="*/ 50015 h 117304"/>
                  <a:gd name="connsiteX51" fmla="*/ 82183 w 117155"/>
                  <a:gd name="connsiteY51" fmla="*/ 70745 h 117304"/>
                  <a:gd name="connsiteX52" fmla="*/ 63592 w 117155"/>
                  <a:gd name="connsiteY52" fmla="*/ 58406 h 117304"/>
                  <a:gd name="connsiteX53" fmla="*/ 59479 w 117155"/>
                  <a:gd name="connsiteY53" fmla="*/ 64657 h 117304"/>
                  <a:gd name="connsiteX54" fmla="*/ 77905 w 117155"/>
                  <a:gd name="connsiteY54" fmla="*/ 76997 h 117304"/>
                  <a:gd name="connsiteX55" fmla="*/ 62769 w 117155"/>
                  <a:gd name="connsiteY55" fmla="*/ 90817 h 117304"/>
                  <a:gd name="connsiteX56" fmla="*/ 49936 w 117155"/>
                  <a:gd name="connsiteY56" fmla="*/ 78971 h 117304"/>
                  <a:gd name="connsiteX57" fmla="*/ 59479 w 117155"/>
                  <a:gd name="connsiteY57" fmla="*/ 64657 h 117304"/>
                  <a:gd name="connsiteX58" fmla="*/ 38913 w 117155"/>
                  <a:gd name="connsiteY58" fmla="*/ 42118 h 117304"/>
                  <a:gd name="connsiteX59" fmla="*/ 54049 w 117155"/>
                  <a:gd name="connsiteY59" fmla="*/ 27475 h 117304"/>
                  <a:gd name="connsiteX60" fmla="*/ 67376 w 117155"/>
                  <a:gd name="connsiteY60" fmla="*/ 39156 h 117304"/>
                  <a:gd name="connsiteX61" fmla="*/ 57340 w 117155"/>
                  <a:gd name="connsiteY61" fmla="*/ 54457 h 117304"/>
                  <a:gd name="connsiteX62" fmla="*/ 38913 w 117155"/>
                  <a:gd name="connsiteY62" fmla="*/ 42118 h 117304"/>
                  <a:gd name="connsiteX63" fmla="*/ 53227 w 117155"/>
                  <a:gd name="connsiteY63" fmla="*/ 60544 h 117304"/>
                  <a:gd name="connsiteX64" fmla="*/ 43684 w 117155"/>
                  <a:gd name="connsiteY64" fmla="*/ 74858 h 117304"/>
                  <a:gd name="connsiteX65" fmla="*/ 27890 w 117155"/>
                  <a:gd name="connsiteY65" fmla="*/ 67454 h 117304"/>
                  <a:gd name="connsiteX66" fmla="*/ 34800 w 117155"/>
                  <a:gd name="connsiteY66" fmla="*/ 48370 h 117304"/>
                  <a:gd name="connsiteX67" fmla="*/ 53227 w 117155"/>
                  <a:gd name="connsiteY67" fmla="*/ 60709 h 117304"/>
                  <a:gd name="connsiteX68" fmla="*/ 89915 w 117155"/>
                  <a:gd name="connsiteY68" fmla="*/ 18262 h 117304"/>
                  <a:gd name="connsiteX69" fmla="*/ 90244 w 117155"/>
                  <a:gd name="connsiteY69" fmla="*/ 18427 h 117304"/>
                  <a:gd name="connsiteX70" fmla="*/ 91231 w 117155"/>
                  <a:gd name="connsiteY70" fmla="*/ 42611 h 117304"/>
                  <a:gd name="connsiteX71" fmla="*/ 77905 w 117155"/>
                  <a:gd name="connsiteY71" fmla="*/ 36689 h 117304"/>
                  <a:gd name="connsiteX72" fmla="*/ 90080 w 117155"/>
                  <a:gd name="connsiteY72" fmla="*/ 18262 h 117304"/>
                  <a:gd name="connsiteX73" fmla="*/ 98800 w 117155"/>
                  <a:gd name="connsiteY73" fmla="*/ 27146 h 117304"/>
                  <a:gd name="connsiteX74" fmla="*/ 108013 w 117155"/>
                  <a:gd name="connsiteY74" fmla="*/ 46231 h 117304"/>
                  <a:gd name="connsiteX75" fmla="*/ 98306 w 117155"/>
                  <a:gd name="connsiteY75" fmla="*/ 44750 h 117304"/>
                  <a:gd name="connsiteX76" fmla="*/ 98635 w 117155"/>
                  <a:gd name="connsiteY76" fmla="*/ 27146 h 117304"/>
                  <a:gd name="connsiteX77" fmla="*/ 94028 w 117155"/>
                  <a:gd name="connsiteY77" fmla="*/ 12175 h 117304"/>
                  <a:gd name="connsiteX78" fmla="*/ 94028 w 117155"/>
                  <a:gd name="connsiteY78" fmla="*/ 12175 h 117304"/>
                  <a:gd name="connsiteX79" fmla="*/ 87447 w 117155"/>
                  <a:gd name="connsiteY79" fmla="*/ 7733 h 117304"/>
                  <a:gd name="connsiteX80" fmla="*/ 58656 w 117155"/>
                  <a:gd name="connsiteY80" fmla="*/ 0 h 117304"/>
                  <a:gd name="connsiteX81" fmla="*/ 9793 w 117155"/>
                  <a:gd name="connsiteY81" fmla="*/ 26159 h 117304"/>
                  <a:gd name="connsiteX82" fmla="*/ 22790 w 117155"/>
                  <a:gd name="connsiteY82" fmla="*/ 104966 h 117304"/>
                  <a:gd name="connsiteX83" fmla="*/ 29700 w 117155"/>
                  <a:gd name="connsiteY83" fmla="*/ 109737 h 117304"/>
                  <a:gd name="connsiteX84" fmla="*/ 32661 w 117155"/>
                  <a:gd name="connsiteY84" fmla="*/ 111382 h 117304"/>
                  <a:gd name="connsiteX85" fmla="*/ 32826 w 117155"/>
                  <a:gd name="connsiteY85" fmla="*/ 111382 h 117304"/>
                  <a:gd name="connsiteX86" fmla="*/ 58491 w 117155"/>
                  <a:gd name="connsiteY86" fmla="*/ 117305 h 117304"/>
                  <a:gd name="connsiteX87" fmla="*/ 107355 w 117155"/>
                  <a:gd name="connsiteY87" fmla="*/ 91146 h 117304"/>
                  <a:gd name="connsiteX88" fmla="*/ 94028 w 117155"/>
                  <a:gd name="connsiteY88" fmla="*/ 12175 h 11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117155" h="117304">
                    <a:moveTo>
                      <a:pt x="102748" y="84236"/>
                    </a:moveTo>
                    <a:lnTo>
                      <a:pt x="88270" y="74693"/>
                    </a:lnTo>
                    <a:cubicBezTo>
                      <a:pt x="88270" y="74693"/>
                      <a:pt x="88435" y="74529"/>
                      <a:pt x="88435" y="74529"/>
                    </a:cubicBezTo>
                    <a:cubicBezTo>
                      <a:pt x="93041" y="66961"/>
                      <a:pt x="95674" y="59228"/>
                      <a:pt x="97319" y="51825"/>
                    </a:cubicBezTo>
                    <a:cubicBezTo>
                      <a:pt x="101267" y="52647"/>
                      <a:pt x="105216" y="53141"/>
                      <a:pt x="109658" y="53470"/>
                    </a:cubicBezTo>
                    <a:cubicBezTo>
                      <a:pt x="110645" y="63835"/>
                      <a:pt x="108506" y="74693"/>
                      <a:pt x="102748" y="84400"/>
                    </a:cubicBezTo>
                    <a:close/>
                    <a:moveTo>
                      <a:pt x="74286" y="107104"/>
                    </a:moveTo>
                    <a:cubicBezTo>
                      <a:pt x="72147" y="103156"/>
                      <a:pt x="70008" y="99536"/>
                      <a:pt x="67540" y="96246"/>
                    </a:cubicBezTo>
                    <a:cubicBezTo>
                      <a:pt x="73957" y="91804"/>
                      <a:pt x="79550" y="86703"/>
                      <a:pt x="84157" y="80781"/>
                    </a:cubicBezTo>
                    <a:lnTo>
                      <a:pt x="98635" y="90323"/>
                    </a:lnTo>
                    <a:cubicBezTo>
                      <a:pt x="92219" y="98220"/>
                      <a:pt x="83828" y="103978"/>
                      <a:pt x="74286" y="107104"/>
                    </a:cubicBezTo>
                    <a:close/>
                    <a:moveTo>
                      <a:pt x="58656" y="109572"/>
                    </a:moveTo>
                    <a:cubicBezTo>
                      <a:pt x="53885" y="109572"/>
                      <a:pt x="49114" y="108914"/>
                      <a:pt x="44507" y="107598"/>
                    </a:cubicBezTo>
                    <a:cubicBezTo>
                      <a:pt x="50594" y="105624"/>
                      <a:pt x="56188" y="103156"/>
                      <a:pt x="61288" y="100359"/>
                    </a:cubicBezTo>
                    <a:cubicBezTo>
                      <a:pt x="63263" y="102991"/>
                      <a:pt x="65072" y="105953"/>
                      <a:pt x="66882" y="109079"/>
                    </a:cubicBezTo>
                    <a:cubicBezTo>
                      <a:pt x="64250" y="109572"/>
                      <a:pt x="61453" y="109737"/>
                      <a:pt x="58820" y="109737"/>
                    </a:cubicBezTo>
                    <a:close/>
                    <a:moveTo>
                      <a:pt x="45823" y="85058"/>
                    </a:moveTo>
                    <a:cubicBezTo>
                      <a:pt x="49443" y="87691"/>
                      <a:pt x="53062" y="90817"/>
                      <a:pt x="56353" y="94436"/>
                    </a:cubicBezTo>
                    <a:cubicBezTo>
                      <a:pt x="49772" y="97891"/>
                      <a:pt x="42204" y="100852"/>
                      <a:pt x="33813" y="102991"/>
                    </a:cubicBezTo>
                    <a:lnTo>
                      <a:pt x="45823" y="85058"/>
                    </a:lnTo>
                    <a:close/>
                    <a:moveTo>
                      <a:pt x="26903" y="74858"/>
                    </a:moveTo>
                    <a:cubicBezTo>
                      <a:pt x="30852" y="76339"/>
                      <a:pt x="35294" y="78313"/>
                      <a:pt x="39571" y="80945"/>
                    </a:cubicBezTo>
                    <a:lnTo>
                      <a:pt x="27561" y="98878"/>
                    </a:lnTo>
                    <a:cubicBezTo>
                      <a:pt x="26245" y="90323"/>
                      <a:pt x="26080" y="82261"/>
                      <a:pt x="26739" y="74858"/>
                    </a:cubicBezTo>
                    <a:close/>
                    <a:moveTo>
                      <a:pt x="7654" y="62683"/>
                    </a:moveTo>
                    <a:cubicBezTo>
                      <a:pt x="6831" y="52976"/>
                      <a:pt x="8806" y="43105"/>
                      <a:pt x="13741" y="34056"/>
                    </a:cubicBezTo>
                    <a:lnTo>
                      <a:pt x="28713" y="44092"/>
                    </a:lnTo>
                    <a:cubicBezTo>
                      <a:pt x="25093" y="50508"/>
                      <a:pt x="22461" y="57583"/>
                      <a:pt x="20816" y="65151"/>
                    </a:cubicBezTo>
                    <a:cubicBezTo>
                      <a:pt x="14728" y="63506"/>
                      <a:pt x="9957" y="63012"/>
                      <a:pt x="7654" y="62848"/>
                    </a:cubicBezTo>
                    <a:close/>
                    <a:moveTo>
                      <a:pt x="19335" y="91310"/>
                    </a:moveTo>
                    <a:cubicBezTo>
                      <a:pt x="14235" y="85223"/>
                      <a:pt x="10615" y="77984"/>
                      <a:pt x="8806" y="70251"/>
                    </a:cubicBezTo>
                    <a:cubicBezTo>
                      <a:pt x="11273" y="70580"/>
                      <a:pt x="15057" y="71238"/>
                      <a:pt x="19500" y="72555"/>
                    </a:cubicBezTo>
                    <a:cubicBezTo>
                      <a:pt x="18841" y="78477"/>
                      <a:pt x="18677" y="84729"/>
                      <a:pt x="19170" y="91310"/>
                    </a:cubicBezTo>
                    <a:close/>
                    <a:moveTo>
                      <a:pt x="41710" y="10200"/>
                    </a:moveTo>
                    <a:cubicBezTo>
                      <a:pt x="42533" y="11846"/>
                      <a:pt x="45001" y="16123"/>
                      <a:pt x="49278" y="21552"/>
                    </a:cubicBezTo>
                    <a:cubicBezTo>
                      <a:pt x="43520" y="25666"/>
                      <a:pt x="37762" y="30930"/>
                      <a:pt x="32990" y="37676"/>
                    </a:cubicBezTo>
                    <a:cubicBezTo>
                      <a:pt x="32990" y="37676"/>
                      <a:pt x="32826" y="37840"/>
                      <a:pt x="32826" y="37840"/>
                    </a:cubicBezTo>
                    <a:lnTo>
                      <a:pt x="17690" y="27804"/>
                    </a:lnTo>
                    <a:cubicBezTo>
                      <a:pt x="23777" y="19578"/>
                      <a:pt x="32168" y="13491"/>
                      <a:pt x="41710" y="10200"/>
                    </a:cubicBezTo>
                    <a:close/>
                    <a:moveTo>
                      <a:pt x="58656" y="7239"/>
                    </a:moveTo>
                    <a:cubicBezTo>
                      <a:pt x="63592" y="7239"/>
                      <a:pt x="68527" y="7897"/>
                      <a:pt x="73298" y="9378"/>
                    </a:cubicBezTo>
                    <a:cubicBezTo>
                      <a:pt x="68363" y="11023"/>
                      <a:pt x="62111" y="13491"/>
                      <a:pt x="55530" y="17275"/>
                    </a:cubicBezTo>
                    <a:cubicBezTo>
                      <a:pt x="52404" y="13326"/>
                      <a:pt x="50265" y="10036"/>
                      <a:pt x="49114" y="8062"/>
                    </a:cubicBezTo>
                    <a:cubicBezTo>
                      <a:pt x="52240" y="7404"/>
                      <a:pt x="55365" y="7239"/>
                      <a:pt x="58656" y="7239"/>
                    </a:cubicBezTo>
                    <a:close/>
                    <a:moveTo>
                      <a:pt x="71653" y="32575"/>
                    </a:moveTo>
                    <a:cubicBezTo>
                      <a:pt x="67376" y="29450"/>
                      <a:pt x="63756" y="26324"/>
                      <a:pt x="60630" y="23033"/>
                    </a:cubicBezTo>
                    <a:cubicBezTo>
                      <a:pt x="70666" y="17439"/>
                      <a:pt x="80044" y="14972"/>
                      <a:pt x="83663" y="14313"/>
                    </a:cubicBezTo>
                    <a:lnTo>
                      <a:pt x="71653" y="32575"/>
                    </a:lnTo>
                    <a:close/>
                    <a:moveTo>
                      <a:pt x="63592" y="58406"/>
                    </a:moveTo>
                    <a:lnTo>
                      <a:pt x="73792" y="42940"/>
                    </a:lnTo>
                    <a:cubicBezTo>
                      <a:pt x="78563" y="45737"/>
                      <a:pt x="83992" y="48205"/>
                      <a:pt x="90080" y="50015"/>
                    </a:cubicBezTo>
                    <a:cubicBezTo>
                      <a:pt x="88764" y="56760"/>
                      <a:pt x="86296" y="63835"/>
                      <a:pt x="82183" y="70745"/>
                    </a:cubicBezTo>
                    <a:lnTo>
                      <a:pt x="63592" y="58406"/>
                    </a:lnTo>
                    <a:close/>
                    <a:moveTo>
                      <a:pt x="59479" y="64657"/>
                    </a:moveTo>
                    <a:lnTo>
                      <a:pt x="77905" y="76997"/>
                    </a:lnTo>
                    <a:cubicBezTo>
                      <a:pt x="73792" y="82261"/>
                      <a:pt x="68692" y="86868"/>
                      <a:pt x="62769" y="90817"/>
                    </a:cubicBezTo>
                    <a:cubicBezTo>
                      <a:pt x="58656" y="86210"/>
                      <a:pt x="54378" y="82261"/>
                      <a:pt x="49936" y="78971"/>
                    </a:cubicBezTo>
                    <a:lnTo>
                      <a:pt x="59479" y="64657"/>
                    </a:lnTo>
                    <a:close/>
                    <a:moveTo>
                      <a:pt x="38913" y="42118"/>
                    </a:moveTo>
                    <a:cubicBezTo>
                      <a:pt x="43355" y="36030"/>
                      <a:pt x="48785" y="31259"/>
                      <a:pt x="54049" y="27475"/>
                    </a:cubicBezTo>
                    <a:cubicBezTo>
                      <a:pt x="57669" y="31424"/>
                      <a:pt x="62111" y="35372"/>
                      <a:pt x="67376" y="39156"/>
                    </a:cubicBezTo>
                    <a:lnTo>
                      <a:pt x="57340" y="54457"/>
                    </a:lnTo>
                    <a:lnTo>
                      <a:pt x="38913" y="42118"/>
                    </a:lnTo>
                    <a:close/>
                    <a:moveTo>
                      <a:pt x="53227" y="60544"/>
                    </a:moveTo>
                    <a:lnTo>
                      <a:pt x="43684" y="74858"/>
                    </a:lnTo>
                    <a:cubicBezTo>
                      <a:pt x="38255" y="71567"/>
                      <a:pt x="32826" y="69100"/>
                      <a:pt x="27890" y="67454"/>
                    </a:cubicBezTo>
                    <a:cubicBezTo>
                      <a:pt x="29206" y="60544"/>
                      <a:pt x="31510" y="54128"/>
                      <a:pt x="34800" y="48370"/>
                    </a:cubicBezTo>
                    <a:lnTo>
                      <a:pt x="53227" y="60709"/>
                    </a:lnTo>
                    <a:close/>
                    <a:moveTo>
                      <a:pt x="89915" y="18262"/>
                    </a:moveTo>
                    <a:cubicBezTo>
                      <a:pt x="90080" y="18262"/>
                      <a:pt x="90080" y="18427"/>
                      <a:pt x="90244" y="18427"/>
                    </a:cubicBezTo>
                    <a:cubicBezTo>
                      <a:pt x="90902" y="21717"/>
                      <a:pt x="92383" y="31095"/>
                      <a:pt x="91231" y="42611"/>
                    </a:cubicBezTo>
                    <a:cubicBezTo>
                      <a:pt x="86296" y="40966"/>
                      <a:pt x="81854" y="38992"/>
                      <a:pt x="77905" y="36689"/>
                    </a:cubicBezTo>
                    <a:lnTo>
                      <a:pt x="90080" y="18262"/>
                    </a:lnTo>
                    <a:close/>
                    <a:moveTo>
                      <a:pt x="98800" y="27146"/>
                    </a:moveTo>
                    <a:cubicBezTo>
                      <a:pt x="103242" y="32905"/>
                      <a:pt x="106368" y="39321"/>
                      <a:pt x="108013" y="46231"/>
                    </a:cubicBezTo>
                    <a:cubicBezTo>
                      <a:pt x="104558" y="45902"/>
                      <a:pt x="101432" y="45408"/>
                      <a:pt x="98306" y="44750"/>
                    </a:cubicBezTo>
                    <a:cubicBezTo>
                      <a:pt x="99129" y="38005"/>
                      <a:pt x="99129" y="32082"/>
                      <a:pt x="98635" y="27146"/>
                    </a:cubicBezTo>
                    <a:close/>
                    <a:moveTo>
                      <a:pt x="94028" y="12175"/>
                    </a:moveTo>
                    <a:lnTo>
                      <a:pt x="94028" y="12175"/>
                    </a:lnTo>
                    <a:cubicBezTo>
                      <a:pt x="91396" y="10200"/>
                      <a:pt x="88435" y="8391"/>
                      <a:pt x="87447" y="7733"/>
                    </a:cubicBezTo>
                    <a:cubicBezTo>
                      <a:pt x="78563" y="2797"/>
                      <a:pt x="68692" y="0"/>
                      <a:pt x="58656" y="0"/>
                    </a:cubicBezTo>
                    <a:cubicBezTo>
                      <a:pt x="38913" y="0"/>
                      <a:pt x="20816" y="9707"/>
                      <a:pt x="9793" y="26159"/>
                    </a:cubicBezTo>
                    <a:cubicBezTo>
                      <a:pt x="-7318" y="51989"/>
                      <a:pt x="-1395" y="86374"/>
                      <a:pt x="22790" y="104966"/>
                    </a:cubicBezTo>
                    <a:cubicBezTo>
                      <a:pt x="24271" y="106117"/>
                      <a:pt x="27068" y="108091"/>
                      <a:pt x="29700" y="109737"/>
                    </a:cubicBezTo>
                    <a:cubicBezTo>
                      <a:pt x="30687" y="110230"/>
                      <a:pt x="31674" y="110888"/>
                      <a:pt x="32661" y="111382"/>
                    </a:cubicBezTo>
                    <a:cubicBezTo>
                      <a:pt x="32661" y="111382"/>
                      <a:pt x="32661" y="111382"/>
                      <a:pt x="32826" y="111382"/>
                    </a:cubicBezTo>
                    <a:cubicBezTo>
                      <a:pt x="40723" y="115330"/>
                      <a:pt x="49443" y="117305"/>
                      <a:pt x="58491" y="117305"/>
                    </a:cubicBezTo>
                    <a:cubicBezTo>
                      <a:pt x="78234" y="117305"/>
                      <a:pt x="96332" y="107598"/>
                      <a:pt x="107355" y="91146"/>
                    </a:cubicBezTo>
                    <a:cubicBezTo>
                      <a:pt x="124630" y="65316"/>
                      <a:pt x="118378" y="30766"/>
                      <a:pt x="94028" y="1217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6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837A83-B662-44D7-AF3A-6B14ED131144}"/>
                </a:ext>
              </a:extLst>
            </p:cNvPr>
            <p:cNvSpPr txBox="1"/>
            <p:nvPr userDrawn="1"/>
          </p:nvSpPr>
          <p:spPr>
            <a:xfrm>
              <a:off x="10962996" y="474071"/>
              <a:ext cx="7344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/>
                <a:t>www.kpp.kz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57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>
          <a:xfrm>
            <a:off x="478367" y="1178760"/>
            <a:ext cx="11252200" cy="89011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184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30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01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аблица 5"/>
          <p:cNvSpPr>
            <a:spLocks noGrp="1"/>
          </p:cNvSpPr>
          <p:nvPr>
            <p:ph type="tbl" sz="quarter" idx="12"/>
          </p:nvPr>
        </p:nvSpPr>
        <p:spPr>
          <a:xfrm>
            <a:off x="478367" y="1178759"/>
            <a:ext cx="11258260" cy="276999"/>
          </a:xfrm>
        </p:spPr>
        <p:txBody>
          <a:bodyPr/>
          <a:lstStyle/>
          <a:p>
            <a:r>
              <a:rPr lang="ru-RU"/>
              <a:t>Вставка таблицы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84427" y="4284104"/>
            <a:ext cx="11252200" cy="5951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064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478367" y="1179522"/>
            <a:ext cx="11252200" cy="276999"/>
          </a:xfr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78367" y="5364172"/>
            <a:ext cx="11252200" cy="595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3663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360000" tIns="7200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-24678" y="6512739"/>
            <a:ext cx="12061340" cy="29454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360000" tIns="0" rIns="36000" bIns="0" rtlCol="0" anchor="ctr"/>
          <a:lstStyle>
            <a:lvl1pPr algn="l">
              <a:defRPr sz="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64000" y="6462000"/>
            <a:ext cx="528000" cy="396000"/>
          </a:xfrm>
          <a:prstGeom prst="ellipse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0" tIns="0" rIns="0" bIns="0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effectLst/>
              </a:defRPr>
            </a:lvl1pPr>
          </a:lstStyle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8367" y="1178760"/>
            <a:ext cx="11252200" cy="890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953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4174" r:id="rId15"/>
    <p:sldLayoutId id="2147484175" r:id="rId16"/>
    <p:sldLayoutId id="2147484176" r:id="rId17"/>
    <p:sldLayoutId id="2147484177" r:id="rId18"/>
    <p:sldLayoutId id="2147484178" r:id="rId19"/>
    <p:sldLayoutId id="2147484179" r:id="rId20"/>
  </p:sldLayoutIdLst>
  <p:hf hdr="0" dt="0"/>
  <p:txStyles>
    <p:titleStyle>
      <a:lvl1pPr marL="0" indent="0" algn="l" defTabSz="685783" rtl="0" eaLnBrk="1" latinLnBrk="0" hangingPunct="1">
        <a:lnSpc>
          <a:spcPct val="80000"/>
        </a:lnSpc>
        <a:spcBef>
          <a:spcPct val="0"/>
        </a:spcBef>
        <a:buNone/>
        <a:defRPr sz="2100" kern="1200">
          <a:solidFill>
            <a:schemeClr val="accent1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spcBef>
          <a:spcPts val="0"/>
        </a:spcBef>
        <a:spcAft>
          <a:spcPts val="451"/>
        </a:spcAft>
        <a:buClr>
          <a:schemeClr val="accent1">
            <a:lumMod val="75000"/>
          </a:schemeClr>
        </a:buClr>
        <a:buSzPct val="100000"/>
        <a:buFont typeface="Arial" pitchFamily="34" charset="0"/>
        <a:buNone/>
        <a:defRPr lang="ru-RU" sz="1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15995" indent="0" algn="l" defTabSz="685783" rtl="0" eaLnBrk="1" latinLnBrk="0" hangingPunct="1">
        <a:spcBef>
          <a:spcPts val="0"/>
        </a:spcBef>
        <a:spcAft>
          <a:spcPts val="451"/>
        </a:spcAft>
        <a:buClr>
          <a:schemeClr val="accent1">
            <a:lumMod val="75000"/>
          </a:schemeClr>
        </a:buClr>
        <a:buSzPct val="100000"/>
        <a:buFont typeface="Arial" pitchFamily="34" charset="0"/>
        <a:buNone/>
        <a:defRPr lang="ru-RU" sz="165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31989" indent="0" algn="l" defTabSz="685783" rtl="0" eaLnBrk="1" latinLnBrk="0" hangingPunct="1">
        <a:spcBef>
          <a:spcPts val="0"/>
        </a:spcBef>
        <a:spcAft>
          <a:spcPts val="451"/>
        </a:spcAft>
        <a:buFont typeface="Arial" pitchFamily="34" charset="0"/>
        <a:buNone/>
        <a:defRPr lang="ru-RU" sz="1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9833429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6572" y="2675617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86463" y="379715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601" b="0" i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458269" y="308240"/>
            <a:ext cx="370115" cy="370114"/>
          </a:xfrm>
          <a:prstGeom prst="ellipse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0111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98" r:id="rId9"/>
    <p:sldLayoutId id="2147483700" r:id="rId10"/>
    <p:sldLayoutId id="2147483702" r:id="rId11"/>
    <p:sldLayoutId id="2147483703" r:id="rId12"/>
    <p:sldLayoutId id="2147483900" r:id="rId13"/>
    <p:sldLayoutId id="2147483904" r:id="rId14"/>
    <p:sldLayoutId id="2147484241" r:id="rId15"/>
    <p:sldLayoutId id="2147484254" r:id="rId16"/>
  </p:sldLayoutIdLst>
  <p:hf hdr="0" ftr="0" dt="0"/>
  <p:txStyles>
    <p:titleStyle>
      <a:lvl1pPr algn="l" defTabSz="685722" rtl="0" eaLnBrk="1" latinLnBrk="0" hangingPunct="1">
        <a:lnSpc>
          <a:spcPct val="75000"/>
        </a:lnSpc>
        <a:spcBef>
          <a:spcPct val="0"/>
        </a:spcBef>
        <a:buNone/>
        <a:defRPr sz="3300" kern="1200" spc="-113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22" rtl="0" eaLnBrk="1" latinLnBrk="0" hangingPunct="1">
        <a:lnSpc>
          <a:spcPct val="150000"/>
        </a:lnSpc>
        <a:spcBef>
          <a:spcPts val="751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722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None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685722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722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None/>
        <a:defRPr sz="75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685722" rtl="0" eaLnBrk="1" latinLnBrk="0" hangingPunct="1">
        <a:lnSpc>
          <a:spcPct val="150000"/>
        </a:lnSpc>
        <a:spcBef>
          <a:spcPts val="375"/>
        </a:spcBef>
        <a:buFont typeface="Arial" panose="020B0604020202020204" pitchFamily="34" charset="0"/>
        <a:buNone/>
        <a:defRPr sz="751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1885734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595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454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315" indent="-171430" algn="l" defTabSz="68572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2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61" algn="l" defTabSz="68572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22" algn="l" defTabSz="68572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584" algn="l" defTabSz="68572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43" algn="l" defTabSz="68572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304" algn="l" defTabSz="68572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163" algn="l" defTabSz="68572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024" algn="l" defTabSz="68572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885" algn="l" defTabSz="685722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 userDrawn="1">
          <p15:clr>
            <a:srgbClr val="F26B43"/>
          </p15:clr>
        </p15:guide>
        <p15:guide id="1" orient="horz" pos="2160" userDrawn="1">
          <p15:clr>
            <a:srgbClr val="F26B43"/>
          </p15:clr>
        </p15:guide>
        <p15:guide id="29" pos="7200" userDrawn="1">
          <p15:clr>
            <a:srgbClr val="F26B43"/>
          </p15:clr>
        </p15:guide>
        <p15:guide id="48" pos="1005" userDrawn="1">
          <p15:clr>
            <a:srgbClr val="F26B43"/>
          </p15:clr>
        </p15:guide>
        <p15:guide id="51" orient="horz" pos="100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E29D-1EA1-48ED-9B5D-BFC4AC156D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57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  <p:sldLayoutId id="2147484348" r:id="rId2"/>
    <p:sldLayoutId id="2147484349" r:id="rId3"/>
    <p:sldLayoutId id="2147484350" r:id="rId4"/>
    <p:sldLayoutId id="2147484351" r:id="rId5"/>
    <p:sldLayoutId id="2147484352" r:id="rId6"/>
    <p:sldLayoutId id="2147484353" r:id="rId7"/>
    <p:sldLayoutId id="2147484354" r:id="rId8"/>
    <p:sldLayoutId id="2147484355" r:id="rId9"/>
    <p:sldLayoutId id="2147484356" r:id="rId10"/>
    <p:sldLayoutId id="2147484357" r:id="rId11"/>
    <p:sldLayoutId id="214748435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13" Type="http://schemas.openxmlformats.org/officeDocument/2006/relationships/image" Target="../media/image53.jpg"/><Relationship Id="rId18" Type="http://schemas.openxmlformats.org/officeDocument/2006/relationships/image" Target="../media/image58.jpg"/><Relationship Id="rId3" Type="http://schemas.openxmlformats.org/officeDocument/2006/relationships/image" Target="../media/image43.jpg"/><Relationship Id="rId21" Type="http://schemas.openxmlformats.org/officeDocument/2006/relationships/image" Target="../media/image61.png"/><Relationship Id="rId7" Type="http://schemas.openxmlformats.org/officeDocument/2006/relationships/image" Target="../media/image47.jpg"/><Relationship Id="rId12" Type="http://schemas.openxmlformats.org/officeDocument/2006/relationships/image" Target="../media/image52.jpg"/><Relationship Id="rId17" Type="http://schemas.openxmlformats.org/officeDocument/2006/relationships/image" Target="../media/image57.jpg"/><Relationship Id="rId2" Type="http://schemas.openxmlformats.org/officeDocument/2006/relationships/image" Target="../media/image9.png"/><Relationship Id="rId16" Type="http://schemas.openxmlformats.org/officeDocument/2006/relationships/image" Target="../media/image56.jpg"/><Relationship Id="rId20" Type="http://schemas.openxmlformats.org/officeDocument/2006/relationships/image" Target="../media/image60.jp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6.jpg"/><Relationship Id="rId11" Type="http://schemas.openxmlformats.org/officeDocument/2006/relationships/image" Target="../media/image51.png"/><Relationship Id="rId5" Type="http://schemas.openxmlformats.org/officeDocument/2006/relationships/image" Target="../media/image45.jpg"/><Relationship Id="rId15" Type="http://schemas.openxmlformats.org/officeDocument/2006/relationships/image" Target="../media/image55.jpg"/><Relationship Id="rId23" Type="http://schemas.openxmlformats.org/officeDocument/2006/relationships/image" Target="../media/image62.png"/><Relationship Id="rId10" Type="http://schemas.openxmlformats.org/officeDocument/2006/relationships/image" Target="../media/image50.jpg"/><Relationship Id="rId19" Type="http://schemas.openxmlformats.org/officeDocument/2006/relationships/image" Target="../media/image59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Relationship Id="rId14" Type="http://schemas.openxmlformats.org/officeDocument/2006/relationships/image" Target="../media/image54.jpg"/><Relationship Id="rId22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8.xml"/><Relationship Id="rId5" Type="http://schemas.microsoft.com/office/2007/relationships/hdphoto" Target="../media/hdphoto9.wdp"/><Relationship Id="rId4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8.xml"/><Relationship Id="rId6" Type="http://schemas.microsoft.com/office/2007/relationships/hdphoto" Target="../media/hdphoto11.wdp"/><Relationship Id="rId5" Type="http://schemas.openxmlformats.org/officeDocument/2006/relationships/image" Target="../media/image70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2.png"/><Relationship Id="rId5" Type="http://schemas.openxmlformats.org/officeDocument/2006/relationships/image" Target="../media/image9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5.jpeg"/><Relationship Id="rId5" Type="http://schemas.microsoft.com/office/2007/relationships/hdphoto" Target="../media/hdphoto5.wdp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9.jpeg"/><Relationship Id="rId5" Type="http://schemas.microsoft.com/office/2007/relationships/hdphoto" Target="../media/hdphoto5.wdp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BF9B01-8838-408D-AE50-65198C62F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8" y="742609"/>
            <a:ext cx="1954700" cy="3314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1" r="16036"/>
          <a:stretch/>
        </p:blipFill>
        <p:spPr>
          <a:xfrm>
            <a:off x="644488" y="1145733"/>
            <a:ext cx="2043729" cy="17312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" r="7571"/>
          <a:stretch/>
        </p:blipFill>
        <p:spPr>
          <a:xfrm>
            <a:off x="644488" y="4585386"/>
            <a:ext cx="2118592" cy="1862727"/>
          </a:xfrm>
          <a:prstGeom prst="rect">
            <a:avLst/>
          </a:prstGeom>
        </p:spPr>
      </p:pic>
      <p:sp>
        <p:nvSpPr>
          <p:cNvPr id="7" name="AutoShape 4" descr="В ТОО ”Казфосфат” новый генеральный директор: 06 августа 2022, 12:09 -  новости на Tengrinews.kz"/>
          <p:cNvSpPr>
            <a:spLocks noChangeAspect="1" noChangeArrowheads="1"/>
          </p:cNvSpPr>
          <p:nvPr/>
        </p:nvSpPr>
        <p:spPr bwMode="auto">
          <a:xfrm>
            <a:off x="1640681" y="74891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8" t="11722" r="28295" b="21799"/>
          <a:stretch/>
        </p:blipFill>
        <p:spPr>
          <a:xfrm>
            <a:off x="666790" y="2948640"/>
            <a:ext cx="1982161" cy="1636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3412CC-351F-4124-C1F8-5D42D598426A}"/>
              </a:ext>
            </a:extLst>
          </p:cNvPr>
          <p:cNvSpPr txBox="1"/>
          <p:nvPr/>
        </p:nvSpPr>
        <p:spPr>
          <a:xfrm>
            <a:off x="3001228" y="977513"/>
            <a:ext cx="91907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0" dirty="0">
                <a:solidFill>
                  <a:srgbClr val="222222"/>
                </a:solidFill>
                <a:effectLst/>
                <a:latin typeface="OpenSans"/>
              </a:rPr>
              <a:t>«</a:t>
            </a:r>
            <a:r>
              <a:rPr lang="ru-RU" sz="2000" i="0" dirty="0" err="1">
                <a:solidFill>
                  <a:srgbClr val="222222"/>
                </a:solidFill>
                <a:effectLst/>
                <a:latin typeface="OpenSans"/>
              </a:rPr>
              <a:t>Казфосфат</a:t>
            </a:r>
            <a:r>
              <a:rPr lang="ru-RU" sz="2000" i="0" dirty="0">
                <a:solidFill>
                  <a:srgbClr val="222222"/>
                </a:solidFill>
                <a:effectLst/>
                <a:latin typeface="OpenSans"/>
              </a:rPr>
              <a:t>» — </a:t>
            </a:r>
            <a:r>
              <a:rPr lang="ru-RU" sz="2000" dirty="0">
                <a:solidFill>
                  <a:srgbClr val="222222"/>
                </a:solidFill>
                <a:latin typeface="OpenSans"/>
              </a:rPr>
              <a:t>Производство фосфорных минеральных удобрений и кормовых фосфатов. </a:t>
            </a:r>
          </a:p>
          <a:p>
            <a:r>
              <a:rPr lang="ru-RU" sz="2000" dirty="0">
                <a:solidFill>
                  <a:srgbClr val="222222"/>
                </a:solidFill>
                <a:latin typeface="OpenSans"/>
              </a:rPr>
              <a:t>Компания «</a:t>
            </a:r>
            <a:r>
              <a:rPr lang="ru-RU" sz="2000" dirty="0" err="1">
                <a:solidFill>
                  <a:srgbClr val="222222"/>
                </a:solidFill>
                <a:latin typeface="OpenSans"/>
              </a:rPr>
              <a:t>Казфосфат</a:t>
            </a:r>
            <a:r>
              <a:rPr lang="ru-RU" sz="2000" dirty="0">
                <a:solidFill>
                  <a:srgbClr val="222222"/>
                </a:solidFill>
                <a:latin typeface="OpenSans"/>
              </a:rPr>
              <a:t>» была основана 27 октября 1999 году.</a:t>
            </a:r>
          </a:p>
          <a:p>
            <a:pPr algn="l"/>
            <a:r>
              <a:rPr lang="ru-RU" sz="2000" dirty="0">
                <a:solidFill>
                  <a:srgbClr val="222222"/>
                </a:solidFill>
                <a:latin typeface="OpenSans"/>
              </a:rPr>
              <a:t>К</a:t>
            </a:r>
            <a:r>
              <a:rPr lang="ru-RU" sz="2000" i="0" dirty="0">
                <a:solidFill>
                  <a:srgbClr val="222222"/>
                </a:solidFill>
                <a:effectLst/>
                <a:latin typeface="OpenSans"/>
              </a:rPr>
              <a:t>азахстанская компания, которая имеет в своей собственности полную линию от добычи до поставки фосфатов железнодорожно-транспортным комплексом и перерабатывает фосфаты в конечный продукт.</a:t>
            </a:r>
          </a:p>
          <a:p>
            <a:pPr algn="l"/>
            <a:r>
              <a:rPr lang="ru-RU" sz="2000" i="0" dirty="0">
                <a:solidFill>
                  <a:srgbClr val="222222"/>
                </a:solidFill>
                <a:effectLst/>
                <a:latin typeface="OpenSans"/>
              </a:rPr>
              <a:t>Предприятие экспортирует продукцию на рынки Восточной и Западной Европы, в страны СНГ и </a:t>
            </a:r>
            <a:r>
              <a:rPr lang="ru-RU" sz="2000" i="0" dirty="0" err="1">
                <a:solidFill>
                  <a:srgbClr val="222222"/>
                </a:solidFill>
                <a:effectLst/>
                <a:latin typeface="OpenSans"/>
              </a:rPr>
              <a:t>Китай</a:t>
            </a:r>
            <a:r>
              <a:rPr lang="ru-RU" sz="2000" i="0" dirty="0">
                <a:solidFill>
                  <a:srgbClr val="222222"/>
                </a:solidFill>
                <a:effectLst/>
                <a:latin typeface="OpenSans"/>
              </a:rPr>
              <a:t>.</a:t>
            </a:r>
          </a:p>
          <a:p>
            <a:pPr algn="l"/>
            <a:r>
              <a:rPr lang="ru-RU" sz="2000" i="0" dirty="0">
                <a:solidFill>
                  <a:srgbClr val="222222"/>
                </a:solidFill>
                <a:effectLst/>
                <a:latin typeface="OpenSans"/>
              </a:rPr>
              <a:t>Численность персонала — больше </a:t>
            </a:r>
            <a:r>
              <a:rPr lang="en-US" sz="2000" i="0" dirty="0">
                <a:solidFill>
                  <a:srgbClr val="222222"/>
                </a:solidFill>
                <a:effectLst/>
                <a:latin typeface="OpenSans"/>
              </a:rPr>
              <a:t>7,6</a:t>
            </a:r>
            <a:r>
              <a:rPr lang="ru-RU" sz="2000" i="0" dirty="0">
                <a:solidFill>
                  <a:srgbClr val="222222"/>
                </a:solidFill>
                <a:effectLst/>
                <a:latin typeface="OpenSans"/>
              </a:rPr>
              <a:t> тыс. человек.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33BB32-D1BC-E46F-195D-AA909A148256}"/>
              </a:ext>
            </a:extLst>
          </p:cNvPr>
          <p:cNvSpPr txBox="1"/>
          <p:nvPr/>
        </p:nvSpPr>
        <p:spPr>
          <a:xfrm>
            <a:off x="3012224" y="3839835"/>
            <a:ext cx="891676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1" dirty="0">
                <a:solidFill>
                  <a:srgbClr val="222222"/>
                </a:solidFill>
                <a:effectLst/>
                <a:latin typeface="OpenSans"/>
              </a:rPr>
              <a:t>Основными видами деятельности компании «</a:t>
            </a:r>
            <a:r>
              <a:rPr lang="ru-RU" sz="2000" b="1" i="1" dirty="0" err="1">
                <a:solidFill>
                  <a:srgbClr val="222222"/>
                </a:solidFill>
                <a:effectLst/>
                <a:latin typeface="OpenSans"/>
              </a:rPr>
              <a:t>Казфосфат</a:t>
            </a:r>
            <a:r>
              <a:rPr lang="ru-RU" sz="2000" b="1" i="1" dirty="0">
                <a:solidFill>
                  <a:srgbClr val="222222"/>
                </a:solidFill>
                <a:effectLst/>
                <a:latin typeface="OpenSans"/>
              </a:rPr>
              <a:t>» являются:</a:t>
            </a:r>
            <a:endParaRPr lang="ru-RU" sz="2000" b="0" i="0" dirty="0">
              <a:solidFill>
                <a:srgbClr val="222222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OpenSans"/>
              </a:rPr>
              <a:t>проведение геологоразведочных работ,</a:t>
            </a:r>
            <a:endParaRPr lang="ru-RU" sz="2000" b="0" i="0" dirty="0">
              <a:solidFill>
                <a:srgbClr val="00AFC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OpenSans"/>
              </a:rPr>
              <a:t>добыча и переработка фосфоритной руды,</a:t>
            </a:r>
            <a:endParaRPr lang="ru-RU" sz="2000" b="0" i="0" dirty="0">
              <a:solidFill>
                <a:srgbClr val="00AFC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OpenSans"/>
              </a:rPr>
              <a:t>производство и реализация желтого фосфора и его производных, фосфорных минеральных удобрений и кормовых фосфатов,</a:t>
            </a:r>
            <a:endParaRPr lang="ru-RU" sz="2000" b="0" i="0" dirty="0">
              <a:solidFill>
                <a:srgbClr val="00AFCA"/>
              </a:solidFill>
              <a:effectLst/>
              <a:latin typeface="OpenSans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OpenSans"/>
              </a:rPr>
              <a:t>выпуск на основе минерального сырья промышленной продукции.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2000" b="0" i="0" dirty="0">
              <a:solidFill>
                <a:srgbClr val="00AFCA"/>
              </a:solidFill>
              <a:effectLst/>
              <a:latin typeface="OpenSans"/>
            </a:endParaRPr>
          </a:p>
          <a:p>
            <a:pPr algn="l"/>
            <a:r>
              <a:rPr lang="ru-RU" sz="2000" b="0" i="0" dirty="0">
                <a:solidFill>
                  <a:srgbClr val="222222"/>
                </a:solidFill>
                <a:effectLst/>
                <a:latin typeface="OpenSans"/>
              </a:rPr>
              <a:t>Предприятие  работает в соответствии с требованиями международных стандартов ISO 9001:2008,  ISO 45001:2018, ISO 14001:2004, SA 8000:2001.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1B028D-A7DC-07EF-DB7C-AF7D0518FA85}"/>
              </a:ext>
            </a:extLst>
          </p:cNvPr>
          <p:cNvSpPr txBox="1"/>
          <p:nvPr/>
        </p:nvSpPr>
        <p:spPr>
          <a:xfrm>
            <a:off x="3222171" y="542383"/>
            <a:ext cx="4977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О компании ТОО «</a:t>
            </a:r>
            <a:r>
              <a:rPr lang="ru-RU" sz="2800" b="1" dirty="0" err="1"/>
              <a:t>Казфосфат</a:t>
            </a:r>
            <a:r>
              <a:rPr lang="ru-RU" sz="2800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2707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66E8B6-A080-6A10-D89F-7CD115E05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0" y="630240"/>
            <a:ext cx="1954700" cy="3314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8BE47C-7F79-DAF1-43B9-7240BEC8CA3B}"/>
              </a:ext>
            </a:extLst>
          </p:cNvPr>
          <p:cNvSpPr txBox="1"/>
          <p:nvPr/>
        </p:nvSpPr>
        <p:spPr>
          <a:xfrm>
            <a:off x="2307772" y="842155"/>
            <a:ext cx="831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/>
              <a:t>Цифровое решение «Управление происшествиями»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DF385F-206F-DD26-EAE2-25D7EF0510FE}"/>
              </a:ext>
            </a:extLst>
          </p:cNvPr>
          <p:cNvSpPr txBox="1"/>
          <p:nvPr/>
        </p:nvSpPr>
        <p:spPr>
          <a:xfrm>
            <a:off x="405591" y="1404429"/>
            <a:ext cx="6788109" cy="128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2"/>
              </a:lnSpc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«Управление происшествиями» позволяет автоматизировать процесс расследования происшествий и определять коренные причины. Каждый работник с помощью мобильного приложения может зарегистрировать следующие виды происшествий:</a:t>
            </a:r>
          </a:p>
          <a:p>
            <a:pPr>
              <a:lnSpc>
                <a:spcPts val="554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68CD76-FC65-8776-B1BB-464F4F26824D}"/>
              </a:ext>
            </a:extLst>
          </p:cNvPr>
          <p:cNvSpPr txBox="1"/>
          <p:nvPr/>
        </p:nvSpPr>
        <p:spPr>
          <a:xfrm>
            <a:off x="517723" y="2917554"/>
            <a:ext cx="49948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3776" indent="-263776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авария;</a:t>
            </a:r>
          </a:p>
          <a:p>
            <a:pPr marL="263776" indent="-263776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инцидент; </a:t>
            </a:r>
          </a:p>
          <a:p>
            <a:pPr marL="263776" indent="-263776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несчастный случай; </a:t>
            </a:r>
          </a:p>
          <a:p>
            <a:pPr marL="263776" indent="-263776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происшествия, оказывающие негативное воздействие на окружающую среду;</a:t>
            </a:r>
          </a:p>
          <a:p>
            <a:pPr marL="263776" indent="-263776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происшествия без последствий (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Near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</a:t>
            </a: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63776" indent="-263776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профессиональные заболевания;</a:t>
            </a:r>
          </a:p>
          <a:p>
            <a:pPr marL="263776" indent="-263776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ухудшение состояния здоровья.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29462E5-23E2-A807-0447-7F0A652BB143}"/>
              </a:ext>
            </a:extLst>
          </p:cNvPr>
          <p:cNvSpPr txBox="1"/>
          <p:nvPr/>
        </p:nvSpPr>
        <p:spPr>
          <a:xfrm>
            <a:off x="405591" y="5153107"/>
            <a:ext cx="5219154" cy="1074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2"/>
              </a:lnSpc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внесенной в систему информации о происшествиях формируется аналитическая информация для принятия соответствующих мер</a:t>
            </a:r>
          </a:p>
          <a:p>
            <a:pPr>
              <a:lnSpc>
                <a:spcPts val="554"/>
              </a:lnSpc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официальная версия программного обеспечения на экране компьютера с  финансового учета данных базы данных аналитического бизнес доклад с карты и  пирог график ревизии расследования документ квартиру вектор иллюстрация PNG  , слово, документ, значок">
            <a:extLst>
              <a:ext uri="{FF2B5EF4-FFF2-40B4-BE49-F238E27FC236}">
                <a16:creationId xmlns:a16="http://schemas.microsoft.com/office/drawing/2014/main" id="{98CB22D6-2428-736A-2DFE-A2811210A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612" y="1208314"/>
            <a:ext cx="6694714" cy="669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105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CF6336E-FD89-1FAA-0F76-DF3BBC784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171" y="1864696"/>
            <a:ext cx="1197429" cy="1207667"/>
          </a:xfrm>
          <a:prstGeom prst="rect">
            <a:avLst/>
          </a:prstGeom>
        </p:spPr>
      </p:pic>
      <p:grpSp>
        <p:nvGrpSpPr>
          <p:cNvPr id="42" name="Group 59">
            <a:extLst>
              <a:ext uri="{FF2B5EF4-FFF2-40B4-BE49-F238E27FC236}">
                <a16:creationId xmlns:a16="http://schemas.microsoft.com/office/drawing/2014/main" id="{1EA4DF1E-2203-5241-281D-AC194A0F41B5}"/>
              </a:ext>
            </a:extLst>
          </p:cNvPr>
          <p:cNvGrpSpPr>
            <a:grpSpLocks noChangeAspect="1"/>
          </p:cNvGrpSpPr>
          <p:nvPr/>
        </p:nvGrpSpPr>
        <p:grpSpPr>
          <a:xfrm>
            <a:off x="7327220" y="3346479"/>
            <a:ext cx="1957531" cy="1207667"/>
            <a:chOff x="5176838" y="1573213"/>
            <a:chExt cx="1219201" cy="835026"/>
          </a:xfrm>
          <a:solidFill>
            <a:srgbClr val="00338D"/>
          </a:solidFill>
        </p:grpSpPr>
        <p:sp>
          <p:nvSpPr>
            <p:cNvPr id="115" name="Freeform 331">
              <a:extLst>
                <a:ext uri="{FF2B5EF4-FFF2-40B4-BE49-F238E27FC236}">
                  <a16:creationId xmlns:a16="http://schemas.microsoft.com/office/drawing/2014/main" id="{62D70F07-055E-2D11-6321-69BAE194F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551" y="1685926"/>
              <a:ext cx="349250" cy="249238"/>
            </a:xfrm>
            <a:custGeom>
              <a:avLst/>
              <a:gdLst>
                <a:gd name="T0" fmla="*/ 27 w 31"/>
                <a:gd name="T1" fmla="*/ 3 h 22"/>
                <a:gd name="T2" fmla="*/ 26 w 31"/>
                <a:gd name="T3" fmla="*/ 10 h 22"/>
                <a:gd name="T4" fmla="*/ 22 w 31"/>
                <a:gd name="T5" fmla="*/ 10 h 22"/>
                <a:gd name="T6" fmla="*/ 23 w 31"/>
                <a:gd name="T7" fmla="*/ 0 h 22"/>
                <a:gd name="T8" fmla="*/ 18 w 31"/>
                <a:gd name="T9" fmla="*/ 0 h 22"/>
                <a:gd name="T10" fmla="*/ 18 w 31"/>
                <a:gd name="T11" fmla="*/ 11 h 22"/>
                <a:gd name="T12" fmla="*/ 14 w 31"/>
                <a:gd name="T13" fmla="*/ 11 h 22"/>
                <a:gd name="T14" fmla="*/ 14 w 31"/>
                <a:gd name="T15" fmla="*/ 9 h 22"/>
                <a:gd name="T16" fmla="*/ 10 w 31"/>
                <a:gd name="T17" fmla="*/ 9 h 22"/>
                <a:gd name="T18" fmla="*/ 10 w 31"/>
                <a:gd name="T19" fmla="*/ 12 h 22"/>
                <a:gd name="T20" fmla="*/ 5 w 31"/>
                <a:gd name="T21" fmla="*/ 13 h 22"/>
                <a:gd name="T22" fmla="*/ 5 w 31"/>
                <a:gd name="T23" fmla="*/ 5 h 22"/>
                <a:gd name="T24" fmla="*/ 1 w 31"/>
                <a:gd name="T25" fmla="*/ 6 h 22"/>
                <a:gd name="T26" fmla="*/ 1 w 31"/>
                <a:gd name="T27" fmla="*/ 13 h 22"/>
                <a:gd name="T28" fmla="*/ 0 w 31"/>
                <a:gd name="T29" fmla="*/ 13 h 22"/>
                <a:gd name="T30" fmla="*/ 0 w 31"/>
                <a:gd name="T31" fmla="*/ 15 h 22"/>
                <a:gd name="T32" fmla="*/ 1 w 31"/>
                <a:gd name="T33" fmla="*/ 15 h 22"/>
                <a:gd name="T34" fmla="*/ 1 w 31"/>
                <a:gd name="T35" fmla="*/ 22 h 22"/>
                <a:gd name="T36" fmla="*/ 6 w 31"/>
                <a:gd name="T37" fmla="*/ 22 h 22"/>
                <a:gd name="T38" fmla="*/ 5 w 31"/>
                <a:gd name="T39" fmla="*/ 14 h 22"/>
                <a:gd name="T40" fmla="*/ 10 w 31"/>
                <a:gd name="T41" fmla="*/ 14 h 22"/>
                <a:gd name="T42" fmla="*/ 10 w 31"/>
                <a:gd name="T43" fmla="*/ 21 h 22"/>
                <a:gd name="T44" fmla="*/ 14 w 31"/>
                <a:gd name="T45" fmla="*/ 20 h 22"/>
                <a:gd name="T46" fmla="*/ 14 w 31"/>
                <a:gd name="T47" fmla="*/ 13 h 22"/>
                <a:gd name="T48" fmla="*/ 18 w 31"/>
                <a:gd name="T49" fmla="*/ 13 h 22"/>
                <a:gd name="T50" fmla="*/ 18 w 31"/>
                <a:gd name="T51" fmla="*/ 17 h 22"/>
                <a:gd name="T52" fmla="*/ 22 w 31"/>
                <a:gd name="T53" fmla="*/ 17 h 22"/>
                <a:gd name="T54" fmla="*/ 22 w 31"/>
                <a:gd name="T55" fmla="*/ 12 h 22"/>
                <a:gd name="T56" fmla="*/ 26 w 31"/>
                <a:gd name="T57" fmla="*/ 11 h 22"/>
                <a:gd name="T58" fmla="*/ 26 w 31"/>
                <a:gd name="T59" fmla="*/ 16 h 22"/>
                <a:gd name="T60" fmla="*/ 26 w 31"/>
                <a:gd name="T61" fmla="*/ 16 h 22"/>
                <a:gd name="T62" fmla="*/ 31 w 31"/>
                <a:gd name="T63" fmla="*/ 8 h 22"/>
                <a:gd name="T64" fmla="*/ 31 w 31"/>
                <a:gd name="T65" fmla="*/ 2 h 22"/>
                <a:gd name="T66" fmla="*/ 27 w 31"/>
                <a:gd name="T6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" h="22">
                  <a:moveTo>
                    <a:pt x="27" y="3"/>
                  </a:moveTo>
                  <a:cubicBezTo>
                    <a:pt x="26" y="10"/>
                    <a:pt x="26" y="10"/>
                    <a:pt x="26" y="10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3"/>
                    <a:pt x="28" y="10"/>
                    <a:pt x="31" y="8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27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097">
                <a:solidFill>
                  <a:prstClr val="black"/>
                </a:solidFill>
              </a:endParaRPr>
            </a:p>
          </p:txBody>
        </p:sp>
        <p:sp>
          <p:nvSpPr>
            <p:cNvPr id="116" name="Freeform 332">
              <a:extLst>
                <a:ext uri="{FF2B5EF4-FFF2-40B4-BE49-F238E27FC236}">
                  <a16:creationId xmlns:a16="http://schemas.microsoft.com/office/drawing/2014/main" id="{4DA28817-AFDE-0350-E115-14078F5F8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1573213"/>
              <a:ext cx="563563" cy="530225"/>
            </a:xfrm>
            <a:custGeom>
              <a:avLst/>
              <a:gdLst>
                <a:gd name="T0" fmla="*/ 33 w 50"/>
                <a:gd name="T1" fmla="*/ 41 h 47"/>
                <a:gd name="T2" fmla="*/ 31 w 50"/>
                <a:gd name="T3" fmla="*/ 41 h 47"/>
                <a:gd name="T4" fmla="*/ 31 w 50"/>
                <a:gd name="T5" fmla="*/ 36 h 47"/>
                <a:gd name="T6" fmla="*/ 34 w 50"/>
                <a:gd name="T7" fmla="*/ 36 h 47"/>
                <a:gd name="T8" fmla="*/ 34 w 50"/>
                <a:gd name="T9" fmla="*/ 35 h 47"/>
                <a:gd name="T10" fmla="*/ 34 w 50"/>
                <a:gd name="T11" fmla="*/ 32 h 47"/>
                <a:gd name="T12" fmla="*/ 5 w 50"/>
                <a:gd name="T13" fmla="*/ 37 h 47"/>
                <a:gd name="T14" fmla="*/ 4 w 50"/>
                <a:gd name="T15" fmla="*/ 9 h 47"/>
                <a:gd name="T16" fmla="*/ 46 w 50"/>
                <a:gd name="T17" fmla="*/ 5 h 47"/>
                <a:gd name="T18" fmla="*/ 46 w 50"/>
                <a:gd name="T19" fmla="*/ 15 h 47"/>
                <a:gd name="T20" fmla="*/ 48 w 50"/>
                <a:gd name="T21" fmla="*/ 14 h 47"/>
                <a:gd name="T22" fmla="*/ 50 w 50"/>
                <a:gd name="T23" fmla="*/ 13 h 47"/>
                <a:gd name="T24" fmla="*/ 50 w 50"/>
                <a:gd name="T25" fmla="*/ 3 h 47"/>
                <a:gd name="T26" fmla="*/ 48 w 50"/>
                <a:gd name="T27" fmla="*/ 1 h 47"/>
                <a:gd name="T28" fmla="*/ 3 w 50"/>
                <a:gd name="T29" fmla="*/ 5 h 47"/>
                <a:gd name="T30" fmla="*/ 0 w 50"/>
                <a:gd name="T31" fmla="*/ 8 h 47"/>
                <a:gd name="T32" fmla="*/ 1 w 50"/>
                <a:gd name="T33" fmla="*/ 39 h 47"/>
                <a:gd name="T34" fmla="*/ 4 w 50"/>
                <a:gd name="T35" fmla="*/ 41 h 47"/>
                <a:gd name="T36" fmla="*/ 15 w 50"/>
                <a:gd name="T37" fmla="*/ 39 h 47"/>
                <a:gd name="T38" fmla="*/ 21 w 50"/>
                <a:gd name="T39" fmla="*/ 38 h 47"/>
                <a:gd name="T40" fmla="*/ 21 w 50"/>
                <a:gd name="T41" fmla="*/ 43 h 47"/>
                <a:gd name="T42" fmla="*/ 17 w 50"/>
                <a:gd name="T43" fmla="*/ 47 h 47"/>
                <a:gd name="T44" fmla="*/ 17 w 50"/>
                <a:gd name="T45" fmla="*/ 47 h 47"/>
                <a:gd name="T46" fmla="*/ 29 w 50"/>
                <a:gd name="T47" fmla="*/ 45 h 47"/>
                <a:gd name="T48" fmla="*/ 34 w 50"/>
                <a:gd name="T49" fmla="*/ 44 h 47"/>
                <a:gd name="T50" fmla="*/ 34 w 50"/>
                <a:gd name="T51" fmla="*/ 42 h 47"/>
                <a:gd name="T52" fmla="*/ 33 w 50"/>
                <a:gd name="T53" fmla="*/ 41 h 47"/>
                <a:gd name="T54" fmla="*/ 33 w 50"/>
                <a:gd name="T55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" h="47">
                  <a:moveTo>
                    <a:pt x="33" y="41"/>
                  </a:moveTo>
                  <a:cubicBezTo>
                    <a:pt x="33" y="41"/>
                    <a:pt x="32" y="41"/>
                    <a:pt x="31" y="41"/>
                  </a:cubicBezTo>
                  <a:cubicBezTo>
                    <a:pt x="31" y="40"/>
                    <a:pt x="31" y="38"/>
                    <a:pt x="31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4"/>
                    <a:pt x="34" y="33"/>
                    <a:pt x="34" y="32"/>
                  </a:cubicBezTo>
                  <a:cubicBezTo>
                    <a:pt x="30" y="33"/>
                    <a:pt x="7" y="37"/>
                    <a:pt x="5" y="37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4"/>
                    <a:pt x="47" y="14"/>
                    <a:pt x="48" y="14"/>
                  </a:cubicBezTo>
                  <a:cubicBezTo>
                    <a:pt x="48" y="13"/>
                    <a:pt x="49" y="13"/>
                    <a:pt x="50" y="13"/>
                  </a:cubicBezTo>
                  <a:cubicBezTo>
                    <a:pt x="50" y="10"/>
                    <a:pt x="50" y="6"/>
                    <a:pt x="50" y="3"/>
                  </a:cubicBezTo>
                  <a:cubicBezTo>
                    <a:pt x="50" y="2"/>
                    <a:pt x="49" y="0"/>
                    <a:pt x="48" y="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7"/>
                    <a:pt x="0" y="8"/>
                  </a:cubicBezTo>
                  <a:cubicBezTo>
                    <a:pt x="0" y="11"/>
                    <a:pt x="1" y="37"/>
                    <a:pt x="1" y="39"/>
                  </a:cubicBezTo>
                  <a:cubicBezTo>
                    <a:pt x="1" y="40"/>
                    <a:pt x="2" y="41"/>
                    <a:pt x="4" y="41"/>
                  </a:cubicBezTo>
                  <a:cubicBezTo>
                    <a:pt x="8" y="40"/>
                    <a:pt x="11" y="40"/>
                    <a:pt x="15" y="39"/>
                  </a:cubicBezTo>
                  <a:cubicBezTo>
                    <a:pt x="17" y="39"/>
                    <a:pt x="19" y="38"/>
                    <a:pt x="21" y="38"/>
                  </a:cubicBezTo>
                  <a:cubicBezTo>
                    <a:pt x="21" y="40"/>
                    <a:pt x="21" y="41"/>
                    <a:pt x="21" y="43"/>
                  </a:cubicBezTo>
                  <a:cubicBezTo>
                    <a:pt x="19" y="44"/>
                    <a:pt x="17" y="44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1" y="46"/>
                    <a:pt x="25" y="45"/>
                    <a:pt x="29" y="45"/>
                  </a:cubicBezTo>
                  <a:cubicBezTo>
                    <a:pt x="31" y="44"/>
                    <a:pt x="33" y="44"/>
                    <a:pt x="34" y="44"/>
                  </a:cubicBezTo>
                  <a:cubicBezTo>
                    <a:pt x="34" y="43"/>
                    <a:pt x="34" y="42"/>
                    <a:pt x="34" y="42"/>
                  </a:cubicBezTo>
                  <a:cubicBezTo>
                    <a:pt x="34" y="42"/>
                    <a:pt x="34" y="41"/>
                    <a:pt x="33" y="41"/>
                  </a:cubicBezTo>
                  <a:cubicBezTo>
                    <a:pt x="33" y="41"/>
                    <a:pt x="34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097">
                <a:solidFill>
                  <a:prstClr val="black"/>
                </a:solidFill>
              </a:endParaRPr>
            </a:p>
          </p:txBody>
        </p:sp>
        <p:sp>
          <p:nvSpPr>
            <p:cNvPr id="117" name="Freeform 333">
              <a:extLst>
                <a:ext uri="{FF2B5EF4-FFF2-40B4-BE49-F238E27FC236}">
                  <a16:creationId xmlns:a16="http://schemas.microsoft.com/office/drawing/2014/main" id="{DAE414A6-A924-BE50-B7A7-CC7F1DDB6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9776" y="1573213"/>
              <a:ext cx="576263" cy="530225"/>
            </a:xfrm>
            <a:custGeom>
              <a:avLst/>
              <a:gdLst>
                <a:gd name="T0" fmla="*/ 50 w 51"/>
                <a:gd name="T1" fmla="*/ 6 h 47"/>
                <a:gd name="T2" fmla="*/ 48 w 51"/>
                <a:gd name="T3" fmla="*/ 4 h 47"/>
                <a:gd name="T4" fmla="*/ 3 w 51"/>
                <a:gd name="T5" fmla="*/ 0 h 47"/>
                <a:gd name="T6" fmla="*/ 0 w 51"/>
                <a:gd name="T7" fmla="*/ 3 h 47"/>
                <a:gd name="T8" fmla="*/ 1 w 51"/>
                <a:gd name="T9" fmla="*/ 13 h 47"/>
                <a:gd name="T10" fmla="*/ 3 w 51"/>
                <a:gd name="T11" fmla="*/ 14 h 47"/>
                <a:gd name="T12" fmla="*/ 4 w 51"/>
                <a:gd name="T13" fmla="*/ 15 h 47"/>
                <a:gd name="T14" fmla="*/ 4 w 51"/>
                <a:gd name="T15" fmla="*/ 4 h 47"/>
                <a:gd name="T16" fmla="*/ 46 w 51"/>
                <a:gd name="T17" fmla="*/ 9 h 47"/>
                <a:gd name="T18" fmla="*/ 45 w 51"/>
                <a:gd name="T19" fmla="*/ 37 h 47"/>
                <a:gd name="T20" fmla="*/ 16 w 51"/>
                <a:gd name="T21" fmla="*/ 32 h 47"/>
                <a:gd name="T22" fmla="*/ 16 w 51"/>
                <a:gd name="T23" fmla="*/ 36 h 47"/>
                <a:gd name="T24" fmla="*/ 19 w 51"/>
                <a:gd name="T25" fmla="*/ 36 h 47"/>
                <a:gd name="T26" fmla="*/ 19 w 51"/>
                <a:gd name="T27" fmla="*/ 41 h 47"/>
                <a:gd name="T28" fmla="*/ 16 w 51"/>
                <a:gd name="T29" fmla="*/ 41 h 47"/>
                <a:gd name="T30" fmla="*/ 16 w 51"/>
                <a:gd name="T31" fmla="*/ 43 h 47"/>
                <a:gd name="T32" fmla="*/ 33 w 51"/>
                <a:gd name="T33" fmla="*/ 47 h 47"/>
                <a:gd name="T34" fmla="*/ 33 w 51"/>
                <a:gd name="T35" fmla="*/ 46 h 47"/>
                <a:gd name="T36" fmla="*/ 29 w 51"/>
                <a:gd name="T37" fmla="*/ 43 h 47"/>
                <a:gd name="T38" fmla="*/ 29 w 51"/>
                <a:gd name="T39" fmla="*/ 38 h 47"/>
                <a:gd name="T40" fmla="*/ 47 w 51"/>
                <a:gd name="T41" fmla="*/ 41 h 47"/>
                <a:gd name="T42" fmla="*/ 50 w 51"/>
                <a:gd name="T43" fmla="*/ 38 h 47"/>
                <a:gd name="T44" fmla="*/ 51 w 51"/>
                <a:gd name="T45" fmla="*/ 8 h 47"/>
                <a:gd name="T46" fmla="*/ 50 w 51"/>
                <a:gd name="T47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" h="47">
                  <a:moveTo>
                    <a:pt x="50" y="6"/>
                  </a:moveTo>
                  <a:cubicBezTo>
                    <a:pt x="49" y="5"/>
                    <a:pt x="48" y="5"/>
                    <a:pt x="48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3"/>
                    <a:pt x="3" y="14"/>
                  </a:cubicBezTo>
                  <a:cubicBezTo>
                    <a:pt x="3" y="14"/>
                    <a:pt x="4" y="14"/>
                    <a:pt x="4" y="1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6" y="34"/>
                    <a:pt x="16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8" y="41"/>
                    <a:pt x="17" y="41"/>
                    <a:pt x="16" y="41"/>
                  </a:cubicBezTo>
                  <a:cubicBezTo>
                    <a:pt x="16" y="42"/>
                    <a:pt x="16" y="43"/>
                    <a:pt x="16" y="43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4"/>
                    <a:pt x="31" y="43"/>
                    <a:pt x="29" y="43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8" y="41"/>
                    <a:pt x="50" y="40"/>
                    <a:pt x="50" y="3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1" y="7"/>
                    <a:pt x="50" y="6"/>
                    <a:pt x="5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097">
                <a:solidFill>
                  <a:prstClr val="black"/>
                </a:solidFill>
              </a:endParaRPr>
            </a:p>
          </p:txBody>
        </p:sp>
        <p:sp>
          <p:nvSpPr>
            <p:cNvPr id="118" name="Freeform 334">
              <a:extLst>
                <a:ext uri="{FF2B5EF4-FFF2-40B4-BE49-F238E27FC236}">
                  <a16:creationId xmlns:a16="http://schemas.microsoft.com/office/drawing/2014/main" id="{F46518AD-6053-A008-1EF5-05FB796B13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313" y="1697038"/>
              <a:ext cx="238125" cy="238125"/>
            </a:xfrm>
            <a:custGeom>
              <a:avLst/>
              <a:gdLst>
                <a:gd name="T0" fmla="*/ 2 w 21"/>
                <a:gd name="T1" fmla="*/ 12 h 21"/>
                <a:gd name="T2" fmla="*/ 2 w 21"/>
                <a:gd name="T3" fmla="*/ 14 h 21"/>
                <a:gd name="T4" fmla="*/ 4 w 21"/>
                <a:gd name="T5" fmla="*/ 15 h 21"/>
                <a:gd name="T6" fmla="*/ 4 w 21"/>
                <a:gd name="T7" fmla="*/ 18 h 21"/>
                <a:gd name="T8" fmla="*/ 6 w 21"/>
                <a:gd name="T9" fmla="*/ 18 h 21"/>
                <a:gd name="T10" fmla="*/ 8 w 21"/>
                <a:gd name="T11" fmla="*/ 20 h 21"/>
                <a:gd name="T12" fmla="*/ 10 w 21"/>
                <a:gd name="T13" fmla="*/ 20 h 21"/>
                <a:gd name="T14" fmla="*/ 12 w 21"/>
                <a:gd name="T15" fmla="*/ 21 h 21"/>
                <a:gd name="T16" fmla="*/ 14 w 21"/>
                <a:gd name="T17" fmla="*/ 20 h 21"/>
                <a:gd name="T18" fmla="*/ 16 w 21"/>
                <a:gd name="T19" fmla="*/ 20 h 21"/>
                <a:gd name="T20" fmla="*/ 17 w 21"/>
                <a:gd name="T21" fmla="*/ 18 h 21"/>
                <a:gd name="T22" fmla="*/ 19 w 21"/>
                <a:gd name="T23" fmla="*/ 18 h 21"/>
                <a:gd name="T24" fmla="*/ 19 w 21"/>
                <a:gd name="T25" fmla="*/ 15 h 21"/>
                <a:gd name="T26" fmla="*/ 21 w 21"/>
                <a:gd name="T27" fmla="*/ 13 h 21"/>
                <a:gd name="T28" fmla="*/ 19 w 21"/>
                <a:gd name="T29" fmla="*/ 11 h 21"/>
                <a:gd name="T30" fmla="*/ 20 w 21"/>
                <a:gd name="T31" fmla="*/ 9 h 21"/>
                <a:gd name="T32" fmla="*/ 18 w 21"/>
                <a:gd name="T33" fmla="*/ 7 h 21"/>
                <a:gd name="T34" fmla="*/ 18 w 21"/>
                <a:gd name="T35" fmla="*/ 4 h 21"/>
                <a:gd name="T36" fmla="*/ 16 w 21"/>
                <a:gd name="T37" fmla="*/ 4 h 21"/>
                <a:gd name="T38" fmla="*/ 15 w 21"/>
                <a:gd name="T39" fmla="*/ 1 h 21"/>
                <a:gd name="T40" fmla="*/ 13 w 21"/>
                <a:gd name="T41" fmla="*/ 2 h 21"/>
                <a:gd name="T42" fmla="*/ 11 w 21"/>
                <a:gd name="T43" fmla="*/ 0 h 21"/>
                <a:gd name="T44" fmla="*/ 9 w 21"/>
                <a:gd name="T45" fmla="*/ 1 h 21"/>
                <a:gd name="T46" fmla="*/ 7 w 21"/>
                <a:gd name="T47" fmla="*/ 0 h 21"/>
                <a:gd name="T48" fmla="*/ 6 w 21"/>
                <a:gd name="T49" fmla="*/ 2 h 21"/>
                <a:gd name="T50" fmla="*/ 3 w 21"/>
                <a:gd name="T51" fmla="*/ 2 h 21"/>
                <a:gd name="T52" fmla="*/ 3 w 21"/>
                <a:gd name="T53" fmla="*/ 5 h 21"/>
                <a:gd name="T54" fmla="*/ 1 w 21"/>
                <a:gd name="T55" fmla="*/ 6 h 21"/>
                <a:gd name="T56" fmla="*/ 2 w 21"/>
                <a:gd name="T57" fmla="*/ 8 h 21"/>
                <a:gd name="T58" fmla="*/ 0 w 21"/>
                <a:gd name="T59" fmla="*/ 10 h 21"/>
                <a:gd name="T60" fmla="*/ 12 w 21"/>
                <a:gd name="T61" fmla="*/ 5 h 21"/>
                <a:gd name="T62" fmla="*/ 11 w 21"/>
                <a:gd name="T63" fmla="*/ 16 h 21"/>
                <a:gd name="T64" fmla="*/ 5 w 21"/>
                <a:gd name="T6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21">
                  <a:moveTo>
                    <a:pt x="2" y="10"/>
                  </a:move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2"/>
                    <a:pt x="1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6"/>
                    <a:pt x="3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8"/>
                    <a:pt x="5" y="18"/>
                    <a:pt x="5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19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10" y="21"/>
                    <a:pt x="10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0"/>
                    <a:pt x="12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1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19"/>
                    <a:pt x="16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8" y="18"/>
                    <a:pt x="18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7"/>
                    <a:pt x="18" y="17"/>
                    <a:pt x="18" y="16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0" y="13"/>
                    <a:pt x="20" y="13"/>
                    <a:pt x="19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1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7"/>
                    <a:pt x="19" y="6"/>
                    <a:pt x="19" y="6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0" y="0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2" y="10"/>
                  </a:cubicBezTo>
                  <a:close/>
                  <a:moveTo>
                    <a:pt x="12" y="5"/>
                  </a:moveTo>
                  <a:cubicBezTo>
                    <a:pt x="14" y="6"/>
                    <a:pt x="16" y="9"/>
                    <a:pt x="16" y="11"/>
                  </a:cubicBezTo>
                  <a:cubicBezTo>
                    <a:pt x="16" y="14"/>
                    <a:pt x="14" y="16"/>
                    <a:pt x="11" y="16"/>
                  </a:cubicBezTo>
                  <a:cubicBezTo>
                    <a:pt x="8" y="16"/>
                    <a:pt x="6" y="14"/>
                    <a:pt x="5" y="11"/>
                  </a:cubicBezTo>
                  <a:cubicBezTo>
                    <a:pt x="5" y="11"/>
                    <a:pt x="5" y="10"/>
                    <a:pt x="5" y="9"/>
                  </a:cubicBezTo>
                  <a:cubicBezTo>
                    <a:pt x="6" y="6"/>
                    <a:pt x="9" y="4"/>
                    <a:pt x="1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097">
                <a:solidFill>
                  <a:prstClr val="black"/>
                </a:solidFill>
              </a:endParaRPr>
            </a:p>
          </p:txBody>
        </p:sp>
        <p:sp>
          <p:nvSpPr>
            <p:cNvPr id="119" name="Freeform 335">
              <a:extLst>
                <a:ext uri="{FF2B5EF4-FFF2-40B4-BE49-F238E27FC236}">
                  <a16:creationId xmlns:a16="http://schemas.microsoft.com/office/drawing/2014/main" id="{69171857-A090-184F-4B49-1D4820C7DD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9151" y="1663701"/>
              <a:ext cx="146050" cy="169863"/>
            </a:xfrm>
            <a:custGeom>
              <a:avLst/>
              <a:gdLst>
                <a:gd name="T0" fmla="*/ 5 w 13"/>
                <a:gd name="T1" fmla="*/ 13 h 15"/>
                <a:gd name="T2" fmla="*/ 6 w 13"/>
                <a:gd name="T3" fmla="*/ 13 h 15"/>
                <a:gd name="T4" fmla="*/ 7 w 13"/>
                <a:gd name="T5" fmla="*/ 15 h 15"/>
                <a:gd name="T6" fmla="*/ 8 w 13"/>
                <a:gd name="T7" fmla="*/ 15 h 15"/>
                <a:gd name="T8" fmla="*/ 9 w 13"/>
                <a:gd name="T9" fmla="*/ 13 h 15"/>
                <a:gd name="T10" fmla="*/ 10 w 13"/>
                <a:gd name="T11" fmla="*/ 13 h 15"/>
                <a:gd name="T12" fmla="*/ 11 w 13"/>
                <a:gd name="T13" fmla="*/ 14 h 15"/>
                <a:gd name="T14" fmla="*/ 12 w 13"/>
                <a:gd name="T15" fmla="*/ 13 h 15"/>
                <a:gd name="T16" fmla="*/ 11 w 13"/>
                <a:gd name="T17" fmla="*/ 11 h 15"/>
                <a:gd name="T18" fmla="*/ 12 w 13"/>
                <a:gd name="T19" fmla="*/ 10 h 15"/>
                <a:gd name="T20" fmla="*/ 13 w 13"/>
                <a:gd name="T21" fmla="*/ 10 h 15"/>
                <a:gd name="T22" fmla="*/ 13 w 13"/>
                <a:gd name="T23" fmla="*/ 9 h 15"/>
                <a:gd name="T24" fmla="*/ 12 w 13"/>
                <a:gd name="T25" fmla="*/ 8 h 15"/>
                <a:gd name="T26" fmla="*/ 12 w 13"/>
                <a:gd name="T27" fmla="*/ 7 h 15"/>
                <a:gd name="T28" fmla="*/ 13 w 13"/>
                <a:gd name="T29" fmla="*/ 6 h 15"/>
                <a:gd name="T30" fmla="*/ 12 w 13"/>
                <a:gd name="T31" fmla="*/ 4 h 15"/>
                <a:gd name="T32" fmla="*/ 11 w 13"/>
                <a:gd name="T33" fmla="*/ 5 h 15"/>
                <a:gd name="T34" fmla="*/ 10 w 13"/>
                <a:gd name="T35" fmla="*/ 4 h 15"/>
                <a:gd name="T36" fmla="*/ 10 w 13"/>
                <a:gd name="T37" fmla="*/ 2 h 15"/>
                <a:gd name="T38" fmla="*/ 9 w 13"/>
                <a:gd name="T39" fmla="*/ 1 h 15"/>
                <a:gd name="T40" fmla="*/ 8 w 13"/>
                <a:gd name="T41" fmla="*/ 2 h 15"/>
                <a:gd name="T42" fmla="*/ 7 w 13"/>
                <a:gd name="T43" fmla="*/ 2 h 15"/>
                <a:gd name="T44" fmla="*/ 6 w 13"/>
                <a:gd name="T45" fmla="*/ 0 h 15"/>
                <a:gd name="T46" fmla="*/ 5 w 13"/>
                <a:gd name="T47" fmla="*/ 0 h 15"/>
                <a:gd name="T48" fmla="*/ 5 w 13"/>
                <a:gd name="T49" fmla="*/ 2 h 15"/>
                <a:gd name="T50" fmla="*/ 4 w 13"/>
                <a:gd name="T51" fmla="*/ 2 h 15"/>
                <a:gd name="T52" fmla="*/ 3 w 13"/>
                <a:gd name="T53" fmla="*/ 1 h 15"/>
                <a:gd name="T54" fmla="*/ 2 w 13"/>
                <a:gd name="T55" fmla="*/ 2 h 15"/>
                <a:gd name="T56" fmla="*/ 3 w 13"/>
                <a:gd name="T57" fmla="*/ 4 h 15"/>
                <a:gd name="T58" fmla="*/ 2 w 13"/>
                <a:gd name="T59" fmla="*/ 5 h 15"/>
                <a:gd name="T60" fmla="*/ 1 w 13"/>
                <a:gd name="T61" fmla="*/ 5 h 15"/>
                <a:gd name="T62" fmla="*/ 0 w 13"/>
                <a:gd name="T63" fmla="*/ 6 h 15"/>
                <a:gd name="T64" fmla="*/ 2 w 13"/>
                <a:gd name="T65" fmla="*/ 7 h 15"/>
                <a:gd name="T66" fmla="*/ 2 w 13"/>
                <a:gd name="T67" fmla="*/ 8 h 15"/>
                <a:gd name="T68" fmla="*/ 1 w 13"/>
                <a:gd name="T69" fmla="*/ 9 h 15"/>
                <a:gd name="T70" fmla="*/ 5 w 13"/>
                <a:gd name="T71" fmla="*/ 13 h 15"/>
                <a:gd name="T72" fmla="*/ 5 w 13"/>
                <a:gd name="T73" fmla="*/ 13 h 15"/>
                <a:gd name="T74" fmla="*/ 5 w 13"/>
                <a:gd name="T75" fmla="*/ 5 h 15"/>
                <a:gd name="T76" fmla="*/ 9 w 13"/>
                <a:gd name="T77" fmla="*/ 7 h 15"/>
                <a:gd name="T78" fmla="*/ 8 w 13"/>
                <a:gd name="T79" fmla="*/ 11 h 15"/>
                <a:gd name="T80" fmla="*/ 5 w 13"/>
                <a:gd name="T81" fmla="*/ 9 h 15"/>
                <a:gd name="T82" fmla="*/ 5 w 13"/>
                <a:gd name="T8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" h="15">
                  <a:moveTo>
                    <a:pt x="5" y="13"/>
                  </a:moveTo>
                  <a:cubicBezTo>
                    <a:pt x="6" y="13"/>
                    <a:pt x="6" y="13"/>
                    <a:pt x="6" y="13"/>
                  </a:cubicBezTo>
                  <a:cubicBezTo>
                    <a:pt x="7" y="14"/>
                    <a:pt x="7" y="14"/>
                    <a:pt x="7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4"/>
                    <a:pt x="8" y="14"/>
                    <a:pt x="9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2"/>
                    <a:pt x="11" y="12"/>
                    <a:pt x="11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2" y="8"/>
                    <a:pt x="12" y="8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2" y="6"/>
                    <a:pt x="13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1" y="5"/>
                    <a:pt x="11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10"/>
                    <a:pt x="4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lose/>
                  <a:moveTo>
                    <a:pt x="5" y="5"/>
                  </a:moveTo>
                  <a:cubicBezTo>
                    <a:pt x="7" y="4"/>
                    <a:pt x="9" y="5"/>
                    <a:pt x="9" y="7"/>
                  </a:cubicBezTo>
                  <a:cubicBezTo>
                    <a:pt x="10" y="8"/>
                    <a:pt x="10" y="10"/>
                    <a:pt x="8" y="11"/>
                  </a:cubicBezTo>
                  <a:cubicBezTo>
                    <a:pt x="7" y="11"/>
                    <a:pt x="5" y="10"/>
                    <a:pt x="5" y="9"/>
                  </a:cubicBezTo>
                  <a:cubicBezTo>
                    <a:pt x="4" y="8"/>
                    <a:pt x="4" y="5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097">
                <a:solidFill>
                  <a:prstClr val="black"/>
                </a:solidFill>
              </a:endParaRPr>
            </a:p>
          </p:txBody>
        </p:sp>
        <p:sp>
          <p:nvSpPr>
            <p:cNvPr id="120" name="Freeform 336">
              <a:extLst>
                <a:ext uri="{FF2B5EF4-FFF2-40B4-BE49-F238E27FC236}">
                  <a16:creationId xmlns:a16="http://schemas.microsoft.com/office/drawing/2014/main" id="{1B0E3658-EABF-F40B-8A66-D6DDB2FB3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6" y="1765301"/>
              <a:ext cx="338138" cy="214313"/>
            </a:xfrm>
            <a:custGeom>
              <a:avLst/>
              <a:gdLst>
                <a:gd name="T0" fmla="*/ 1 w 30"/>
                <a:gd name="T1" fmla="*/ 19 h 19"/>
                <a:gd name="T2" fmla="*/ 29 w 30"/>
                <a:gd name="T3" fmla="*/ 19 h 19"/>
                <a:gd name="T4" fmla="*/ 29 w 30"/>
                <a:gd name="T5" fmla="*/ 18 h 19"/>
                <a:gd name="T6" fmla="*/ 30 w 30"/>
                <a:gd name="T7" fmla="*/ 17 h 19"/>
                <a:gd name="T8" fmla="*/ 30 w 30"/>
                <a:gd name="T9" fmla="*/ 15 h 19"/>
                <a:gd name="T10" fmla="*/ 28 w 30"/>
                <a:gd name="T11" fmla="*/ 13 h 19"/>
                <a:gd name="T12" fmla="*/ 28 w 30"/>
                <a:gd name="T13" fmla="*/ 13 h 19"/>
                <a:gd name="T14" fmla="*/ 21 w 30"/>
                <a:gd name="T15" fmla="*/ 2 h 19"/>
                <a:gd name="T16" fmla="*/ 20 w 30"/>
                <a:gd name="T17" fmla="*/ 9 h 19"/>
                <a:gd name="T18" fmla="*/ 18 w 30"/>
                <a:gd name="T19" fmla="*/ 9 h 19"/>
                <a:gd name="T20" fmla="*/ 18 w 30"/>
                <a:gd name="T21" fmla="*/ 1 h 19"/>
                <a:gd name="T22" fmla="*/ 17 w 30"/>
                <a:gd name="T23" fmla="*/ 0 h 19"/>
                <a:gd name="T24" fmla="*/ 15 w 30"/>
                <a:gd name="T25" fmla="*/ 0 h 19"/>
                <a:gd name="T26" fmla="*/ 12 w 30"/>
                <a:gd name="T27" fmla="*/ 0 h 19"/>
                <a:gd name="T28" fmla="*/ 11 w 30"/>
                <a:gd name="T29" fmla="*/ 1 h 19"/>
                <a:gd name="T30" fmla="*/ 11 w 30"/>
                <a:gd name="T31" fmla="*/ 9 h 19"/>
                <a:gd name="T32" fmla="*/ 9 w 30"/>
                <a:gd name="T33" fmla="*/ 9 h 19"/>
                <a:gd name="T34" fmla="*/ 8 w 30"/>
                <a:gd name="T35" fmla="*/ 2 h 19"/>
                <a:gd name="T36" fmla="*/ 1 w 30"/>
                <a:gd name="T37" fmla="*/ 13 h 19"/>
                <a:gd name="T38" fmla="*/ 1 w 30"/>
                <a:gd name="T39" fmla="*/ 13 h 19"/>
                <a:gd name="T40" fmla="*/ 0 w 30"/>
                <a:gd name="T41" fmla="*/ 15 h 19"/>
                <a:gd name="T42" fmla="*/ 0 w 30"/>
                <a:gd name="T43" fmla="*/ 17 h 19"/>
                <a:gd name="T44" fmla="*/ 0 w 30"/>
                <a:gd name="T45" fmla="*/ 18 h 19"/>
                <a:gd name="T46" fmla="*/ 1 w 30"/>
                <a:gd name="T4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19">
                  <a:moveTo>
                    <a:pt x="1" y="19"/>
                  </a:move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8"/>
                  </a:cubicBezTo>
                  <a:cubicBezTo>
                    <a:pt x="29" y="18"/>
                    <a:pt x="30" y="18"/>
                    <a:pt x="30" y="17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4"/>
                    <a:pt x="29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8"/>
                    <a:pt x="25" y="3"/>
                    <a:pt x="21" y="2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12" y="0"/>
                    <a:pt x="11" y="1"/>
                    <a:pt x="11" y="1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4" y="3"/>
                    <a:pt x="3" y="8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097">
                <a:solidFill>
                  <a:prstClr val="black"/>
                </a:solidFill>
              </a:endParaRPr>
            </a:p>
          </p:txBody>
        </p:sp>
        <p:sp>
          <p:nvSpPr>
            <p:cNvPr id="121" name="Freeform 337">
              <a:extLst>
                <a:ext uri="{FF2B5EF4-FFF2-40B4-BE49-F238E27FC236}">
                  <a16:creationId xmlns:a16="http://schemas.microsoft.com/office/drawing/2014/main" id="{312F2EB0-0560-87D1-9413-5FCDB43C2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713" y="1990726"/>
              <a:ext cx="666750" cy="417513"/>
            </a:xfrm>
            <a:custGeom>
              <a:avLst/>
              <a:gdLst>
                <a:gd name="T0" fmla="*/ 38 w 59"/>
                <a:gd name="T1" fmla="*/ 18 h 37"/>
                <a:gd name="T2" fmla="*/ 39 w 59"/>
                <a:gd name="T3" fmla="*/ 17 h 37"/>
                <a:gd name="T4" fmla="*/ 43 w 59"/>
                <a:gd name="T5" fmla="*/ 7 h 37"/>
                <a:gd name="T6" fmla="*/ 45 w 59"/>
                <a:gd name="T7" fmla="*/ 3 h 37"/>
                <a:gd name="T8" fmla="*/ 45 w 59"/>
                <a:gd name="T9" fmla="*/ 0 h 37"/>
                <a:gd name="T10" fmla="*/ 15 w 59"/>
                <a:gd name="T11" fmla="*/ 1 h 37"/>
                <a:gd name="T12" fmla="*/ 15 w 59"/>
                <a:gd name="T13" fmla="*/ 3 h 37"/>
                <a:gd name="T14" fmla="*/ 16 w 59"/>
                <a:gd name="T15" fmla="*/ 7 h 37"/>
                <a:gd name="T16" fmla="*/ 20 w 59"/>
                <a:gd name="T17" fmla="*/ 17 h 37"/>
                <a:gd name="T18" fmla="*/ 21 w 59"/>
                <a:gd name="T19" fmla="*/ 18 h 37"/>
                <a:gd name="T20" fmla="*/ 0 w 59"/>
                <a:gd name="T21" fmla="*/ 37 h 37"/>
                <a:gd name="T22" fmla="*/ 59 w 59"/>
                <a:gd name="T23" fmla="*/ 37 h 37"/>
                <a:gd name="T24" fmla="*/ 38 w 59"/>
                <a:gd name="T25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37">
                  <a:moveTo>
                    <a:pt x="38" y="18"/>
                  </a:moveTo>
                  <a:cubicBezTo>
                    <a:pt x="38" y="18"/>
                    <a:pt x="39" y="17"/>
                    <a:pt x="39" y="17"/>
                  </a:cubicBezTo>
                  <a:cubicBezTo>
                    <a:pt x="42" y="15"/>
                    <a:pt x="42" y="11"/>
                    <a:pt x="43" y="7"/>
                  </a:cubicBezTo>
                  <a:cubicBezTo>
                    <a:pt x="44" y="7"/>
                    <a:pt x="45" y="5"/>
                    <a:pt x="45" y="3"/>
                  </a:cubicBezTo>
                  <a:cubicBezTo>
                    <a:pt x="45" y="2"/>
                    <a:pt x="45" y="1"/>
                    <a:pt x="4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3"/>
                    <a:pt x="15" y="3"/>
                  </a:cubicBezTo>
                  <a:cubicBezTo>
                    <a:pt x="15" y="5"/>
                    <a:pt x="15" y="7"/>
                    <a:pt x="16" y="7"/>
                  </a:cubicBezTo>
                  <a:cubicBezTo>
                    <a:pt x="17" y="11"/>
                    <a:pt x="17" y="15"/>
                    <a:pt x="20" y="17"/>
                  </a:cubicBezTo>
                  <a:cubicBezTo>
                    <a:pt x="20" y="17"/>
                    <a:pt x="21" y="18"/>
                    <a:pt x="21" y="18"/>
                  </a:cubicBezTo>
                  <a:cubicBezTo>
                    <a:pt x="17" y="24"/>
                    <a:pt x="0" y="19"/>
                    <a:pt x="0" y="37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19"/>
                    <a:pt x="42" y="24"/>
                    <a:pt x="38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5721" tIns="27861" rIns="55721" bIns="27861" numCol="1" anchor="t" anchorCtr="0" compatLnSpc="1">
              <a:prstTxWarp prst="textNoShape">
                <a:avLst/>
              </a:prstTxWarp>
            </a:bodyPr>
            <a:lstStyle/>
            <a:p>
              <a:endParaRPr lang="en-US" sz="1097">
                <a:solidFill>
                  <a:prstClr val="black"/>
                </a:solidFill>
              </a:endParaRPr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CF26C6D-F9C1-2140-441A-165E2FE2D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272" y="3335783"/>
            <a:ext cx="1197429" cy="1529005"/>
          </a:xfrm>
          <a:prstGeom prst="rect">
            <a:avLst/>
          </a:prstGeom>
        </p:spPr>
      </p:pic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5F10DBB9-0A02-61BD-69C1-BC3473D3AC0B}"/>
              </a:ext>
            </a:extLst>
          </p:cNvPr>
          <p:cNvGrpSpPr/>
          <p:nvPr/>
        </p:nvGrpSpPr>
        <p:grpSpPr>
          <a:xfrm>
            <a:off x="5167961" y="5184888"/>
            <a:ext cx="1156639" cy="1154179"/>
            <a:chOff x="5373994" y="4713527"/>
            <a:chExt cx="1156639" cy="1154179"/>
          </a:xfrm>
        </p:grpSpPr>
        <p:grpSp>
          <p:nvGrpSpPr>
            <p:cNvPr id="46" name="Group 67">
              <a:extLst>
                <a:ext uri="{FF2B5EF4-FFF2-40B4-BE49-F238E27FC236}">
                  <a16:creationId xmlns:a16="http://schemas.microsoft.com/office/drawing/2014/main" id="{36987289-A895-D50A-C9E2-B2C5DBD9921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58826" y="4713527"/>
              <a:ext cx="571807" cy="1154179"/>
              <a:chOff x="5350964" y="4722813"/>
              <a:chExt cx="746125" cy="1276350"/>
            </a:xfrm>
            <a:solidFill>
              <a:srgbClr val="00338D"/>
            </a:solidFill>
          </p:grpSpPr>
          <p:sp>
            <p:nvSpPr>
              <p:cNvPr id="91" name="Freeform 319">
                <a:extLst>
                  <a:ext uri="{FF2B5EF4-FFF2-40B4-BE49-F238E27FC236}">
                    <a16:creationId xmlns:a16="http://schemas.microsoft.com/office/drawing/2014/main" id="{D83BA58D-2136-BDCE-B77A-DDCC44893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0964" y="5230813"/>
                <a:ext cx="746125" cy="768350"/>
              </a:xfrm>
              <a:custGeom>
                <a:avLst/>
                <a:gdLst>
                  <a:gd name="T0" fmla="*/ 52 w 66"/>
                  <a:gd name="T1" fmla="*/ 2 h 68"/>
                  <a:gd name="T2" fmla="*/ 42 w 66"/>
                  <a:gd name="T3" fmla="*/ 0 h 68"/>
                  <a:gd name="T4" fmla="*/ 42 w 66"/>
                  <a:gd name="T5" fmla="*/ 0 h 68"/>
                  <a:gd name="T6" fmla="*/ 35 w 66"/>
                  <a:gd name="T7" fmla="*/ 0 h 68"/>
                  <a:gd name="T8" fmla="*/ 35 w 66"/>
                  <a:gd name="T9" fmla="*/ 0 h 68"/>
                  <a:gd name="T10" fmla="*/ 25 w 66"/>
                  <a:gd name="T11" fmla="*/ 2 h 68"/>
                  <a:gd name="T12" fmla="*/ 16 w 66"/>
                  <a:gd name="T13" fmla="*/ 43 h 68"/>
                  <a:gd name="T14" fmla="*/ 12 w 66"/>
                  <a:gd name="T15" fmla="*/ 47 h 68"/>
                  <a:gd name="T16" fmla="*/ 9 w 66"/>
                  <a:gd name="T17" fmla="*/ 47 h 68"/>
                  <a:gd name="T18" fmla="*/ 3 w 66"/>
                  <a:gd name="T19" fmla="*/ 49 h 68"/>
                  <a:gd name="T20" fmla="*/ 1 w 66"/>
                  <a:gd name="T21" fmla="*/ 59 h 68"/>
                  <a:gd name="T22" fmla="*/ 7 w 66"/>
                  <a:gd name="T23" fmla="*/ 54 h 68"/>
                  <a:gd name="T24" fmla="*/ 10 w 66"/>
                  <a:gd name="T25" fmla="*/ 55 h 68"/>
                  <a:gd name="T26" fmla="*/ 12 w 66"/>
                  <a:gd name="T27" fmla="*/ 58 h 68"/>
                  <a:gd name="T28" fmla="*/ 6 w 66"/>
                  <a:gd name="T29" fmla="*/ 64 h 68"/>
                  <a:gd name="T30" fmla="*/ 9 w 66"/>
                  <a:gd name="T31" fmla="*/ 65 h 68"/>
                  <a:gd name="T32" fmla="*/ 16 w 66"/>
                  <a:gd name="T33" fmla="*/ 62 h 68"/>
                  <a:gd name="T34" fmla="*/ 18 w 66"/>
                  <a:gd name="T35" fmla="*/ 53 h 68"/>
                  <a:gd name="T36" fmla="*/ 35 w 66"/>
                  <a:gd name="T37" fmla="*/ 36 h 68"/>
                  <a:gd name="T38" fmla="*/ 37 w 66"/>
                  <a:gd name="T39" fmla="*/ 37 h 68"/>
                  <a:gd name="T40" fmla="*/ 44 w 66"/>
                  <a:gd name="T41" fmla="*/ 34 h 68"/>
                  <a:gd name="T42" fmla="*/ 46 w 66"/>
                  <a:gd name="T43" fmla="*/ 24 h 68"/>
                  <a:gd name="T44" fmla="*/ 40 w 66"/>
                  <a:gd name="T45" fmla="*/ 30 h 68"/>
                  <a:gd name="T46" fmla="*/ 37 w 66"/>
                  <a:gd name="T47" fmla="*/ 28 h 68"/>
                  <a:gd name="T48" fmla="*/ 35 w 66"/>
                  <a:gd name="T49" fmla="*/ 25 h 68"/>
                  <a:gd name="T50" fmla="*/ 41 w 66"/>
                  <a:gd name="T51" fmla="*/ 19 h 68"/>
                  <a:gd name="T52" fmla="*/ 37 w 66"/>
                  <a:gd name="T53" fmla="*/ 19 h 68"/>
                  <a:gd name="T54" fmla="*/ 31 w 66"/>
                  <a:gd name="T55" fmla="*/ 21 h 68"/>
                  <a:gd name="T56" fmla="*/ 29 w 66"/>
                  <a:gd name="T57" fmla="*/ 31 h 68"/>
                  <a:gd name="T58" fmla="*/ 23 w 66"/>
                  <a:gd name="T59" fmla="*/ 36 h 68"/>
                  <a:gd name="T60" fmla="*/ 28 w 66"/>
                  <a:gd name="T61" fmla="*/ 18 h 68"/>
                  <a:gd name="T62" fmla="*/ 37 w 66"/>
                  <a:gd name="T63" fmla="*/ 14 h 68"/>
                  <a:gd name="T64" fmla="*/ 43 w 66"/>
                  <a:gd name="T65" fmla="*/ 15 h 68"/>
                  <a:gd name="T66" fmla="*/ 46 w 66"/>
                  <a:gd name="T67" fmla="*/ 18 h 68"/>
                  <a:gd name="T68" fmla="*/ 46 w 66"/>
                  <a:gd name="T69" fmla="*/ 20 h 68"/>
                  <a:gd name="T70" fmla="*/ 46 w 66"/>
                  <a:gd name="T71" fmla="*/ 20 h 68"/>
                  <a:gd name="T72" fmla="*/ 47 w 66"/>
                  <a:gd name="T73" fmla="*/ 20 h 68"/>
                  <a:gd name="T74" fmla="*/ 50 w 66"/>
                  <a:gd name="T75" fmla="*/ 22 h 68"/>
                  <a:gd name="T76" fmla="*/ 47 w 66"/>
                  <a:gd name="T77" fmla="*/ 37 h 68"/>
                  <a:gd name="T78" fmla="*/ 37 w 66"/>
                  <a:gd name="T79" fmla="*/ 41 h 68"/>
                  <a:gd name="T80" fmla="*/ 36 w 66"/>
                  <a:gd name="T81" fmla="*/ 41 h 68"/>
                  <a:gd name="T82" fmla="*/ 26 w 66"/>
                  <a:gd name="T83" fmla="*/ 51 h 68"/>
                  <a:gd name="T84" fmla="*/ 28 w 66"/>
                  <a:gd name="T85" fmla="*/ 63 h 68"/>
                  <a:gd name="T86" fmla="*/ 31 w 66"/>
                  <a:gd name="T87" fmla="*/ 68 h 68"/>
                  <a:gd name="T88" fmla="*/ 38 w 66"/>
                  <a:gd name="T89" fmla="*/ 68 h 68"/>
                  <a:gd name="T90" fmla="*/ 45 w 66"/>
                  <a:gd name="T91" fmla="*/ 68 h 68"/>
                  <a:gd name="T92" fmla="*/ 49 w 66"/>
                  <a:gd name="T93" fmla="*/ 63 h 68"/>
                  <a:gd name="T94" fmla="*/ 51 w 66"/>
                  <a:gd name="T95" fmla="*/ 43 h 68"/>
                  <a:gd name="T96" fmla="*/ 56 w 66"/>
                  <a:gd name="T97" fmla="*/ 48 h 68"/>
                  <a:gd name="T98" fmla="*/ 56 w 66"/>
                  <a:gd name="T99" fmla="*/ 48 h 68"/>
                  <a:gd name="T100" fmla="*/ 52 w 66"/>
                  <a:gd name="T101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68">
                    <a:moveTo>
                      <a:pt x="52" y="2"/>
                    </a:moveTo>
                    <a:cubicBezTo>
                      <a:pt x="50" y="1"/>
                      <a:pt x="46" y="1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1" y="1"/>
                      <a:pt x="27" y="1"/>
                      <a:pt x="25" y="2"/>
                    </a:cubicBezTo>
                    <a:cubicBezTo>
                      <a:pt x="10" y="8"/>
                      <a:pt x="16" y="42"/>
                      <a:pt x="16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1" y="47"/>
                      <a:pt x="10" y="47"/>
                      <a:pt x="9" y="47"/>
                    </a:cubicBezTo>
                    <a:cubicBezTo>
                      <a:pt x="7" y="47"/>
                      <a:pt x="5" y="48"/>
                      <a:pt x="3" y="49"/>
                    </a:cubicBezTo>
                    <a:cubicBezTo>
                      <a:pt x="0" y="52"/>
                      <a:pt x="0" y="56"/>
                      <a:pt x="1" y="59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10" y="55"/>
                      <a:pt x="10" y="55"/>
                      <a:pt x="10" y="55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7" y="65"/>
                      <a:pt x="8" y="65"/>
                      <a:pt x="9" y="65"/>
                    </a:cubicBezTo>
                    <a:cubicBezTo>
                      <a:pt x="12" y="65"/>
                      <a:pt x="14" y="64"/>
                      <a:pt x="16" y="62"/>
                    </a:cubicBezTo>
                    <a:cubicBezTo>
                      <a:pt x="18" y="60"/>
                      <a:pt x="19" y="56"/>
                      <a:pt x="18" y="53"/>
                    </a:cubicBezTo>
                    <a:cubicBezTo>
                      <a:pt x="35" y="36"/>
                      <a:pt x="35" y="36"/>
                      <a:pt x="35" y="36"/>
                    </a:cubicBezTo>
                    <a:cubicBezTo>
                      <a:pt x="36" y="37"/>
                      <a:pt x="36" y="37"/>
                      <a:pt x="37" y="37"/>
                    </a:cubicBezTo>
                    <a:cubicBezTo>
                      <a:pt x="40" y="37"/>
                      <a:pt x="42" y="36"/>
                      <a:pt x="44" y="34"/>
                    </a:cubicBezTo>
                    <a:cubicBezTo>
                      <a:pt x="47" y="31"/>
                      <a:pt x="47" y="27"/>
                      <a:pt x="46" y="24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41" y="19"/>
                      <a:pt x="41" y="19"/>
                      <a:pt x="41" y="19"/>
                    </a:cubicBezTo>
                    <a:cubicBezTo>
                      <a:pt x="40" y="19"/>
                      <a:pt x="39" y="19"/>
                      <a:pt x="37" y="19"/>
                    </a:cubicBezTo>
                    <a:cubicBezTo>
                      <a:pt x="35" y="19"/>
                      <a:pt x="33" y="19"/>
                      <a:pt x="31" y="21"/>
                    </a:cubicBezTo>
                    <a:cubicBezTo>
                      <a:pt x="28" y="24"/>
                      <a:pt x="28" y="27"/>
                      <a:pt x="29" y="31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4" y="27"/>
                      <a:pt x="23" y="23"/>
                      <a:pt x="28" y="18"/>
                    </a:cubicBezTo>
                    <a:cubicBezTo>
                      <a:pt x="30" y="15"/>
                      <a:pt x="34" y="14"/>
                      <a:pt x="37" y="14"/>
                    </a:cubicBezTo>
                    <a:cubicBezTo>
                      <a:pt x="39" y="14"/>
                      <a:pt x="41" y="14"/>
                      <a:pt x="43" y="15"/>
                    </a:cubicBezTo>
                    <a:cubicBezTo>
                      <a:pt x="44" y="16"/>
                      <a:pt x="45" y="17"/>
                      <a:pt x="46" y="18"/>
                    </a:cubicBezTo>
                    <a:cubicBezTo>
                      <a:pt x="46" y="19"/>
                      <a:pt x="46" y="19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7" y="20"/>
                    </a:cubicBezTo>
                    <a:cubicBezTo>
                      <a:pt x="48" y="20"/>
                      <a:pt x="49" y="21"/>
                      <a:pt x="50" y="22"/>
                    </a:cubicBezTo>
                    <a:cubicBezTo>
                      <a:pt x="52" y="28"/>
                      <a:pt x="51" y="33"/>
                      <a:pt x="47" y="37"/>
                    </a:cubicBezTo>
                    <a:cubicBezTo>
                      <a:pt x="45" y="40"/>
                      <a:pt x="41" y="41"/>
                      <a:pt x="37" y="41"/>
                    </a:cubicBezTo>
                    <a:cubicBezTo>
                      <a:pt x="37" y="41"/>
                      <a:pt x="37" y="41"/>
                      <a:pt x="36" y="41"/>
                    </a:cubicBezTo>
                    <a:cubicBezTo>
                      <a:pt x="26" y="51"/>
                      <a:pt x="26" y="51"/>
                      <a:pt x="26" y="51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6"/>
                      <a:pt x="29" y="68"/>
                      <a:pt x="31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45" y="68"/>
                      <a:pt x="45" y="68"/>
                      <a:pt x="45" y="68"/>
                    </a:cubicBezTo>
                    <a:cubicBezTo>
                      <a:pt x="47" y="68"/>
                      <a:pt x="49" y="66"/>
                      <a:pt x="49" y="63"/>
                    </a:cubicBezTo>
                    <a:cubicBezTo>
                      <a:pt x="51" y="43"/>
                      <a:pt x="51" y="43"/>
                      <a:pt x="51" y="43"/>
                    </a:cubicBezTo>
                    <a:cubicBezTo>
                      <a:pt x="51" y="45"/>
                      <a:pt x="53" y="48"/>
                      <a:pt x="56" y="48"/>
                    </a:cubicBezTo>
                    <a:cubicBezTo>
                      <a:pt x="56" y="48"/>
                      <a:pt x="56" y="48"/>
                      <a:pt x="56" y="48"/>
                    </a:cubicBezTo>
                    <a:cubicBezTo>
                      <a:pt x="63" y="47"/>
                      <a:pt x="66" y="8"/>
                      <a:pt x="5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97">
                  <a:solidFill>
                    <a:prstClr val="black"/>
                  </a:solidFill>
                </a:endParaRPr>
              </a:p>
            </p:txBody>
          </p:sp>
          <p:sp>
            <p:nvSpPr>
              <p:cNvPr id="92" name="Freeform 320">
                <a:extLst>
                  <a:ext uri="{FF2B5EF4-FFF2-40B4-BE49-F238E27FC236}">
                    <a16:creationId xmlns:a16="http://schemas.microsoft.com/office/drawing/2014/main" id="{F41C1926-9225-0F64-4A46-1A02311D2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238" y="4722813"/>
                <a:ext cx="395288" cy="260350"/>
              </a:xfrm>
              <a:custGeom>
                <a:avLst/>
                <a:gdLst>
                  <a:gd name="T0" fmla="*/ 34 w 35"/>
                  <a:gd name="T1" fmla="*/ 23 h 23"/>
                  <a:gd name="T2" fmla="*/ 35 w 35"/>
                  <a:gd name="T3" fmla="*/ 23 h 23"/>
                  <a:gd name="T4" fmla="*/ 35 w 35"/>
                  <a:gd name="T5" fmla="*/ 21 h 23"/>
                  <a:gd name="T6" fmla="*/ 35 w 35"/>
                  <a:gd name="T7" fmla="*/ 18 h 23"/>
                  <a:gd name="T8" fmla="*/ 34 w 35"/>
                  <a:gd name="T9" fmla="*/ 16 h 23"/>
                  <a:gd name="T10" fmla="*/ 34 w 35"/>
                  <a:gd name="T11" fmla="*/ 15 h 23"/>
                  <a:gd name="T12" fmla="*/ 24 w 35"/>
                  <a:gd name="T13" fmla="*/ 2 h 23"/>
                  <a:gd name="T14" fmla="*/ 24 w 35"/>
                  <a:gd name="T15" fmla="*/ 12 h 23"/>
                  <a:gd name="T16" fmla="*/ 21 w 35"/>
                  <a:gd name="T17" fmla="*/ 12 h 23"/>
                  <a:gd name="T18" fmla="*/ 21 w 35"/>
                  <a:gd name="T19" fmla="*/ 1 h 23"/>
                  <a:gd name="T20" fmla="*/ 20 w 35"/>
                  <a:gd name="T21" fmla="*/ 0 h 23"/>
                  <a:gd name="T22" fmla="*/ 18 w 35"/>
                  <a:gd name="T23" fmla="*/ 0 h 23"/>
                  <a:gd name="T24" fmla="*/ 15 w 35"/>
                  <a:gd name="T25" fmla="*/ 0 h 23"/>
                  <a:gd name="T26" fmla="*/ 14 w 35"/>
                  <a:gd name="T27" fmla="*/ 1 h 23"/>
                  <a:gd name="T28" fmla="*/ 14 w 35"/>
                  <a:gd name="T29" fmla="*/ 12 h 23"/>
                  <a:gd name="T30" fmla="*/ 11 w 35"/>
                  <a:gd name="T31" fmla="*/ 12 h 23"/>
                  <a:gd name="T32" fmla="*/ 11 w 35"/>
                  <a:gd name="T33" fmla="*/ 2 h 23"/>
                  <a:gd name="T34" fmla="*/ 1 w 35"/>
                  <a:gd name="T35" fmla="*/ 15 h 23"/>
                  <a:gd name="T36" fmla="*/ 1 w 35"/>
                  <a:gd name="T37" fmla="*/ 16 h 23"/>
                  <a:gd name="T38" fmla="*/ 0 w 35"/>
                  <a:gd name="T39" fmla="*/ 18 h 23"/>
                  <a:gd name="T40" fmla="*/ 0 w 35"/>
                  <a:gd name="T41" fmla="*/ 21 h 23"/>
                  <a:gd name="T42" fmla="*/ 0 w 35"/>
                  <a:gd name="T43" fmla="*/ 23 h 23"/>
                  <a:gd name="T44" fmla="*/ 1 w 35"/>
                  <a:gd name="T45" fmla="*/ 23 h 23"/>
                  <a:gd name="T46" fmla="*/ 34 w 35"/>
                  <a:gd name="T4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" h="23">
                    <a:moveTo>
                      <a:pt x="34" y="23"/>
                    </a:moveTo>
                    <a:cubicBezTo>
                      <a:pt x="34" y="23"/>
                      <a:pt x="35" y="23"/>
                      <a:pt x="35" y="23"/>
                    </a:cubicBezTo>
                    <a:cubicBezTo>
                      <a:pt x="35" y="22"/>
                      <a:pt x="35" y="22"/>
                      <a:pt x="35" y="21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7"/>
                      <a:pt x="35" y="16"/>
                      <a:pt x="34" y="16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2" y="10"/>
                      <a:pt x="30" y="4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1" y="0"/>
                      <a:pt x="20" y="0"/>
                    </a:cubicBezTo>
                    <a:cubicBezTo>
                      <a:pt x="20" y="0"/>
                      <a:pt x="19" y="0"/>
                      <a:pt x="18" y="0"/>
                    </a:cubicBezTo>
                    <a:cubicBezTo>
                      <a:pt x="16" y="0"/>
                      <a:pt x="15" y="0"/>
                      <a:pt x="15" y="0"/>
                    </a:cubicBezTo>
                    <a:cubicBezTo>
                      <a:pt x="15" y="0"/>
                      <a:pt x="14" y="0"/>
                      <a:pt x="14" y="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5" y="4"/>
                      <a:pt x="3" y="10"/>
                      <a:pt x="1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3"/>
                      <a:pt x="1" y="23"/>
                      <a:pt x="1" y="23"/>
                    </a:cubicBezTo>
                    <a:lnTo>
                      <a:pt x="34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97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321">
                <a:extLst>
                  <a:ext uri="{FF2B5EF4-FFF2-40B4-BE49-F238E27FC236}">
                    <a16:creationId xmlns:a16="http://schemas.microsoft.com/office/drawing/2014/main" id="{C5C89013-7B78-B47C-FAFB-B0C8220A0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5463" y="5005388"/>
                <a:ext cx="349250" cy="225425"/>
              </a:xfrm>
              <a:custGeom>
                <a:avLst/>
                <a:gdLst>
                  <a:gd name="T0" fmla="*/ 0 w 31"/>
                  <a:gd name="T1" fmla="*/ 1 h 20"/>
                  <a:gd name="T2" fmla="*/ 31 w 31"/>
                  <a:gd name="T3" fmla="*/ 0 h 20"/>
                  <a:gd name="T4" fmla="*/ 0 w 31"/>
                  <a:gd name="T5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0">
                    <a:moveTo>
                      <a:pt x="0" y="1"/>
                    </a:moveTo>
                    <a:cubicBezTo>
                      <a:pt x="2" y="20"/>
                      <a:pt x="30" y="20"/>
                      <a:pt x="3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5721" tIns="27861" rIns="55721" bIns="2786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97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7" name="Freeform 405">
              <a:extLst>
                <a:ext uri="{FF2B5EF4-FFF2-40B4-BE49-F238E27FC236}">
                  <a16:creationId xmlns:a16="http://schemas.microsoft.com/office/drawing/2014/main" id="{C66182BF-C905-EBC7-4009-C860C20ECB20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373994" y="4787822"/>
              <a:ext cx="448795" cy="824786"/>
            </a:xfrm>
            <a:custGeom>
              <a:avLst/>
              <a:gdLst/>
              <a:ahLst/>
              <a:cxnLst>
                <a:cxn ang="0">
                  <a:pos x="304" y="83"/>
                </a:cxn>
                <a:cxn ang="0">
                  <a:pos x="227" y="3"/>
                </a:cxn>
                <a:cxn ang="0">
                  <a:pos x="80" y="3"/>
                </a:cxn>
                <a:cxn ang="0">
                  <a:pos x="3" y="83"/>
                </a:cxn>
                <a:cxn ang="0">
                  <a:pos x="3" y="395"/>
                </a:cxn>
                <a:cxn ang="0">
                  <a:pos x="80" y="475"/>
                </a:cxn>
                <a:cxn ang="0">
                  <a:pos x="227" y="475"/>
                </a:cxn>
                <a:cxn ang="0">
                  <a:pos x="304" y="395"/>
                </a:cxn>
                <a:cxn ang="0">
                  <a:pos x="304" y="83"/>
                </a:cxn>
                <a:cxn ang="0">
                  <a:pos x="195" y="41"/>
                </a:cxn>
                <a:cxn ang="0">
                  <a:pos x="207" y="53"/>
                </a:cxn>
                <a:cxn ang="0">
                  <a:pos x="195" y="64"/>
                </a:cxn>
                <a:cxn ang="0">
                  <a:pos x="183" y="53"/>
                </a:cxn>
                <a:cxn ang="0">
                  <a:pos x="195" y="41"/>
                </a:cxn>
                <a:cxn ang="0">
                  <a:pos x="153" y="41"/>
                </a:cxn>
                <a:cxn ang="0">
                  <a:pos x="165" y="53"/>
                </a:cxn>
                <a:cxn ang="0">
                  <a:pos x="153" y="64"/>
                </a:cxn>
                <a:cxn ang="0">
                  <a:pos x="142" y="53"/>
                </a:cxn>
                <a:cxn ang="0">
                  <a:pos x="153" y="41"/>
                </a:cxn>
                <a:cxn ang="0">
                  <a:pos x="112" y="41"/>
                </a:cxn>
                <a:cxn ang="0">
                  <a:pos x="123" y="53"/>
                </a:cxn>
                <a:cxn ang="0">
                  <a:pos x="112" y="64"/>
                </a:cxn>
                <a:cxn ang="0">
                  <a:pos x="100" y="53"/>
                </a:cxn>
                <a:cxn ang="0">
                  <a:pos x="112" y="41"/>
                </a:cxn>
                <a:cxn ang="0">
                  <a:pos x="197" y="431"/>
                </a:cxn>
                <a:cxn ang="0">
                  <a:pos x="193" y="436"/>
                </a:cxn>
                <a:cxn ang="0">
                  <a:pos x="114" y="436"/>
                </a:cxn>
                <a:cxn ang="0">
                  <a:pos x="109" y="431"/>
                </a:cxn>
                <a:cxn ang="0">
                  <a:pos x="109" y="418"/>
                </a:cxn>
                <a:cxn ang="0">
                  <a:pos x="114" y="414"/>
                </a:cxn>
                <a:cxn ang="0">
                  <a:pos x="193" y="414"/>
                </a:cxn>
                <a:cxn ang="0">
                  <a:pos x="197" y="418"/>
                </a:cxn>
                <a:cxn ang="0">
                  <a:pos x="197" y="431"/>
                </a:cxn>
                <a:cxn ang="0">
                  <a:pos x="274" y="387"/>
                </a:cxn>
                <a:cxn ang="0">
                  <a:pos x="32" y="387"/>
                </a:cxn>
                <a:cxn ang="0">
                  <a:pos x="32" y="93"/>
                </a:cxn>
                <a:cxn ang="0">
                  <a:pos x="274" y="93"/>
                </a:cxn>
                <a:cxn ang="0">
                  <a:pos x="274" y="387"/>
                </a:cxn>
              </a:cxnLst>
              <a:rect l="0" t="0" r="r" b="b"/>
              <a:pathLst>
                <a:path w="307" h="478">
                  <a:moveTo>
                    <a:pt x="304" y="83"/>
                  </a:moveTo>
                  <a:cubicBezTo>
                    <a:pt x="302" y="42"/>
                    <a:pt x="268" y="5"/>
                    <a:pt x="227" y="3"/>
                  </a:cubicBezTo>
                  <a:cubicBezTo>
                    <a:pt x="178" y="0"/>
                    <a:pt x="129" y="0"/>
                    <a:pt x="80" y="3"/>
                  </a:cubicBezTo>
                  <a:cubicBezTo>
                    <a:pt x="39" y="5"/>
                    <a:pt x="5" y="42"/>
                    <a:pt x="3" y="83"/>
                  </a:cubicBezTo>
                  <a:cubicBezTo>
                    <a:pt x="0" y="187"/>
                    <a:pt x="0" y="291"/>
                    <a:pt x="3" y="395"/>
                  </a:cubicBezTo>
                  <a:cubicBezTo>
                    <a:pt x="5" y="436"/>
                    <a:pt x="39" y="473"/>
                    <a:pt x="80" y="475"/>
                  </a:cubicBezTo>
                  <a:cubicBezTo>
                    <a:pt x="129" y="478"/>
                    <a:pt x="178" y="478"/>
                    <a:pt x="227" y="475"/>
                  </a:cubicBezTo>
                  <a:cubicBezTo>
                    <a:pt x="268" y="473"/>
                    <a:pt x="302" y="436"/>
                    <a:pt x="304" y="395"/>
                  </a:cubicBezTo>
                  <a:cubicBezTo>
                    <a:pt x="307" y="291"/>
                    <a:pt x="307" y="187"/>
                    <a:pt x="304" y="83"/>
                  </a:cubicBezTo>
                  <a:close/>
                  <a:moveTo>
                    <a:pt x="195" y="41"/>
                  </a:moveTo>
                  <a:cubicBezTo>
                    <a:pt x="202" y="41"/>
                    <a:pt x="207" y="46"/>
                    <a:pt x="207" y="53"/>
                  </a:cubicBezTo>
                  <a:cubicBezTo>
                    <a:pt x="207" y="59"/>
                    <a:pt x="202" y="64"/>
                    <a:pt x="195" y="64"/>
                  </a:cubicBezTo>
                  <a:cubicBezTo>
                    <a:pt x="189" y="64"/>
                    <a:pt x="183" y="59"/>
                    <a:pt x="183" y="53"/>
                  </a:cubicBezTo>
                  <a:cubicBezTo>
                    <a:pt x="183" y="46"/>
                    <a:pt x="189" y="41"/>
                    <a:pt x="195" y="41"/>
                  </a:cubicBezTo>
                  <a:close/>
                  <a:moveTo>
                    <a:pt x="153" y="41"/>
                  </a:moveTo>
                  <a:cubicBezTo>
                    <a:pt x="160" y="41"/>
                    <a:pt x="165" y="46"/>
                    <a:pt x="165" y="53"/>
                  </a:cubicBezTo>
                  <a:cubicBezTo>
                    <a:pt x="165" y="59"/>
                    <a:pt x="160" y="64"/>
                    <a:pt x="153" y="64"/>
                  </a:cubicBezTo>
                  <a:cubicBezTo>
                    <a:pt x="147" y="64"/>
                    <a:pt x="142" y="59"/>
                    <a:pt x="142" y="53"/>
                  </a:cubicBezTo>
                  <a:cubicBezTo>
                    <a:pt x="142" y="46"/>
                    <a:pt x="147" y="41"/>
                    <a:pt x="153" y="41"/>
                  </a:cubicBezTo>
                  <a:close/>
                  <a:moveTo>
                    <a:pt x="112" y="41"/>
                  </a:moveTo>
                  <a:cubicBezTo>
                    <a:pt x="118" y="41"/>
                    <a:pt x="123" y="46"/>
                    <a:pt x="123" y="53"/>
                  </a:cubicBezTo>
                  <a:cubicBezTo>
                    <a:pt x="123" y="59"/>
                    <a:pt x="118" y="64"/>
                    <a:pt x="112" y="64"/>
                  </a:cubicBezTo>
                  <a:cubicBezTo>
                    <a:pt x="105" y="64"/>
                    <a:pt x="100" y="59"/>
                    <a:pt x="100" y="53"/>
                  </a:cubicBezTo>
                  <a:cubicBezTo>
                    <a:pt x="100" y="46"/>
                    <a:pt x="105" y="41"/>
                    <a:pt x="112" y="41"/>
                  </a:cubicBezTo>
                  <a:close/>
                  <a:moveTo>
                    <a:pt x="197" y="431"/>
                  </a:moveTo>
                  <a:cubicBezTo>
                    <a:pt x="197" y="434"/>
                    <a:pt x="195" y="436"/>
                    <a:pt x="193" y="436"/>
                  </a:cubicBezTo>
                  <a:cubicBezTo>
                    <a:pt x="114" y="436"/>
                    <a:pt x="114" y="436"/>
                    <a:pt x="114" y="436"/>
                  </a:cubicBezTo>
                  <a:cubicBezTo>
                    <a:pt x="111" y="436"/>
                    <a:pt x="109" y="434"/>
                    <a:pt x="109" y="431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416"/>
                    <a:pt x="111" y="414"/>
                    <a:pt x="114" y="414"/>
                  </a:cubicBezTo>
                  <a:cubicBezTo>
                    <a:pt x="193" y="414"/>
                    <a:pt x="193" y="414"/>
                    <a:pt x="193" y="414"/>
                  </a:cubicBezTo>
                  <a:cubicBezTo>
                    <a:pt x="195" y="414"/>
                    <a:pt x="197" y="416"/>
                    <a:pt x="197" y="418"/>
                  </a:cubicBezTo>
                  <a:lnTo>
                    <a:pt x="197" y="431"/>
                  </a:lnTo>
                  <a:close/>
                  <a:moveTo>
                    <a:pt x="274" y="387"/>
                  </a:moveTo>
                  <a:cubicBezTo>
                    <a:pt x="32" y="387"/>
                    <a:pt x="32" y="387"/>
                    <a:pt x="32" y="387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274" y="93"/>
                    <a:pt x="274" y="93"/>
                    <a:pt x="274" y="93"/>
                  </a:cubicBezTo>
                  <a:lnTo>
                    <a:pt x="274" y="387"/>
                  </a:lnTo>
                  <a:close/>
                </a:path>
              </a:pathLst>
            </a:custGeom>
            <a:solidFill>
              <a:srgbClr val="00338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FFC7310F-9BA3-805F-D60D-263118254E80}"/>
              </a:ext>
            </a:extLst>
          </p:cNvPr>
          <p:cNvSpPr txBox="1"/>
          <p:nvPr/>
        </p:nvSpPr>
        <p:spPr>
          <a:xfrm>
            <a:off x="5810567" y="5793959"/>
            <a:ext cx="3474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Регистрация происшествия онлайн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53EEEB6-5B74-04D9-EC76-6AFD6887B7CE}"/>
              </a:ext>
            </a:extLst>
          </p:cNvPr>
          <p:cNvSpPr txBox="1"/>
          <p:nvPr/>
        </p:nvSpPr>
        <p:spPr>
          <a:xfrm>
            <a:off x="2307772" y="842155"/>
            <a:ext cx="831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/>
              <a:t>Цифровое решение «Управление происшествиями»</a:t>
            </a:r>
          </a:p>
        </p:txBody>
      </p:sp>
      <p:pic>
        <p:nvPicPr>
          <p:cNvPr id="125" name="Рисунок 124">
            <a:extLst>
              <a:ext uri="{FF2B5EF4-FFF2-40B4-BE49-F238E27FC236}">
                <a16:creationId xmlns:a16="http://schemas.microsoft.com/office/drawing/2014/main" id="{17480B71-17A5-A8C9-9BBB-3BFF87FEE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10" y="630240"/>
            <a:ext cx="1954700" cy="331499"/>
          </a:xfrm>
          <a:prstGeom prst="rect">
            <a:avLst/>
          </a:prstGeom>
        </p:spPr>
      </p:pic>
      <p:sp>
        <p:nvSpPr>
          <p:cNvPr id="126" name="TextBox 125">
            <a:extLst>
              <a:ext uri="{FF2B5EF4-FFF2-40B4-BE49-F238E27FC236}">
                <a16:creationId xmlns:a16="http://schemas.microsoft.com/office/drawing/2014/main" id="{E29C5361-BEB0-5489-9EAC-372124CFAFCF}"/>
              </a:ext>
            </a:extLst>
          </p:cNvPr>
          <p:cNvSpPr txBox="1"/>
          <p:nvPr/>
        </p:nvSpPr>
        <p:spPr>
          <a:xfrm>
            <a:off x="720320" y="1352986"/>
            <a:ext cx="1580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/>
              </a:rPr>
              <a:t>ВЫГОДЫ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85335CF-36AD-C957-7A12-10984610FEF8}"/>
              </a:ext>
            </a:extLst>
          </p:cNvPr>
          <p:cNvSpPr txBox="1"/>
          <p:nvPr/>
        </p:nvSpPr>
        <p:spPr>
          <a:xfrm>
            <a:off x="8994177" y="3197537"/>
            <a:ext cx="30563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Прозрачность информации, контроль расследования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9CF9A9C-701E-F3A7-2389-0108A3D85E94}"/>
              </a:ext>
            </a:extLst>
          </p:cNvPr>
          <p:cNvSpPr txBox="1"/>
          <p:nvPr/>
        </p:nvSpPr>
        <p:spPr>
          <a:xfrm>
            <a:off x="-35667" y="3197537"/>
            <a:ext cx="27224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Единая база данных о происшествиях, доступность материалов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FBCC4FF-9243-911F-4115-7F077EC3E01D}"/>
              </a:ext>
            </a:extLst>
          </p:cNvPr>
          <p:cNvSpPr txBox="1"/>
          <p:nvPr/>
        </p:nvSpPr>
        <p:spPr>
          <a:xfrm>
            <a:off x="5858680" y="1398781"/>
            <a:ext cx="3474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Формирование отчетности</a:t>
            </a:r>
          </a:p>
        </p:txBody>
      </p:sp>
      <p:pic>
        <p:nvPicPr>
          <p:cNvPr id="131" name="Рисунок 130">
            <a:extLst>
              <a:ext uri="{FF2B5EF4-FFF2-40B4-BE49-F238E27FC236}">
                <a16:creationId xmlns:a16="http://schemas.microsoft.com/office/drawing/2014/main" id="{858A11EB-ACE6-804D-5DD4-53CE025F43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210" y="3038079"/>
            <a:ext cx="1948704" cy="194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7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5DE3C0D-958B-9142-FE00-2F9B1748C964}"/>
              </a:ext>
            </a:extLst>
          </p:cNvPr>
          <p:cNvSpPr txBox="1"/>
          <p:nvPr/>
        </p:nvSpPr>
        <p:spPr>
          <a:xfrm>
            <a:off x="2307772" y="842155"/>
            <a:ext cx="831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ru-RU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/>
              <a:t>Цифровое решение «Управление происшествиями»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F2ED78-466E-E189-2700-9559175D1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0" y="630240"/>
            <a:ext cx="1954700" cy="33149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D75CF7-7ABE-4B39-CA71-B92DADD060D4}"/>
              </a:ext>
            </a:extLst>
          </p:cNvPr>
          <p:cNvSpPr/>
          <p:nvPr/>
        </p:nvSpPr>
        <p:spPr>
          <a:xfrm>
            <a:off x="667019" y="1538909"/>
            <a:ext cx="108579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</a:rPr>
              <a:t>Для расчета КПД в Управлении происшествиями используются коэффициенты: LTIFR, FAR, LTIR, 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</a:rPr>
              <a:t>TRIR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endParaRPr lang="ru-RU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endParaRPr lang="ru-RU" sz="2000" b="1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</a:rPr>
              <a:t>В расчет берутся количество пострадавших в несчастных случаях, количество пострадавших со смертельным исходом, количество несчастных случаев, отработанные часы и другие данные.</a:t>
            </a:r>
          </a:p>
        </p:txBody>
      </p:sp>
      <p:pic>
        <p:nvPicPr>
          <p:cNvPr id="3078" name="Picture 6" descr="График волатильности акций на экране компьютера PNG , стоковый клипарт,  акции, Волна PNG картинки и пнг рисунок для бесплатной загрузки">
            <a:extLst>
              <a:ext uri="{FF2B5EF4-FFF2-40B4-BE49-F238E27FC236}">
                <a16:creationId xmlns:a16="http://schemas.microsoft.com/office/drawing/2014/main" id="{AC4B7F12-2898-E6D2-E6D8-4B7C23B2F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8" b="89778" l="9778" r="90222">
                        <a14:foregroundMark x1="90222" y1="12889" x2="90222" y2="12889"/>
                        <a14:foregroundMark x1="86667" y1="14222" x2="86667" y2="14222"/>
                        <a14:foregroundMark x1="88000" y1="10667" x2="88000" y2="10667"/>
                        <a14:foregroundMark x1="89778" y1="25333" x2="89778" y2="2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04" y="1584050"/>
            <a:ext cx="4326391" cy="432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850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381BE2-5594-45C5-F5B9-588D2C3C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0" y="630240"/>
            <a:ext cx="1954700" cy="331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8DD4E-3B76-1B15-0DC0-D5E44854FB80}"/>
              </a:ext>
            </a:extLst>
          </p:cNvPr>
          <p:cNvSpPr txBox="1"/>
          <p:nvPr/>
        </p:nvSpPr>
        <p:spPr>
          <a:xfrm>
            <a:off x="2330863" y="857077"/>
            <a:ext cx="8400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Цифровое решение «Охрана здоровья»</a:t>
            </a:r>
          </a:p>
        </p:txBody>
      </p: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DF27B2CF-04FA-BD17-1135-1F07E485B8E7}"/>
              </a:ext>
            </a:extLst>
          </p:cNvPr>
          <p:cNvGrpSpPr/>
          <p:nvPr/>
        </p:nvGrpSpPr>
        <p:grpSpPr>
          <a:xfrm>
            <a:off x="930728" y="2019250"/>
            <a:ext cx="10682060" cy="4645437"/>
            <a:chOff x="756557" y="1668448"/>
            <a:chExt cx="10682060" cy="4645437"/>
          </a:xfrm>
        </p:grpSpPr>
        <p:pic>
          <p:nvPicPr>
            <p:cNvPr id="113" name="object 3">
              <a:extLst>
                <a:ext uri="{FF2B5EF4-FFF2-40B4-BE49-F238E27FC236}">
                  <a16:creationId xmlns:a16="http://schemas.microsoft.com/office/drawing/2014/main" id="{15F5CB13-15B1-F8EA-9553-8BADDED564E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87507" y="6180008"/>
              <a:ext cx="1277948" cy="127011"/>
            </a:xfrm>
            <a:prstGeom prst="rect">
              <a:avLst/>
            </a:prstGeom>
          </p:spPr>
        </p:pic>
        <p:pic>
          <p:nvPicPr>
            <p:cNvPr id="114" name="object 4">
              <a:extLst>
                <a:ext uri="{FF2B5EF4-FFF2-40B4-BE49-F238E27FC236}">
                  <a16:creationId xmlns:a16="http://schemas.microsoft.com/office/drawing/2014/main" id="{0E17DBD5-3B84-8DDC-A7DD-24916FD20041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63285" y="6186874"/>
              <a:ext cx="973675" cy="127011"/>
            </a:xfrm>
            <a:prstGeom prst="rect">
              <a:avLst/>
            </a:prstGeom>
          </p:spPr>
        </p:pic>
        <p:pic>
          <p:nvPicPr>
            <p:cNvPr id="115" name="object 5">
              <a:extLst>
                <a:ext uri="{FF2B5EF4-FFF2-40B4-BE49-F238E27FC236}">
                  <a16:creationId xmlns:a16="http://schemas.microsoft.com/office/drawing/2014/main" id="{12E29CDB-A8EF-D6D8-BD82-B0464891945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6557" y="5695992"/>
              <a:ext cx="422403" cy="408496"/>
            </a:xfrm>
            <a:prstGeom prst="rect">
              <a:avLst/>
            </a:prstGeom>
          </p:spPr>
        </p:pic>
        <p:pic>
          <p:nvPicPr>
            <p:cNvPr id="116" name="object 6">
              <a:extLst>
                <a:ext uri="{FF2B5EF4-FFF2-40B4-BE49-F238E27FC236}">
                  <a16:creationId xmlns:a16="http://schemas.microsoft.com/office/drawing/2014/main" id="{36DF8BA2-5E96-0F8A-853C-DFB18219C4A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6557" y="4892731"/>
              <a:ext cx="425983" cy="411928"/>
            </a:xfrm>
            <a:prstGeom prst="rect">
              <a:avLst/>
            </a:prstGeom>
          </p:spPr>
        </p:pic>
        <p:pic>
          <p:nvPicPr>
            <p:cNvPr id="117" name="object 7">
              <a:extLst>
                <a:ext uri="{FF2B5EF4-FFF2-40B4-BE49-F238E27FC236}">
                  <a16:creationId xmlns:a16="http://schemas.microsoft.com/office/drawing/2014/main" id="{D5D624B4-4D95-4E01-D9E2-E3CB2E8143E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6557" y="4099768"/>
              <a:ext cx="425983" cy="408496"/>
            </a:xfrm>
            <a:prstGeom prst="rect">
              <a:avLst/>
            </a:prstGeom>
          </p:spPr>
        </p:pic>
        <p:pic>
          <p:nvPicPr>
            <p:cNvPr id="118" name="object 8">
              <a:extLst>
                <a:ext uri="{FF2B5EF4-FFF2-40B4-BE49-F238E27FC236}">
                  <a16:creationId xmlns:a16="http://schemas.microsoft.com/office/drawing/2014/main" id="{F3E2E9F7-AC48-10DD-BDAD-778267C3CA17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6557" y="3293074"/>
              <a:ext cx="425983" cy="408496"/>
            </a:xfrm>
            <a:prstGeom prst="rect">
              <a:avLst/>
            </a:prstGeom>
          </p:spPr>
        </p:pic>
        <p:pic>
          <p:nvPicPr>
            <p:cNvPr id="119" name="object 9">
              <a:extLst>
                <a:ext uri="{FF2B5EF4-FFF2-40B4-BE49-F238E27FC236}">
                  <a16:creationId xmlns:a16="http://schemas.microsoft.com/office/drawing/2014/main" id="{666E903C-979E-A8CB-E4C8-CFEFDD504EB7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6557" y="2500111"/>
              <a:ext cx="425983" cy="408496"/>
            </a:xfrm>
            <a:prstGeom prst="rect">
              <a:avLst/>
            </a:prstGeom>
          </p:spPr>
        </p:pic>
        <p:pic>
          <p:nvPicPr>
            <p:cNvPr id="120" name="object 10">
              <a:extLst>
                <a:ext uri="{FF2B5EF4-FFF2-40B4-BE49-F238E27FC236}">
                  <a16:creationId xmlns:a16="http://schemas.microsoft.com/office/drawing/2014/main" id="{AB7ACDEE-4710-9BB1-A6C0-90137264A64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6029" y="5435104"/>
              <a:ext cx="1106123" cy="127011"/>
            </a:xfrm>
            <a:prstGeom prst="rect">
              <a:avLst/>
            </a:prstGeom>
          </p:spPr>
        </p:pic>
        <p:pic>
          <p:nvPicPr>
            <p:cNvPr id="121" name="object 11">
              <a:extLst>
                <a:ext uri="{FF2B5EF4-FFF2-40B4-BE49-F238E27FC236}">
                  <a16:creationId xmlns:a16="http://schemas.microsoft.com/office/drawing/2014/main" id="{E57F788A-8029-D1D9-A8D9-654632718436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69840" y="4666170"/>
              <a:ext cx="1571483" cy="133877"/>
            </a:xfrm>
            <a:prstGeom prst="rect">
              <a:avLst/>
            </a:prstGeom>
          </p:spPr>
        </p:pic>
        <p:pic>
          <p:nvPicPr>
            <p:cNvPr id="122" name="object 12">
              <a:extLst>
                <a:ext uri="{FF2B5EF4-FFF2-40B4-BE49-F238E27FC236}">
                  <a16:creationId xmlns:a16="http://schemas.microsoft.com/office/drawing/2014/main" id="{AD9406E4-A36B-09FF-2082-2AC966CEF913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87507" y="3845745"/>
              <a:ext cx="1277948" cy="130444"/>
            </a:xfrm>
            <a:prstGeom prst="rect">
              <a:avLst/>
            </a:prstGeom>
          </p:spPr>
        </p:pic>
        <p:pic>
          <p:nvPicPr>
            <p:cNvPr id="123" name="object 13">
              <a:extLst>
                <a:ext uri="{FF2B5EF4-FFF2-40B4-BE49-F238E27FC236}">
                  <a16:creationId xmlns:a16="http://schemas.microsoft.com/office/drawing/2014/main" id="{85029CD3-C43F-116A-82EA-BE0BD935B6B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59101" y="3039051"/>
              <a:ext cx="1460512" cy="127011"/>
            </a:xfrm>
            <a:prstGeom prst="rect">
              <a:avLst/>
            </a:prstGeom>
          </p:spPr>
        </p:pic>
        <p:pic>
          <p:nvPicPr>
            <p:cNvPr id="125" name="object 15">
              <a:extLst>
                <a:ext uri="{FF2B5EF4-FFF2-40B4-BE49-F238E27FC236}">
                  <a16:creationId xmlns:a16="http://schemas.microsoft.com/office/drawing/2014/main" id="{918343DB-8232-6A83-E84F-A6B477C9DAB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863285" y="5393911"/>
              <a:ext cx="973675" cy="127011"/>
            </a:xfrm>
            <a:prstGeom prst="rect">
              <a:avLst/>
            </a:prstGeom>
          </p:spPr>
        </p:pic>
        <p:pic>
          <p:nvPicPr>
            <p:cNvPr id="126" name="object 16">
              <a:extLst>
                <a:ext uri="{FF2B5EF4-FFF2-40B4-BE49-F238E27FC236}">
                  <a16:creationId xmlns:a16="http://schemas.microsoft.com/office/drawing/2014/main" id="{964274D6-BE7F-1B02-AD6B-2B9F8298D124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63285" y="4649006"/>
              <a:ext cx="995153" cy="127011"/>
            </a:xfrm>
            <a:prstGeom prst="rect">
              <a:avLst/>
            </a:prstGeom>
          </p:spPr>
        </p:pic>
        <p:pic>
          <p:nvPicPr>
            <p:cNvPr id="127" name="object 17">
              <a:extLst>
                <a:ext uri="{FF2B5EF4-FFF2-40B4-BE49-F238E27FC236}">
                  <a16:creationId xmlns:a16="http://schemas.microsoft.com/office/drawing/2014/main" id="{0074ADC1-9C79-EE54-11C0-18C3F9E2381F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920560" y="3856043"/>
              <a:ext cx="937878" cy="127011"/>
            </a:xfrm>
            <a:prstGeom prst="rect">
              <a:avLst/>
            </a:prstGeom>
          </p:spPr>
        </p:pic>
        <p:pic>
          <p:nvPicPr>
            <p:cNvPr id="128" name="object 18">
              <a:extLst>
                <a:ext uri="{FF2B5EF4-FFF2-40B4-BE49-F238E27FC236}">
                  <a16:creationId xmlns:a16="http://schemas.microsoft.com/office/drawing/2014/main" id="{8AA41481-D912-74D0-371B-DD3CBBFF6A3C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806009" y="3039051"/>
              <a:ext cx="1052428" cy="127011"/>
            </a:xfrm>
            <a:prstGeom prst="rect">
              <a:avLst/>
            </a:prstGeom>
          </p:spPr>
        </p:pic>
        <p:pic>
          <p:nvPicPr>
            <p:cNvPr id="129" name="object 19">
              <a:extLst>
                <a:ext uri="{FF2B5EF4-FFF2-40B4-BE49-F238E27FC236}">
                  <a16:creationId xmlns:a16="http://schemas.microsoft.com/office/drawing/2014/main" id="{DAE2241A-186F-929E-3DE4-F99AD15087E9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56557" y="1717447"/>
              <a:ext cx="425983" cy="411928"/>
            </a:xfrm>
            <a:prstGeom prst="rect">
              <a:avLst/>
            </a:prstGeom>
          </p:spPr>
        </p:pic>
        <p:pic>
          <p:nvPicPr>
            <p:cNvPr id="130" name="object 20">
              <a:extLst>
                <a:ext uri="{FF2B5EF4-FFF2-40B4-BE49-F238E27FC236}">
                  <a16:creationId xmlns:a16="http://schemas.microsoft.com/office/drawing/2014/main" id="{CFEEC3C6-43F4-74C5-7904-BC52BB82A6CB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773188" y="2246089"/>
              <a:ext cx="1292267" cy="127011"/>
            </a:xfrm>
            <a:prstGeom prst="rect">
              <a:avLst/>
            </a:prstGeom>
          </p:spPr>
        </p:pic>
        <p:pic>
          <p:nvPicPr>
            <p:cNvPr id="132" name="object 22">
              <a:extLst>
                <a:ext uri="{FF2B5EF4-FFF2-40B4-BE49-F238E27FC236}">
                  <a16:creationId xmlns:a16="http://schemas.microsoft.com/office/drawing/2014/main" id="{4FBCEDC4-DCD4-F6E2-5879-22138695EAAA}"/>
                </a:ext>
              </a:extLst>
            </p:cNvPr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91460" y="2246089"/>
              <a:ext cx="1166978" cy="127011"/>
            </a:xfrm>
            <a:prstGeom prst="rect">
              <a:avLst/>
            </a:prstGeom>
          </p:spPr>
        </p:pic>
        <p:sp>
          <p:nvSpPr>
            <p:cNvPr id="133" name="object 36">
              <a:extLst>
                <a:ext uri="{FF2B5EF4-FFF2-40B4-BE49-F238E27FC236}">
                  <a16:creationId xmlns:a16="http://schemas.microsoft.com/office/drawing/2014/main" id="{50A04412-8BD3-F5AF-A151-D276DD4A8FB4}"/>
                </a:ext>
              </a:extLst>
            </p:cNvPr>
            <p:cNvSpPr txBox="1"/>
            <p:nvPr/>
          </p:nvSpPr>
          <p:spPr>
            <a:xfrm>
              <a:off x="1529646" y="1702632"/>
              <a:ext cx="2499631" cy="38151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200" spc="-50" dirty="0">
                  <a:latin typeface="Lucida Sans Unicode"/>
                  <a:cs typeface="Lucida Sans Unicode"/>
                </a:rPr>
                <a:t>Колоссальная</a:t>
              </a:r>
              <a:r>
                <a:rPr sz="1200" spc="-65" dirty="0">
                  <a:latin typeface="Lucida Sans Unicode"/>
                  <a:cs typeface="Lucida Sans Unicode"/>
                </a:rPr>
                <a:t> </a:t>
              </a:r>
              <a:r>
                <a:rPr sz="1200" spc="-170" dirty="0">
                  <a:latin typeface="Lucida Sans Unicode"/>
                  <a:cs typeface="Lucida Sans Unicode"/>
                </a:rPr>
                <a:t>трата</a:t>
              </a:r>
              <a:r>
                <a:rPr sz="1200" spc="-50" dirty="0">
                  <a:latin typeface="Lucida Sans Unicode"/>
                  <a:cs typeface="Lucida Sans Unicode"/>
                </a:rPr>
                <a:t> </a:t>
              </a:r>
              <a:r>
                <a:rPr sz="1200" spc="-40" dirty="0">
                  <a:latin typeface="Lucida Sans Unicode"/>
                  <a:cs typeface="Lucida Sans Unicode"/>
                </a:rPr>
                <a:t>времени</a:t>
              </a:r>
              <a:endParaRPr sz="1200" dirty="0">
                <a:latin typeface="Lucida Sans Unicode"/>
                <a:cs typeface="Lucida Sans Unicode"/>
              </a:endParaRPr>
            </a:p>
            <a:p>
              <a:pPr marL="18415">
                <a:lnSpc>
                  <a:spcPct val="100000"/>
                </a:lnSpc>
                <a:spcBef>
                  <a:spcPts val="35"/>
                </a:spcBef>
              </a:pPr>
              <a:r>
                <a:rPr sz="1200" spc="-155" dirty="0">
                  <a:latin typeface="Lucida Sans Unicode"/>
                  <a:cs typeface="Lucida Sans Unicode"/>
                </a:rPr>
                <a:t>на</a:t>
              </a:r>
              <a:r>
                <a:rPr sz="1200" spc="-15" dirty="0">
                  <a:latin typeface="Lucida Sans Unicode"/>
                  <a:cs typeface="Lucida Sans Unicode"/>
                </a:rPr>
                <a:t> </a:t>
              </a:r>
              <a:r>
                <a:rPr sz="1200" spc="-120" dirty="0">
                  <a:latin typeface="Lucida Sans Unicode"/>
                  <a:cs typeface="Lucida Sans Unicode"/>
                </a:rPr>
                <a:t>медицинский</a:t>
              </a:r>
              <a:r>
                <a:rPr sz="1200" spc="-20" dirty="0">
                  <a:latin typeface="Lucida Sans Unicode"/>
                  <a:cs typeface="Lucida Sans Unicode"/>
                </a:rPr>
                <a:t> </a:t>
              </a:r>
              <a:r>
                <a:rPr sz="1200" spc="-10" dirty="0">
                  <a:latin typeface="Lucida Sans Unicode"/>
                  <a:cs typeface="Lucida Sans Unicode"/>
                </a:rPr>
                <a:t>осмотр</a:t>
              </a:r>
              <a:endParaRPr sz="1200" dirty="0">
                <a:latin typeface="Lucida Sans Unicode"/>
                <a:cs typeface="Lucida Sans Unicode"/>
              </a:endParaRPr>
            </a:p>
          </p:txBody>
        </p:sp>
        <p:sp>
          <p:nvSpPr>
            <p:cNvPr id="134" name="object 37">
              <a:extLst>
                <a:ext uri="{FF2B5EF4-FFF2-40B4-BE49-F238E27FC236}">
                  <a16:creationId xmlns:a16="http://schemas.microsoft.com/office/drawing/2014/main" id="{9A37F096-0CD2-8608-6B9F-1CE6DF73BC82}"/>
                </a:ext>
              </a:extLst>
            </p:cNvPr>
            <p:cNvSpPr txBox="1"/>
            <p:nvPr/>
          </p:nvSpPr>
          <p:spPr>
            <a:xfrm>
              <a:off x="1517588" y="2475593"/>
              <a:ext cx="1787480" cy="30905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9050">
                <a:lnSpc>
                  <a:spcPts val="2560"/>
                </a:lnSpc>
                <a:spcBef>
                  <a:spcPts val="100"/>
                </a:spcBef>
              </a:pPr>
              <a:r>
                <a:rPr sz="1200" spc="-10" dirty="0" err="1">
                  <a:latin typeface="Lucida Sans Unicode"/>
                  <a:cs typeface="Lucida Sans Unicode"/>
                </a:rPr>
                <a:t>Человеческий</a:t>
              </a:r>
              <a:r>
                <a:rPr lang="en-US" sz="1200" spc="-10" dirty="0">
                  <a:latin typeface="Lucida Sans Unicode"/>
                  <a:cs typeface="Lucida Sans Unicode"/>
                </a:rPr>
                <a:t>  </a:t>
              </a:r>
              <a:r>
                <a:rPr sz="1200" spc="-10" dirty="0" err="1">
                  <a:latin typeface="Lucida Sans Unicode"/>
                  <a:cs typeface="Lucida Sans Unicode"/>
                </a:rPr>
                <a:t>фактор</a:t>
              </a:r>
              <a:endParaRPr sz="1200" dirty="0">
                <a:latin typeface="Lucida Sans Unicode"/>
                <a:cs typeface="Lucida Sans Unicode"/>
              </a:endParaRPr>
            </a:p>
          </p:txBody>
        </p:sp>
        <p:sp>
          <p:nvSpPr>
            <p:cNvPr id="135" name="object 38">
              <a:extLst>
                <a:ext uri="{FF2B5EF4-FFF2-40B4-BE49-F238E27FC236}">
                  <a16:creationId xmlns:a16="http://schemas.microsoft.com/office/drawing/2014/main" id="{6D17135B-FC3B-2AFB-0CBA-6AFD89CFAC9A}"/>
                </a:ext>
              </a:extLst>
            </p:cNvPr>
            <p:cNvSpPr txBox="1"/>
            <p:nvPr/>
          </p:nvSpPr>
          <p:spPr>
            <a:xfrm>
              <a:off x="1533768" y="3262944"/>
              <a:ext cx="2165859" cy="429605"/>
            </a:xfrm>
            <a:prstGeom prst="rect">
              <a:avLst/>
            </a:prstGeom>
          </p:spPr>
          <p:txBody>
            <a:bodyPr vert="horz" wrap="square" lIns="0" tIns="34290" rIns="0" bIns="0" rtlCol="0">
              <a:spAutoFit/>
            </a:bodyPr>
            <a:lstStyle/>
            <a:p>
              <a:pPr marL="19050">
                <a:lnSpc>
                  <a:spcPct val="100000"/>
                </a:lnSpc>
                <a:spcBef>
                  <a:spcPts val="270"/>
                </a:spcBef>
              </a:pPr>
              <a:r>
                <a:rPr sz="1200" dirty="0">
                  <a:latin typeface="Lucida Sans Unicode"/>
                  <a:cs typeface="Lucida Sans Unicode"/>
                </a:rPr>
                <a:t>Травматизм</a:t>
              </a:r>
              <a:r>
                <a:rPr sz="1200" spc="-135" dirty="0">
                  <a:latin typeface="Lucida Sans Unicode"/>
                  <a:cs typeface="Lucida Sans Unicode"/>
                </a:rPr>
                <a:t> </a:t>
              </a:r>
              <a:r>
                <a:rPr sz="1200" spc="95" dirty="0">
                  <a:latin typeface="Lucida Sans Unicode"/>
                  <a:cs typeface="Lucida Sans Unicode"/>
                </a:rPr>
                <a:t>\</a:t>
              </a:r>
              <a:r>
                <a:rPr sz="1200" spc="-345" dirty="0">
                  <a:latin typeface="Lucida Sans Unicode"/>
                  <a:cs typeface="Lucida Sans Unicode"/>
                </a:rPr>
                <a:t> </a:t>
              </a:r>
              <a:r>
                <a:rPr sz="1200" spc="-10" dirty="0">
                  <a:latin typeface="Lucida Sans Unicode"/>
                  <a:cs typeface="Lucida Sans Unicode"/>
                </a:rPr>
                <a:t>Смертность</a:t>
              </a:r>
              <a:endParaRPr sz="1200" dirty="0">
                <a:latin typeface="Lucida Sans Unicode"/>
                <a:cs typeface="Lucida Sans Unicode"/>
              </a:endParaRPr>
            </a:p>
            <a:p>
              <a:pPr marL="12700">
                <a:lnSpc>
                  <a:spcPct val="100000"/>
                </a:lnSpc>
                <a:spcBef>
                  <a:spcPts val="170"/>
                </a:spcBef>
              </a:pPr>
              <a:r>
                <a:rPr sz="1200" spc="-90" dirty="0">
                  <a:latin typeface="Lucida Sans Unicode"/>
                  <a:cs typeface="Lucida Sans Unicode"/>
                </a:rPr>
                <a:t>на</a:t>
              </a:r>
              <a:r>
                <a:rPr sz="1200" spc="-75" dirty="0">
                  <a:latin typeface="Lucida Sans Unicode"/>
                  <a:cs typeface="Lucida Sans Unicode"/>
                </a:rPr>
                <a:t> </a:t>
              </a:r>
              <a:r>
                <a:rPr sz="1200" spc="-10" dirty="0">
                  <a:latin typeface="Lucida Sans Unicode"/>
                  <a:cs typeface="Lucida Sans Unicode"/>
                </a:rPr>
                <a:t>производстве</a:t>
              </a:r>
              <a:endParaRPr sz="1200" dirty="0">
                <a:latin typeface="Lucida Sans Unicode"/>
                <a:cs typeface="Lucida Sans Unicode"/>
              </a:endParaRPr>
            </a:p>
          </p:txBody>
        </p:sp>
        <p:sp>
          <p:nvSpPr>
            <p:cNvPr id="136" name="object 39">
              <a:extLst>
                <a:ext uri="{FF2B5EF4-FFF2-40B4-BE49-F238E27FC236}">
                  <a16:creationId xmlns:a16="http://schemas.microsoft.com/office/drawing/2014/main" id="{277CDA98-702B-D0A2-CE4E-C46AD03EDDB8}"/>
                </a:ext>
              </a:extLst>
            </p:cNvPr>
            <p:cNvSpPr txBox="1"/>
            <p:nvPr/>
          </p:nvSpPr>
          <p:spPr>
            <a:xfrm>
              <a:off x="1529470" y="4088530"/>
              <a:ext cx="1562626" cy="41229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6985">
                <a:lnSpc>
                  <a:spcPct val="100000"/>
                </a:lnSpc>
                <a:spcBef>
                  <a:spcPts val="95"/>
                </a:spcBef>
              </a:pPr>
              <a:r>
                <a:rPr sz="1200" spc="-65" dirty="0">
                  <a:latin typeface="Lucida Sans Unicode"/>
                  <a:cs typeface="Lucida Sans Unicode"/>
                </a:rPr>
                <a:t>Остановка</a:t>
              </a:r>
              <a:r>
                <a:rPr sz="1200" spc="-40" dirty="0">
                  <a:latin typeface="Lucida Sans Unicode"/>
                  <a:cs typeface="Lucida Sans Unicode"/>
                </a:rPr>
                <a:t> </a:t>
              </a:r>
              <a:r>
                <a:rPr sz="1200" spc="-95" dirty="0">
                  <a:latin typeface="Lucida Sans Unicode"/>
                  <a:cs typeface="Lucida Sans Unicode"/>
                </a:rPr>
                <a:t>работы </a:t>
              </a:r>
              <a:r>
                <a:rPr sz="1400" spc="-10" dirty="0">
                  <a:latin typeface="Lucida Sans Unicode"/>
                  <a:cs typeface="Lucida Sans Unicode"/>
                </a:rPr>
                <a:t>предприятия</a:t>
              </a:r>
              <a:endParaRPr sz="1200" dirty="0">
                <a:latin typeface="Lucida Sans Unicode"/>
                <a:cs typeface="Lucida Sans Unicode"/>
              </a:endParaRPr>
            </a:p>
          </p:txBody>
        </p:sp>
        <p:sp>
          <p:nvSpPr>
            <p:cNvPr id="137" name="object 40">
              <a:extLst>
                <a:ext uri="{FF2B5EF4-FFF2-40B4-BE49-F238E27FC236}">
                  <a16:creationId xmlns:a16="http://schemas.microsoft.com/office/drawing/2014/main" id="{A2DE2DFF-8C0C-6FD1-4556-3234EC34DD2C}"/>
                </a:ext>
              </a:extLst>
            </p:cNvPr>
            <p:cNvSpPr txBox="1"/>
            <p:nvPr/>
          </p:nvSpPr>
          <p:spPr>
            <a:xfrm>
              <a:off x="1529646" y="4877916"/>
              <a:ext cx="1880117" cy="45589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400" spc="-20" dirty="0">
                  <a:latin typeface="Lucida Sans Unicode"/>
                  <a:cs typeface="Lucida Sans Unicode"/>
                </a:rPr>
                <a:t>Выплаты</a:t>
              </a:r>
              <a:r>
                <a:rPr sz="1400" spc="-105" dirty="0">
                  <a:latin typeface="Lucida Sans Unicode"/>
                  <a:cs typeface="Lucida Sans Unicode"/>
                </a:rPr>
                <a:t> </a:t>
              </a:r>
              <a:r>
                <a:rPr sz="1400" spc="-75" dirty="0">
                  <a:latin typeface="Lucida Sans Unicode"/>
                  <a:cs typeface="Lucida Sans Unicode"/>
                </a:rPr>
                <a:t>связанные</a:t>
              </a:r>
              <a:r>
                <a:rPr sz="1400" spc="-105" dirty="0">
                  <a:latin typeface="Lucida Sans Unicode"/>
                  <a:cs typeface="Lucida Sans Unicode"/>
                </a:rPr>
                <a:t> </a:t>
              </a:r>
              <a:r>
                <a:rPr sz="1400" spc="-50" dirty="0">
                  <a:latin typeface="Lucida Sans Unicode"/>
                  <a:cs typeface="Lucida Sans Unicode"/>
                </a:rPr>
                <a:t>с</a:t>
              </a:r>
              <a:endParaRPr sz="1400" dirty="0">
                <a:latin typeface="Lucida Sans Unicode"/>
                <a:cs typeface="Lucida Sans Unicode"/>
              </a:endParaRPr>
            </a:p>
            <a:p>
              <a:pPr marL="26034">
                <a:lnSpc>
                  <a:spcPct val="100000"/>
                </a:lnSpc>
                <a:spcBef>
                  <a:spcPts val="85"/>
                </a:spcBef>
              </a:pPr>
              <a:r>
                <a:rPr sz="1400" spc="-60" dirty="0">
                  <a:latin typeface="Lucida Sans Unicode"/>
                  <a:cs typeface="Lucida Sans Unicode"/>
                </a:rPr>
                <a:t>трудовым</a:t>
              </a:r>
              <a:r>
                <a:rPr sz="1400" spc="-95" dirty="0">
                  <a:latin typeface="Lucida Sans Unicode"/>
                  <a:cs typeface="Lucida Sans Unicode"/>
                </a:rPr>
                <a:t> </a:t>
              </a:r>
              <a:r>
                <a:rPr sz="1400" spc="-10" dirty="0">
                  <a:latin typeface="Lucida Sans Unicode"/>
                  <a:cs typeface="Lucida Sans Unicode"/>
                </a:rPr>
                <a:t>увечьем</a:t>
              </a:r>
              <a:endParaRPr sz="1400" dirty="0">
                <a:latin typeface="Lucida Sans Unicode"/>
                <a:cs typeface="Lucida Sans Unicode"/>
              </a:endParaRPr>
            </a:p>
          </p:txBody>
        </p:sp>
        <p:sp>
          <p:nvSpPr>
            <p:cNvPr id="138" name="object 41">
              <a:extLst>
                <a:ext uri="{FF2B5EF4-FFF2-40B4-BE49-F238E27FC236}">
                  <a16:creationId xmlns:a16="http://schemas.microsoft.com/office/drawing/2014/main" id="{E07C2163-4451-83B3-AF93-8C3B55CAAADD}"/>
                </a:ext>
              </a:extLst>
            </p:cNvPr>
            <p:cNvSpPr txBox="1"/>
            <p:nvPr/>
          </p:nvSpPr>
          <p:spPr>
            <a:xfrm>
              <a:off x="1529112" y="5671165"/>
              <a:ext cx="2090149" cy="38215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25400">
                <a:spcBef>
                  <a:spcPts val="100"/>
                </a:spcBef>
              </a:pPr>
              <a:r>
                <a:rPr sz="1200" spc="-10" dirty="0">
                  <a:latin typeface="Lucida Sans Unicode"/>
                  <a:cs typeface="Lucida Sans Unicode"/>
                </a:rPr>
                <a:t>Затраты</a:t>
              </a:r>
              <a:r>
                <a:rPr sz="1200" spc="-135" dirty="0">
                  <a:latin typeface="Lucida Sans Unicode"/>
                  <a:cs typeface="Lucida Sans Unicode"/>
                </a:rPr>
                <a:t> </a:t>
              </a:r>
              <a:r>
                <a:rPr sz="1200" spc="-110" dirty="0">
                  <a:latin typeface="Lucida Sans Unicode"/>
                  <a:cs typeface="Lucida Sans Unicode"/>
                </a:rPr>
                <a:t>на</a:t>
              </a:r>
              <a:r>
                <a:rPr sz="1200" spc="-50" dirty="0">
                  <a:latin typeface="Lucida Sans Unicode"/>
                  <a:cs typeface="Lucida Sans Unicode"/>
                </a:rPr>
                <a:t> </a:t>
              </a:r>
              <a:r>
                <a:rPr sz="1200" spc="-90" dirty="0">
                  <a:latin typeface="Lucida Sans Unicode"/>
                  <a:cs typeface="Lucida Sans Unicode"/>
                </a:rPr>
                <a:t>медперсонал</a:t>
              </a:r>
              <a:endParaRPr sz="1200" dirty="0">
                <a:latin typeface="Lucida Sans Unicode"/>
                <a:cs typeface="Lucida Sans Unicode"/>
              </a:endParaRPr>
            </a:p>
            <a:p>
              <a:pPr marL="12700"/>
              <a:r>
                <a:rPr sz="1200" dirty="0">
                  <a:latin typeface="Lucida Sans Unicode"/>
                  <a:cs typeface="Lucida Sans Unicode"/>
                </a:rPr>
                <a:t>и</a:t>
              </a:r>
              <a:r>
                <a:rPr sz="1200" spc="-290" dirty="0">
                  <a:latin typeface="Lucida Sans Unicode"/>
                  <a:cs typeface="Lucida Sans Unicode"/>
                </a:rPr>
                <a:t> </a:t>
              </a:r>
              <a:r>
                <a:rPr sz="1200" spc="-70" dirty="0">
                  <a:latin typeface="Lucida Sans Unicode"/>
                  <a:cs typeface="Lucida Sans Unicode"/>
                </a:rPr>
                <a:t>расходники</a:t>
              </a:r>
              <a:endParaRPr sz="1200" dirty="0">
                <a:latin typeface="Lucida Sans Unicode"/>
                <a:cs typeface="Lucida Sans Unicode"/>
              </a:endParaRPr>
            </a:p>
          </p:txBody>
        </p:sp>
        <p:sp>
          <p:nvSpPr>
            <p:cNvPr id="139" name="object 43">
              <a:extLst>
                <a:ext uri="{FF2B5EF4-FFF2-40B4-BE49-F238E27FC236}">
                  <a16:creationId xmlns:a16="http://schemas.microsoft.com/office/drawing/2014/main" id="{27A59F4A-6091-260F-1C29-DE96CE8B74CE}"/>
                </a:ext>
              </a:extLst>
            </p:cNvPr>
            <p:cNvSpPr txBox="1"/>
            <p:nvPr/>
          </p:nvSpPr>
          <p:spPr>
            <a:xfrm>
              <a:off x="9054502" y="1668448"/>
              <a:ext cx="2125968" cy="376385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R="5080" indent="11113">
                <a:spcBef>
                  <a:spcPts val="55"/>
                </a:spcBef>
                <a:tabLst>
                  <a:tab pos="3209290" algn="l"/>
                </a:tabLst>
              </a:pPr>
              <a:r>
                <a:rPr sz="1200" spc="-114" dirty="0" err="1">
                  <a:latin typeface="Lucida Sans Unicode"/>
                  <a:cs typeface="Lucida Sans Unicode"/>
                </a:rPr>
                <a:t>Медицинский</a:t>
              </a:r>
              <a:r>
                <a:rPr lang="ru-RU" sz="1200" spc="-114" dirty="0">
                  <a:latin typeface="Lucida Sans Unicode"/>
                  <a:cs typeface="Lucida Sans Unicode"/>
                </a:rPr>
                <a:t> осмотр за 1 минуту</a:t>
              </a:r>
              <a:endParaRPr sz="1200" dirty="0">
                <a:latin typeface="Lucida Sans Unicode"/>
                <a:cs typeface="Lucida Sans Unicode"/>
              </a:endParaRPr>
            </a:p>
          </p:txBody>
        </p:sp>
        <p:sp>
          <p:nvSpPr>
            <p:cNvPr id="140" name="object 44">
              <a:extLst>
                <a:ext uri="{FF2B5EF4-FFF2-40B4-BE49-F238E27FC236}">
                  <a16:creationId xmlns:a16="http://schemas.microsoft.com/office/drawing/2014/main" id="{D367BC1C-3B42-57CA-DB29-4FF9848C9BEF}"/>
                </a:ext>
              </a:extLst>
            </p:cNvPr>
            <p:cNvSpPr txBox="1"/>
            <p:nvPr/>
          </p:nvSpPr>
          <p:spPr>
            <a:xfrm>
              <a:off x="8995564" y="3422425"/>
              <a:ext cx="2443053" cy="226344"/>
            </a:xfrm>
            <a:prstGeom prst="rect">
              <a:avLst/>
            </a:prstGeom>
          </p:spPr>
          <p:txBody>
            <a:bodyPr vert="horz" wrap="square" lIns="0" tIns="41275" rIns="0" bIns="0" rtlCol="0">
              <a:spAutoFit/>
            </a:bodyPr>
            <a:lstStyle/>
            <a:p>
              <a:pPr marR="5080" indent="11113">
                <a:tabLst>
                  <a:tab pos="3703954" algn="l"/>
                </a:tabLst>
              </a:pPr>
              <a:r>
                <a:rPr lang="ru-RU" sz="1200" spc="-10" dirty="0">
                  <a:latin typeface="Lucida Sans Unicode"/>
                  <a:cs typeface="Lucida Sans Unicode"/>
                </a:rPr>
                <a:t>Автоматизация </a:t>
              </a:r>
              <a:r>
                <a:rPr sz="1200" spc="-10" dirty="0" err="1">
                  <a:latin typeface="Lucida Sans Unicode"/>
                  <a:cs typeface="Lucida Sans Unicode"/>
                </a:rPr>
                <a:t>процесса</a:t>
              </a:r>
              <a:endParaRPr sz="1200" dirty="0">
                <a:latin typeface="Lucida Sans Unicode"/>
                <a:cs typeface="Lucida Sans Unicode"/>
              </a:endParaRPr>
            </a:p>
          </p:txBody>
        </p:sp>
        <p:sp>
          <p:nvSpPr>
            <p:cNvPr id="141" name="object 45">
              <a:extLst>
                <a:ext uri="{FF2B5EF4-FFF2-40B4-BE49-F238E27FC236}">
                  <a16:creationId xmlns:a16="http://schemas.microsoft.com/office/drawing/2014/main" id="{B65669DD-E0D5-958D-2867-1E4CC6DEFB46}"/>
                </a:ext>
              </a:extLst>
            </p:cNvPr>
            <p:cNvSpPr txBox="1"/>
            <p:nvPr/>
          </p:nvSpPr>
          <p:spPr>
            <a:xfrm>
              <a:off x="8951510" y="2626322"/>
              <a:ext cx="2054737" cy="352404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12700" marR="5080" indent="509270">
                <a:lnSpc>
                  <a:spcPct val="101600"/>
                </a:lnSpc>
                <a:spcBef>
                  <a:spcPts val="55"/>
                </a:spcBef>
              </a:pPr>
              <a:r>
                <a:rPr sz="1100" spc="-110" dirty="0">
                  <a:latin typeface="Lucida Sans Unicode"/>
                  <a:cs typeface="Lucida Sans Unicode"/>
                </a:rPr>
                <a:t>Полное</a:t>
              </a:r>
              <a:r>
                <a:rPr sz="1100" spc="-55" dirty="0">
                  <a:latin typeface="Lucida Sans Unicode"/>
                  <a:cs typeface="Lucida Sans Unicode"/>
                </a:rPr>
                <a:t> </a:t>
              </a:r>
              <a:r>
                <a:rPr sz="1100" spc="-40" dirty="0">
                  <a:latin typeface="Lucida Sans Unicode"/>
                  <a:cs typeface="Lucida Sans Unicode"/>
                </a:rPr>
                <a:t>исключение </a:t>
              </a:r>
              <a:r>
                <a:rPr sz="1100" spc="-35" dirty="0">
                  <a:latin typeface="Lucida Sans Unicode"/>
                  <a:cs typeface="Lucida Sans Unicode"/>
                </a:rPr>
                <a:t>человеческого</a:t>
              </a:r>
              <a:r>
                <a:rPr sz="1100" spc="-60" dirty="0">
                  <a:latin typeface="Lucida Sans Unicode"/>
                  <a:cs typeface="Lucida Sans Unicode"/>
                </a:rPr>
                <a:t> </a:t>
              </a:r>
              <a:r>
                <a:rPr sz="1100" spc="-45" dirty="0">
                  <a:latin typeface="Lucida Sans Unicode"/>
                  <a:cs typeface="Lucida Sans Unicode"/>
                </a:rPr>
                <a:t>фактора</a:t>
              </a:r>
              <a:endParaRPr sz="1100" dirty="0">
                <a:latin typeface="Lucida Sans Unicode"/>
                <a:cs typeface="Lucida Sans Unicode"/>
              </a:endParaRPr>
            </a:p>
          </p:txBody>
        </p:sp>
        <p:sp>
          <p:nvSpPr>
            <p:cNvPr id="142" name="object 46">
              <a:extLst>
                <a:ext uri="{FF2B5EF4-FFF2-40B4-BE49-F238E27FC236}">
                  <a16:creationId xmlns:a16="http://schemas.microsoft.com/office/drawing/2014/main" id="{BB478E3C-C90E-DAEB-055F-2E7F0FC5E7D1}"/>
                </a:ext>
              </a:extLst>
            </p:cNvPr>
            <p:cNvSpPr txBox="1"/>
            <p:nvPr/>
          </p:nvSpPr>
          <p:spPr>
            <a:xfrm>
              <a:off x="11277317" y="3278403"/>
              <a:ext cx="81408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30" dirty="0">
                  <a:solidFill>
                    <a:srgbClr val="4B8A44"/>
                  </a:solidFill>
                  <a:latin typeface="Lucida Sans Unicode"/>
                  <a:cs typeface="Lucida Sans Unicode"/>
                </a:rPr>
                <a:t>„</a:t>
              </a:r>
              <a:endParaRPr sz="1000">
                <a:latin typeface="Lucida Sans Unicode"/>
                <a:cs typeface="Lucida Sans Unicode"/>
              </a:endParaRPr>
            </a:p>
          </p:txBody>
        </p:sp>
        <p:sp>
          <p:nvSpPr>
            <p:cNvPr id="143" name="object 47">
              <a:extLst>
                <a:ext uri="{FF2B5EF4-FFF2-40B4-BE49-F238E27FC236}">
                  <a16:creationId xmlns:a16="http://schemas.microsoft.com/office/drawing/2014/main" id="{CADCE486-9897-276E-44F6-7EB32D759869}"/>
                </a:ext>
              </a:extLst>
            </p:cNvPr>
            <p:cNvSpPr txBox="1"/>
            <p:nvPr/>
          </p:nvSpPr>
          <p:spPr>
            <a:xfrm>
              <a:off x="11356070" y="3487800"/>
              <a:ext cx="79373" cy="16607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spc="-50" dirty="0">
                  <a:solidFill>
                    <a:srgbClr val="82B336"/>
                  </a:solidFill>
                  <a:latin typeface="Lucida Sans Unicode"/>
                  <a:cs typeface="Lucida Sans Unicode"/>
                </a:rPr>
                <a:t>“</a:t>
              </a:r>
              <a:endParaRPr sz="1000">
                <a:latin typeface="Lucida Sans Unicode"/>
                <a:cs typeface="Lucida Sans Unicode"/>
              </a:endParaRPr>
            </a:p>
          </p:txBody>
        </p:sp>
        <p:sp>
          <p:nvSpPr>
            <p:cNvPr id="144" name="object 48">
              <a:extLst>
                <a:ext uri="{FF2B5EF4-FFF2-40B4-BE49-F238E27FC236}">
                  <a16:creationId xmlns:a16="http://schemas.microsoft.com/office/drawing/2014/main" id="{B0C9C07C-9ADF-D052-F8CE-4DCC93633D4D}"/>
                </a:ext>
              </a:extLst>
            </p:cNvPr>
            <p:cNvSpPr txBox="1"/>
            <p:nvPr/>
          </p:nvSpPr>
          <p:spPr>
            <a:xfrm>
              <a:off x="8721532" y="4150397"/>
              <a:ext cx="2084858" cy="35073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R="33020" algn="r"/>
              <a:r>
                <a:rPr sz="1100" spc="-95" dirty="0" err="1">
                  <a:latin typeface="Lucida Sans Unicode"/>
                  <a:cs typeface="Lucida Sans Unicode"/>
                </a:rPr>
                <a:t>Качественна</a:t>
              </a:r>
              <a:r>
                <a:rPr lang="ru-RU" sz="1100" spc="-95" dirty="0">
                  <a:latin typeface="Lucida Sans Unicode"/>
                  <a:cs typeface="Lucida Sans Unicode"/>
                </a:rPr>
                <a:t>я </a:t>
              </a:r>
              <a:r>
                <a:rPr sz="1100" spc="-70" dirty="0" err="1">
                  <a:latin typeface="Lucida Sans Unicode"/>
                  <a:cs typeface="Lucida Sans Unicode"/>
                </a:rPr>
                <a:t>аналитика</a:t>
              </a:r>
              <a:r>
                <a:rPr lang="ru-RU" sz="1100" spc="-70" dirty="0">
                  <a:latin typeface="Lucida Sans Unicode"/>
                  <a:cs typeface="Lucida Sans Unicode"/>
                </a:rPr>
                <a:t> состояния здоровья</a:t>
              </a:r>
              <a:endParaRPr sz="1100" dirty="0">
                <a:latin typeface="Lucida Sans Unicode"/>
                <a:cs typeface="Lucida Sans Unicode"/>
              </a:endParaRPr>
            </a:p>
          </p:txBody>
        </p:sp>
        <p:sp>
          <p:nvSpPr>
            <p:cNvPr id="145" name="object 51">
              <a:extLst>
                <a:ext uri="{FF2B5EF4-FFF2-40B4-BE49-F238E27FC236}">
                  <a16:creationId xmlns:a16="http://schemas.microsoft.com/office/drawing/2014/main" id="{79CBBC7A-32BB-C97A-C8E8-88C28F8ACC27}"/>
                </a:ext>
              </a:extLst>
            </p:cNvPr>
            <p:cNvSpPr txBox="1"/>
            <p:nvPr/>
          </p:nvSpPr>
          <p:spPr>
            <a:xfrm>
              <a:off x="8249673" y="4948482"/>
              <a:ext cx="2476430" cy="36420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R="26034" algn="r">
                <a:lnSpc>
                  <a:spcPct val="100000"/>
                </a:lnSpc>
                <a:spcBef>
                  <a:spcPts val="100"/>
                </a:spcBef>
              </a:pPr>
              <a:r>
                <a:rPr sz="1100" dirty="0">
                  <a:latin typeface="Lucida Sans Unicode"/>
                  <a:cs typeface="Lucida Sans Unicode"/>
                </a:rPr>
                <a:t>Экономия</a:t>
              </a:r>
              <a:r>
                <a:rPr sz="1100" spc="-70" dirty="0">
                  <a:latin typeface="Lucida Sans Unicode"/>
                  <a:cs typeface="Lucida Sans Unicode"/>
                </a:rPr>
                <a:t> </a:t>
              </a:r>
              <a:r>
                <a:rPr sz="1100" spc="-10" dirty="0">
                  <a:latin typeface="Lucida Sans Unicode"/>
                  <a:cs typeface="Lucida Sans Unicode"/>
                </a:rPr>
                <a:t>средств</a:t>
              </a:r>
              <a:endParaRPr sz="1100" dirty="0">
                <a:latin typeface="Lucida Sans Unicode"/>
                <a:cs typeface="Lucida Sans Unicode"/>
              </a:endParaRPr>
            </a:p>
            <a:p>
              <a:pPr marR="5080" algn="r">
                <a:lnSpc>
                  <a:spcPct val="100000"/>
                </a:lnSpc>
                <a:spcBef>
                  <a:spcPts val="55"/>
                </a:spcBef>
              </a:pPr>
              <a:r>
                <a:rPr sz="1100" spc="-85" dirty="0">
                  <a:latin typeface="Lucida Sans Unicode"/>
                  <a:cs typeface="Lucida Sans Unicode"/>
                </a:rPr>
                <a:t>связанных</a:t>
              </a:r>
              <a:r>
                <a:rPr sz="1100" spc="30" dirty="0">
                  <a:latin typeface="Lucida Sans Unicode"/>
                  <a:cs typeface="Lucida Sans Unicode"/>
                </a:rPr>
                <a:t> </a:t>
              </a:r>
              <a:r>
                <a:rPr sz="1100" spc="-65" dirty="0">
                  <a:latin typeface="Lucida Sans Unicode"/>
                  <a:cs typeface="Lucida Sans Unicode"/>
                </a:rPr>
                <a:t>с</a:t>
              </a:r>
              <a:r>
                <a:rPr sz="1100" spc="-155" dirty="0">
                  <a:latin typeface="Lucida Sans Unicode"/>
                  <a:cs typeface="Lucida Sans Unicode"/>
                </a:rPr>
                <a:t> </a:t>
              </a:r>
              <a:r>
                <a:rPr sz="1100" spc="-125" dirty="0">
                  <a:latin typeface="Lucida Sans Unicode"/>
                  <a:cs typeface="Lucida Sans Unicode"/>
                </a:rPr>
                <a:t>выплатами</a:t>
              </a:r>
              <a:r>
                <a:rPr sz="1100" spc="-35" dirty="0">
                  <a:latin typeface="Lucida Sans Unicode"/>
                  <a:cs typeface="Lucida Sans Unicode"/>
                </a:rPr>
                <a:t> </a:t>
              </a:r>
              <a:r>
                <a:rPr sz="1100" spc="-195" dirty="0">
                  <a:latin typeface="Lucida Sans Unicode"/>
                  <a:cs typeface="Lucida Sans Unicode"/>
                </a:rPr>
                <a:t>от</a:t>
              </a:r>
              <a:r>
                <a:rPr sz="1100" spc="-35" dirty="0">
                  <a:latin typeface="Lucida Sans Unicode"/>
                  <a:cs typeface="Lucida Sans Unicode"/>
                </a:rPr>
                <a:t> </a:t>
              </a:r>
              <a:r>
                <a:rPr sz="1100" spc="-25" dirty="0">
                  <a:latin typeface="Lucida Sans Unicode"/>
                  <a:cs typeface="Lucida Sans Unicode"/>
                </a:rPr>
                <a:t>ЧС</a:t>
              </a:r>
              <a:endParaRPr sz="1100" dirty="0">
                <a:latin typeface="Lucida Sans Unicode"/>
                <a:cs typeface="Lucida Sans Unicode"/>
              </a:endParaRPr>
            </a:p>
          </p:txBody>
        </p:sp>
        <p:sp>
          <p:nvSpPr>
            <p:cNvPr id="146" name="object 52">
              <a:extLst>
                <a:ext uri="{FF2B5EF4-FFF2-40B4-BE49-F238E27FC236}">
                  <a16:creationId xmlns:a16="http://schemas.microsoft.com/office/drawing/2014/main" id="{8FACCC0C-BACB-377E-B7D8-3BD83F3C81B4}"/>
                </a:ext>
              </a:extLst>
            </p:cNvPr>
            <p:cNvSpPr txBox="1"/>
            <p:nvPr/>
          </p:nvSpPr>
          <p:spPr>
            <a:xfrm>
              <a:off x="11259210" y="4819845"/>
              <a:ext cx="95654" cy="1667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000" spc="-190" dirty="0">
                  <a:solidFill>
                    <a:srgbClr val="528946"/>
                  </a:solidFill>
                  <a:latin typeface="Lucida Sans Unicode"/>
                  <a:cs typeface="Lucida Sans Unicode"/>
                </a:rPr>
                <a:t>›,</a:t>
              </a:r>
              <a:endParaRPr sz="1000">
                <a:latin typeface="Lucida Sans Unicode"/>
                <a:cs typeface="Lucida Sans Unicode"/>
              </a:endParaRPr>
            </a:p>
          </p:txBody>
        </p:sp>
        <p:sp>
          <p:nvSpPr>
            <p:cNvPr id="147" name="object 54">
              <a:extLst>
                <a:ext uri="{FF2B5EF4-FFF2-40B4-BE49-F238E27FC236}">
                  <a16:creationId xmlns:a16="http://schemas.microsoft.com/office/drawing/2014/main" id="{912CC05E-0D40-7E1B-07CD-11591456244A}"/>
                </a:ext>
              </a:extLst>
            </p:cNvPr>
            <p:cNvSpPr txBox="1"/>
            <p:nvPr/>
          </p:nvSpPr>
          <p:spPr>
            <a:xfrm>
              <a:off x="8244910" y="5632926"/>
              <a:ext cx="2312393" cy="498213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R="5080" algn="r">
                <a:spcBef>
                  <a:spcPts val="135"/>
                </a:spcBef>
              </a:pPr>
              <a:r>
                <a:rPr sz="1200" spc="-105" dirty="0">
                  <a:latin typeface="Lucida Sans Unicode"/>
                  <a:cs typeface="Lucida Sans Unicode"/>
                </a:rPr>
                <a:t>No</a:t>
              </a:r>
              <a:r>
                <a:rPr sz="1200" spc="-229" dirty="0">
                  <a:latin typeface="Lucida Sans Unicode"/>
                  <a:cs typeface="Lucida Sans Unicode"/>
                </a:rPr>
                <a:t> </a:t>
              </a:r>
              <a:r>
                <a:rPr lang="ru-RU" sz="1200" spc="-229" dirty="0">
                  <a:latin typeface="Lucida Sans Unicode"/>
                  <a:cs typeface="Lucida Sans Unicode"/>
                </a:rPr>
                <a:t> </a:t>
              </a:r>
              <a:r>
                <a:rPr sz="1200" spc="-10" dirty="0" err="1">
                  <a:latin typeface="Lucida Sans Unicode"/>
                  <a:cs typeface="Lucida Sans Unicode"/>
                </a:rPr>
                <a:t>papeг</a:t>
              </a:r>
              <a:endParaRPr sz="1200" dirty="0">
                <a:latin typeface="Lucida Sans Unicode"/>
                <a:cs typeface="Lucida Sans Unicode"/>
              </a:endParaRPr>
            </a:p>
            <a:p>
              <a:pPr marR="26034" algn="r">
                <a:lnSpc>
                  <a:spcPts val="2630"/>
                </a:lnSpc>
              </a:pPr>
              <a:r>
                <a:rPr sz="1200" spc="-140" dirty="0">
                  <a:latin typeface="Lucida Sans Unicode"/>
                  <a:cs typeface="Lucida Sans Unicode"/>
                </a:rPr>
                <a:t>никакой</a:t>
              </a:r>
              <a:r>
                <a:rPr sz="1200" spc="-20" dirty="0">
                  <a:latin typeface="Lucida Sans Unicode"/>
                  <a:cs typeface="Lucida Sans Unicode"/>
                </a:rPr>
                <a:t> </a:t>
              </a:r>
              <a:r>
                <a:rPr sz="1200" spc="-140" dirty="0">
                  <a:latin typeface="Lucida Sans Unicode"/>
                  <a:cs typeface="Lucida Sans Unicode"/>
                </a:rPr>
                <a:t>бумаги</a:t>
              </a:r>
              <a:r>
                <a:rPr sz="1200" spc="-65" dirty="0">
                  <a:latin typeface="Lucida Sans Unicode"/>
                  <a:cs typeface="Lucida Sans Unicode"/>
                </a:rPr>
                <a:t> </a:t>
              </a:r>
              <a:r>
                <a:rPr sz="1200" spc="-160" dirty="0">
                  <a:latin typeface="Lucida Sans Unicode"/>
                  <a:cs typeface="Lucida Sans Unicode"/>
                </a:rPr>
                <a:t>и</a:t>
              </a:r>
              <a:r>
                <a:rPr sz="1200" spc="-80" dirty="0">
                  <a:latin typeface="Lucida Sans Unicode"/>
                  <a:cs typeface="Lucida Sans Unicode"/>
                </a:rPr>
                <a:t> журналов</a:t>
              </a:r>
              <a:endParaRPr sz="1200" dirty="0">
                <a:latin typeface="Lucida Sans Unicode"/>
                <a:cs typeface="Lucida Sans Unicode"/>
              </a:endParaRPr>
            </a:p>
          </p:txBody>
        </p:sp>
      </p:grpSp>
      <p:sp>
        <p:nvSpPr>
          <p:cNvPr id="149" name="object 42">
            <a:extLst>
              <a:ext uri="{FF2B5EF4-FFF2-40B4-BE49-F238E27FC236}">
                <a16:creationId xmlns:a16="http://schemas.microsoft.com/office/drawing/2014/main" id="{A2E4CB83-9E66-DBA3-3070-F9C2E815503D}"/>
              </a:ext>
            </a:extLst>
          </p:cNvPr>
          <p:cNvSpPr txBox="1"/>
          <p:nvPr/>
        </p:nvSpPr>
        <p:spPr>
          <a:xfrm>
            <a:off x="4117720" y="1719163"/>
            <a:ext cx="4114474" cy="1277273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/>
            <a:r>
              <a:rPr sz="1600" b="1" dirty="0">
                <a:latin typeface="Lucida Sans Unicode"/>
                <a:cs typeface="Lucida Sans Unicode"/>
              </a:rPr>
              <a:t>ТРУДОВОИ</a:t>
            </a:r>
            <a:r>
              <a:rPr sz="1600" b="1" spc="100" dirty="0">
                <a:latin typeface="Lucida Sans Unicode"/>
                <a:cs typeface="Lucida Sans Unicode"/>
              </a:rPr>
              <a:t> </a:t>
            </a:r>
            <a:r>
              <a:rPr sz="1600" b="1" spc="-10" dirty="0">
                <a:latin typeface="Lucida Sans Unicode"/>
                <a:cs typeface="Lucida Sans Unicode"/>
              </a:rPr>
              <a:t>КОДЕКС</a:t>
            </a:r>
            <a:endParaRPr sz="1600" b="1" dirty="0">
              <a:latin typeface="Lucida Sans Unicode"/>
              <a:cs typeface="Lucida Sans Unicode"/>
            </a:endParaRPr>
          </a:p>
          <a:p>
            <a:pPr algn="ctr">
              <a:tabLst>
                <a:tab pos="412115" algn="l"/>
              </a:tabLst>
            </a:pPr>
            <a:r>
              <a:rPr sz="1100" b="1" spc="-520" dirty="0">
                <a:latin typeface="Lucida Sans Unicode"/>
                <a:cs typeface="Lucida Sans Unicode"/>
              </a:rPr>
              <a:t>-</a:t>
            </a:r>
            <a:r>
              <a:rPr sz="1100" b="1" spc="-100" dirty="0">
                <a:latin typeface="Lucida Sans Unicode"/>
                <a:cs typeface="Lucida Sans Unicode"/>
              </a:rPr>
              <a:t> </a:t>
            </a:r>
            <a:r>
              <a:rPr sz="1100" b="1" spc="-570" dirty="0">
                <a:latin typeface="Lucida Sans Unicode"/>
                <a:cs typeface="Lucida Sans Unicode"/>
              </a:rPr>
              <a:t>В</a:t>
            </a:r>
            <a:r>
              <a:rPr sz="1100" b="1" dirty="0">
                <a:latin typeface="Lucida Sans Unicode"/>
                <a:cs typeface="Lucida Sans Unicode"/>
              </a:rPr>
              <a:t>	</a:t>
            </a:r>
            <a:r>
              <a:rPr sz="1100" b="1" spc="-70" dirty="0">
                <a:latin typeface="Lucida Sans Unicode"/>
                <a:cs typeface="Lucida Sans Unicode"/>
              </a:rPr>
              <a:t>соответствии</a:t>
            </a:r>
            <a:r>
              <a:rPr sz="1100" b="1" spc="-105" dirty="0">
                <a:latin typeface="Lucida Sans Unicode"/>
                <a:cs typeface="Lucida Sans Unicode"/>
              </a:rPr>
              <a:t> </a:t>
            </a:r>
            <a:r>
              <a:rPr sz="1100" b="1" spc="-50" dirty="0">
                <a:latin typeface="Lucida Sans Unicode"/>
                <a:cs typeface="Lucida Sans Unicode"/>
              </a:rPr>
              <a:t>со</a:t>
            </a:r>
            <a:r>
              <a:rPr sz="1100" b="1" spc="-120" dirty="0">
                <a:latin typeface="Lucida Sans Unicode"/>
                <a:cs typeface="Lucida Sans Unicode"/>
              </a:rPr>
              <a:t> </a:t>
            </a:r>
            <a:r>
              <a:rPr sz="1100" b="1" spc="-80" dirty="0">
                <a:latin typeface="Lucida Sans Unicode"/>
                <a:cs typeface="Lucida Sans Unicode"/>
              </a:rPr>
              <a:t>статьей</a:t>
            </a:r>
            <a:r>
              <a:rPr sz="1100" b="1" spc="-275" dirty="0">
                <a:latin typeface="Lucida Sans Unicode"/>
                <a:cs typeface="Lucida Sans Unicode"/>
              </a:rPr>
              <a:t> </a:t>
            </a:r>
            <a:r>
              <a:rPr sz="1100" b="1" spc="-190" dirty="0">
                <a:latin typeface="Lucida Sans Unicode"/>
                <a:cs typeface="Lucida Sans Unicode"/>
              </a:rPr>
              <a:t>185</a:t>
            </a:r>
            <a:r>
              <a:rPr sz="1100" b="1" spc="-60" dirty="0">
                <a:latin typeface="Lucida Sans Unicode"/>
                <a:cs typeface="Lucida Sans Unicode"/>
              </a:rPr>
              <a:t> </a:t>
            </a:r>
            <a:r>
              <a:rPr sz="1100" b="1" spc="-120" dirty="0">
                <a:latin typeface="Lucida Sans Unicode"/>
                <a:cs typeface="Lucida Sans Unicode"/>
              </a:rPr>
              <a:t>Трудового</a:t>
            </a:r>
            <a:r>
              <a:rPr sz="1100" b="1" spc="-50" dirty="0">
                <a:latin typeface="Lucida Sans Unicode"/>
                <a:cs typeface="Lucida Sans Unicode"/>
              </a:rPr>
              <a:t> </a:t>
            </a:r>
            <a:r>
              <a:rPr sz="1100" b="1" spc="-55" dirty="0">
                <a:latin typeface="Lucida Sans Unicode"/>
                <a:cs typeface="Lucida Sans Unicode"/>
              </a:rPr>
              <a:t>кодекса</a:t>
            </a:r>
            <a:r>
              <a:rPr sz="1100" b="1" spc="-5" dirty="0">
                <a:latin typeface="Lucida Sans Unicode"/>
                <a:cs typeface="Lucida Sans Unicode"/>
              </a:rPr>
              <a:t> </a:t>
            </a:r>
            <a:r>
              <a:rPr sz="1100" b="1" spc="-50" dirty="0">
                <a:latin typeface="Lucida Sans Unicode"/>
                <a:cs typeface="Lucida Sans Unicode"/>
              </a:rPr>
              <a:t>Республики</a:t>
            </a:r>
            <a:r>
              <a:rPr sz="1100" b="1" spc="-45" dirty="0">
                <a:latin typeface="Lucida Sans Unicode"/>
                <a:cs typeface="Lucida Sans Unicode"/>
              </a:rPr>
              <a:t> </a:t>
            </a:r>
            <a:r>
              <a:rPr sz="1100" b="1" spc="-10" dirty="0">
                <a:latin typeface="Lucida Sans Unicode"/>
                <a:cs typeface="Lucida Sans Unicode"/>
              </a:rPr>
              <a:t>Казахстан</a:t>
            </a:r>
            <a:endParaRPr sz="1100" b="1" dirty="0">
              <a:latin typeface="Lucida Sans Unicode"/>
              <a:cs typeface="Lucida Sans Unicode"/>
            </a:endParaRPr>
          </a:p>
          <a:p>
            <a:pPr marR="5080" algn="ctr"/>
            <a:r>
              <a:rPr sz="1100" b="1" spc="-114" dirty="0">
                <a:latin typeface="Lucida Sans Unicode"/>
                <a:cs typeface="Lucida Sans Unicode"/>
              </a:rPr>
              <a:t>работники,</a:t>
            </a:r>
            <a:r>
              <a:rPr sz="1100" b="1" spc="-55" dirty="0">
                <a:latin typeface="Lucida Sans Unicode"/>
                <a:cs typeface="Lucida Sans Unicode"/>
              </a:rPr>
              <a:t> </a:t>
            </a:r>
            <a:r>
              <a:rPr sz="1100" b="1" spc="-65" dirty="0">
                <a:latin typeface="Lucida Sans Unicode"/>
                <a:cs typeface="Lucida Sans Unicode"/>
              </a:rPr>
              <a:t>занRтые</a:t>
            </a:r>
            <a:r>
              <a:rPr sz="1100" b="1" spc="-110" dirty="0">
                <a:latin typeface="Lucida Sans Unicode"/>
                <a:cs typeface="Lucida Sans Unicode"/>
              </a:rPr>
              <a:t> на</a:t>
            </a:r>
            <a:r>
              <a:rPr sz="1100" b="1" spc="-55" dirty="0">
                <a:latin typeface="Lucida Sans Unicode"/>
                <a:cs typeface="Lucida Sans Unicode"/>
              </a:rPr>
              <a:t> </a:t>
            </a:r>
            <a:r>
              <a:rPr sz="1100" b="1" spc="-114" dirty="0">
                <a:latin typeface="Lucida Sans Unicode"/>
                <a:cs typeface="Lucida Sans Unicode"/>
              </a:rPr>
              <a:t>работах,</a:t>
            </a:r>
            <a:r>
              <a:rPr sz="1100" b="1" spc="-55" dirty="0">
                <a:latin typeface="Lucida Sans Unicode"/>
                <a:cs typeface="Lucida Sans Unicode"/>
              </a:rPr>
              <a:t> </a:t>
            </a:r>
            <a:r>
              <a:rPr sz="1100" b="1" spc="-70" dirty="0">
                <a:latin typeface="Lucida Sans Unicode"/>
                <a:cs typeface="Lucida Sans Unicode"/>
              </a:rPr>
              <a:t>свRзанных</a:t>
            </a:r>
            <a:r>
              <a:rPr sz="1100" b="1" spc="-60" dirty="0">
                <a:latin typeface="Lucida Sans Unicode"/>
                <a:cs typeface="Lucida Sans Unicode"/>
              </a:rPr>
              <a:t> </a:t>
            </a:r>
            <a:r>
              <a:rPr sz="1100" b="1" dirty="0">
                <a:latin typeface="Lucida Sans Unicode"/>
                <a:cs typeface="Lucida Sans Unicode"/>
              </a:rPr>
              <a:t>с</a:t>
            </a:r>
            <a:r>
              <a:rPr sz="1100" b="1" spc="-195" dirty="0">
                <a:latin typeface="Lucida Sans Unicode"/>
                <a:cs typeface="Lucida Sans Unicode"/>
              </a:rPr>
              <a:t> </a:t>
            </a:r>
            <a:r>
              <a:rPr sz="1100" b="1" spc="-65" dirty="0">
                <a:latin typeface="Lucida Sans Unicode"/>
                <a:cs typeface="Lucida Sans Unicode"/>
              </a:rPr>
              <a:t>повышенной</a:t>
            </a:r>
            <a:r>
              <a:rPr sz="1100" b="1" spc="70" dirty="0">
                <a:latin typeface="Lucida Sans Unicode"/>
                <a:cs typeface="Lucida Sans Unicode"/>
              </a:rPr>
              <a:t> </a:t>
            </a:r>
            <a:r>
              <a:rPr sz="1100" b="1" spc="-95" dirty="0">
                <a:latin typeface="Lucida Sans Unicode"/>
                <a:cs typeface="Lucida Sans Unicode"/>
              </a:rPr>
              <a:t>опасностью,</a:t>
            </a:r>
            <a:r>
              <a:rPr sz="1100" b="1" spc="20" dirty="0">
                <a:latin typeface="Lucida Sans Unicode"/>
                <a:cs typeface="Lucida Sans Unicode"/>
              </a:rPr>
              <a:t> </a:t>
            </a:r>
            <a:r>
              <a:rPr sz="1100" b="1" spc="-125" dirty="0">
                <a:latin typeface="Lucida Sans Unicode"/>
                <a:cs typeface="Lucida Sans Unicode"/>
              </a:rPr>
              <a:t>машинами</a:t>
            </a:r>
            <a:r>
              <a:rPr sz="1100" b="1" dirty="0">
                <a:latin typeface="Lucida Sans Unicode"/>
                <a:cs typeface="Lucida Sans Unicode"/>
              </a:rPr>
              <a:t> </a:t>
            </a:r>
            <a:r>
              <a:rPr sz="1100" b="1" spc="-110" dirty="0">
                <a:latin typeface="Lucida Sans Unicode"/>
                <a:cs typeface="Lucida Sans Unicode"/>
              </a:rPr>
              <a:t>и</a:t>
            </a:r>
            <a:r>
              <a:rPr sz="1100" b="1" spc="-165" dirty="0">
                <a:latin typeface="Lucida Sans Unicode"/>
                <a:cs typeface="Lucida Sans Unicode"/>
              </a:rPr>
              <a:t> </a:t>
            </a:r>
            <a:r>
              <a:rPr sz="1100" b="1" spc="-95" dirty="0">
                <a:latin typeface="Lucida Sans Unicode"/>
                <a:cs typeface="Lucida Sans Unicode"/>
              </a:rPr>
              <a:t>механизмами, </a:t>
            </a:r>
            <a:r>
              <a:rPr sz="1100" b="1" spc="-10" dirty="0">
                <a:latin typeface="Lucida Sans Unicode"/>
                <a:cs typeface="Lucida Sans Unicode"/>
              </a:rPr>
              <a:t>должны</a:t>
            </a:r>
            <a:r>
              <a:rPr sz="1100" b="1" spc="-165" dirty="0">
                <a:latin typeface="Lucida Sans Unicode"/>
                <a:cs typeface="Lucida Sans Unicode"/>
              </a:rPr>
              <a:t> </a:t>
            </a:r>
            <a:r>
              <a:rPr sz="1100" b="1" spc="-114" dirty="0">
                <a:latin typeface="Lucida Sans Unicode"/>
                <a:cs typeface="Lucida Sans Unicode"/>
              </a:rPr>
              <a:t>проходить</a:t>
            </a:r>
            <a:r>
              <a:rPr sz="1100" b="1" spc="-35" dirty="0">
                <a:latin typeface="Lucida Sans Unicode"/>
                <a:cs typeface="Lucida Sans Unicode"/>
              </a:rPr>
              <a:t> </a:t>
            </a:r>
            <a:r>
              <a:rPr sz="1100" b="1" spc="-50" dirty="0">
                <a:latin typeface="Lucida Sans Unicode"/>
                <a:cs typeface="Lucida Sans Unicode"/>
              </a:rPr>
              <a:t>предсменное</a:t>
            </a:r>
            <a:r>
              <a:rPr sz="1100" b="1" spc="-85" dirty="0">
                <a:latin typeface="Lucida Sans Unicode"/>
                <a:cs typeface="Lucida Sans Unicode"/>
              </a:rPr>
              <a:t> </a:t>
            </a:r>
            <a:r>
              <a:rPr sz="1100" b="1" spc="80" dirty="0">
                <a:latin typeface="Lucida Sans Unicode"/>
                <a:cs typeface="Lucida Sans Unicode"/>
              </a:rPr>
              <a:t>и</a:t>
            </a:r>
            <a:r>
              <a:rPr sz="1100" b="1" spc="-265" dirty="0">
                <a:latin typeface="Lucida Sans Unicode"/>
                <a:cs typeface="Lucida Sans Unicode"/>
              </a:rPr>
              <a:t> </a:t>
            </a:r>
            <a:r>
              <a:rPr sz="1100" b="1" spc="-35" dirty="0">
                <a:latin typeface="Lucida Sans Unicode"/>
                <a:cs typeface="Lucida Sans Unicode"/>
              </a:rPr>
              <a:t>послесменное</a:t>
            </a:r>
            <a:r>
              <a:rPr sz="1100" b="1" spc="-40" dirty="0">
                <a:latin typeface="Lucida Sans Unicode"/>
                <a:cs typeface="Lucida Sans Unicode"/>
              </a:rPr>
              <a:t> </a:t>
            </a:r>
            <a:r>
              <a:rPr sz="1100" b="1" spc="-60" dirty="0">
                <a:latin typeface="Lucida Sans Unicode"/>
                <a:cs typeface="Lucida Sans Unicode"/>
              </a:rPr>
              <a:t>медицинское</a:t>
            </a:r>
            <a:r>
              <a:rPr sz="1100" b="1" spc="-30" dirty="0">
                <a:latin typeface="Lucida Sans Unicode"/>
                <a:cs typeface="Lucida Sans Unicode"/>
              </a:rPr>
              <a:t> </a:t>
            </a:r>
            <a:r>
              <a:rPr sz="1100" b="1" spc="-10" dirty="0">
                <a:latin typeface="Lucida Sans Unicode"/>
                <a:cs typeface="Lucida Sans Unicode"/>
              </a:rPr>
              <a:t>освидетельствование.</a:t>
            </a:r>
            <a:endParaRPr sz="1100" b="1" dirty="0">
              <a:latin typeface="Lucida Sans Unicode"/>
              <a:cs typeface="Lucida Sans Unicode"/>
            </a:endParaRPr>
          </a:p>
        </p:txBody>
      </p:sp>
      <p:pic>
        <p:nvPicPr>
          <p:cNvPr id="2050" name="Picture 2" descr="Фон для презентации по охране труда - 53 фото">
            <a:extLst>
              <a:ext uri="{FF2B5EF4-FFF2-40B4-BE49-F238E27FC236}">
                <a16:creationId xmlns:a16="http://schemas.microsoft.com/office/drawing/2014/main" id="{0A65EE74-BEC7-45E0-3DE9-98DC36A6A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>
                        <a14:foregroundMark x1="45733" y1="13067" x2="45733" y2="13067"/>
                        <a14:foregroundMark x1="48933" y1="14133" x2="48933" y2="14133"/>
                        <a14:foregroundMark x1="40667" y1="36400" x2="40667" y2="36400"/>
                        <a14:foregroundMark x1="38400" y1="89467" x2="38400" y2="89467"/>
                        <a14:foregroundMark x1="58133" y1="89733" x2="58133" y2="89733"/>
                        <a14:foregroundMark x1="43467" y1="14800" x2="43467" y2="14800"/>
                        <a14:foregroundMark x1="76800" y1="30000" x2="76800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705" y="2356801"/>
            <a:ext cx="4785556" cy="478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B6DC6F57-4304-81B4-212D-0CBEB40C371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26054" y="3329528"/>
            <a:ext cx="2521910" cy="3273666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4AD2F5B6-4F08-8CCF-CB22-E7A098E8307D}"/>
              </a:ext>
            </a:extLst>
          </p:cNvPr>
          <p:cNvSpPr txBox="1"/>
          <p:nvPr/>
        </p:nvSpPr>
        <p:spPr>
          <a:xfrm>
            <a:off x="9400128" y="1414803"/>
            <a:ext cx="1580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/>
              </a:rPr>
              <a:t>ВЫГОДЫ</a:t>
            </a:r>
          </a:p>
        </p:txBody>
      </p:sp>
    </p:spTree>
    <p:extLst>
      <p:ext uri="{BB962C8B-B14F-4D97-AF65-F5344CB8AC3E}">
        <p14:creationId xmlns:p14="http://schemas.microsoft.com/office/powerpoint/2010/main" val="17729431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381BE2-5594-45C5-F5B9-588D2C3C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0" y="630240"/>
            <a:ext cx="1954700" cy="331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78DD4E-3B76-1B15-0DC0-D5E44854FB80}"/>
              </a:ext>
            </a:extLst>
          </p:cNvPr>
          <p:cNvSpPr txBox="1"/>
          <p:nvPr/>
        </p:nvSpPr>
        <p:spPr>
          <a:xfrm>
            <a:off x="2307772" y="845293"/>
            <a:ext cx="8893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Цифровое решение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«Управление безопасностью подрядных организаций»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2C6416-82B9-5051-68C1-01B426EA237A}"/>
              </a:ext>
            </a:extLst>
          </p:cNvPr>
          <p:cNvSpPr txBox="1"/>
          <p:nvPr/>
        </p:nvSpPr>
        <p:spPr>
          <a:xfrm>
            <a:off x="430933" y="2160621"/>
            <a:ext cx="28870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Подготовка условий договора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Заключение контракта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Допуск к выполнению работы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Мониторинг безопасности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Оценка по итогам исполнения контракта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ADC1F7-312A-DEB9-8CE0-E4F2338E677D}"/>
              </a:ext>
            </a:extLst>
          </p:cNvPr>
          <p:cNvSpPr txBox="1"/>
          <p:nvPr/>
        </p:nvSpPr>
        <p:spPr>
          <a:xfrm>
            <a:off x="6096000" y="3115991"/>
            <a:ext cx="605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Коммуникация основных положений контракта в части безопасности и проверка единого понимания их трактовки обеими сторонами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73DB4E-83B7-4163-3325-169F1DA8F475}"/>
              </a:ext>
            </a:extLst>
          </p:cNvPr>
          <p:cNvSpPr txBox="1"/>
          <p:nvPr/>
        </p:nvSpPr>
        <p:spPr>
          <a:xfrm>
            <a:off x="6118837" y="4006221"/>
            <a:ext cx="605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Подготовка команды подрядчика к успешному выполнения контракта, включая соответствия требованиям по безопасности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92FC72-46DA-F9D2-6154-C9F4566CB7B5}"/>
              </a:ext>
            </a:extLst>
          </p:cNvPr>
          <p:cNvSpPr txBox="1"/>
          <p:nvPr/>
        </p:nvSpPr>
        <p:spPr>
          <a:xfrm>
            <a:off x="6150962" y="4897043"/>
            <a:ext cx="6050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Убежденность в том, что исполняются требования этапов 1 – 4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A9BA58-F913-3A72-E488-031C6AFD9C7D}"/>
              </a:ext>
            </a:extLst>
          </p:cNvPr>
          <p:cNvSpPr txBox="1"/>
          <p:nvPr/>
        </p:nvSpPr>
        <p:spPr>
          <a:xfrm>
            <a:off x="6184151" y="5966150"/>
            <a:ext cx="605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Оценка результативности и работа над ошибками. Вывод о целесообразности повторной работы с подрядчиком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70B6A1-6565-6A86-BEC4-40CADCC3881D}"/>
              </a:ext>
            </a:extLst>
          </p:cNvPr>
          <p:cNvSpPr txBox="1"/>
          <p:nvPr/>
        </p:nvSpPr>
        <p:spPr>
          <a:xfrm>
            <a:off x="6096000" y="2015235"/>
            <a:ext cx="605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Формирование ожиданий в области безопасной работы, стандартов исполнения работы, компетенций и квалификации ключевого персонала, поведения работников подрядчика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F842ADD-8889-2952-5783-2158BCFB95E4}"/>
              </a:ext>
            </a:extLst>
          </p:cNvPr>
          <p:cNvGrpSpPr/>
          <p:nvPr/>
        </p:nvGrpSpPr>
        <p:grpSpPr>
          <a:xfrm rot="16200000">
            <a:off x="2639502" y="2934481"/>
            <a:ext cx="4177489" cy="2559206"/>
            <a:chOff x="351249" y="3494681"/>
            <a:chExt cx="4033256" cy="1612960"/>
          </a:xfrm>
        </p:grpSpPr>
        <p:sp>
          <p:nvSpPr>
            <p:cNvPr id="21" name="Стрелка вниз 34">
              <a:extLst>
                <a:ext uri="{FF2B5EF4-FFF2-40B4-BE49-F238E27FC236}">
                  <a16:creationId xmlns:a16="http://schemas.microsoft.com/office/drawing/2014/main" id="{1F5D6AF2-4952-F4F8-A751-C986E34FB6A9}"/>
                </a:ext>
              </a:extLst>
            </p:cNvPr>
            <p:cNvSpPr/>
            <p:nvPr/>
          </p:nvSpPr>
          <p:spPr>
            <a:xfrm>
              <a:off x="351249" y="3523465"/>
              <a:ext cx="4033256" cy="1584176"/>
            </a:xfrm>
            <a:prstGeom prst="downArrow">
              <a:avLst/>
            </a:prstGeom>
            <a:solidFill>
              <a:srgbClr val="FF75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0A6232-16F9-1461-3811-82D8F1AEF635}"/>
                </a:ext>
              </a:extLst>
            </p:cNvPr>
            <p:cNvSpPr txBox="1"/>
            <p:nvPr/>
          </p:nvSpPr>
          <p:spPr>
            <a:xfrm rot="5400000">
              <a:off x="1981213" y="3037675"/>
              <a:ext cx="1403760" cy="2317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endParaRPr lang="ru-RU" b="1" dirty="0"/>
            </a:p>
            <a:p>
              <a:pPr algn="ctr"/>
              <a:r>
                <a:rPr lang="ru-RU" b="1" dirty="0"/>
                <a:t>Транслирование высоких требований безопасности </a:t>
              </a:r>
              <a:endParaRPr lang="en-US" b="1" dirty="0"/>
            </a:p>
            <a:p>
              <a:pPr algn="ctr"/>
              <a:r>
                <a:rPr lang="en-US" sz="2000" b="1" dirty="0"/>
                <a:t>ISO 45001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20615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Фон для презентации по охране труда - 53 фото">
            <a:extLst>
              <a:ext uri="{FF2B5EF4-FFF2-40B4-BE49-F238E27FC236}">
                <a16:creationId xmlns:a16="http://schemas.microsoft.com/office/drawing/2014/main" id="{51219C70-328A-9404-14DE-97F22F48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514" y="4895850"/>
            <a:ext cx="2042081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6EC57A2-C648-6702-AEB0-0867E03BA8F2}"/>
              </a:ext>
            </a:extLst>
          </p:cNvPr>
          <p:cNvGrpSpPr/>
          <p:nvPr/>
        </p:nvGrpSpPr>
        <p:grpSpPr>
          <a:xfrm>
            <a:off x="289490" y="1918825"/>
            <a:ext cx="2866798" cy="3617672"/>
            <a:chOff x="0" y="1687992"/>
            <a:chExt cx="3913186" cy="4614031"/>
          </a:xfrm>
        </p:grpSpPr>
        <p:pic>
          <p:nvPicPr>
            <p:cNvPr id="3084" name="Picture 12" descr="В России вступила в действие уникальная автоматизированная система анализа  и контроля в области охраны труда | Государственное Собрание (Ил Тумэн)  Республики Саха (Якутия)">
              <a:extLst>
                <a:ext uri="{FF2B5EF4-FFF2-40B4-BE49-F238E27FC236}">
                  <a16:creationId xmlns:a16="http://schemas.microsoft.com/office/drawing/2014/main" id="{0F3552A9-7EE5-FF0B-75D6-A26933781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7992"/>
              <a:ext cx="3913186" cy="2685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Журнал по охране труда учёта изготовление в Краснодаре на заказ">
              <a:extLst>
                <a:ext uri="{FF2B5EF4-FFF2-40B4-BE49-F238E27FC236}">
                  <a16:creationId xmlns:a16="http://schemas.microsoft.com/office/drawing/2014/main" id="{FFB82957-CF6C-E75E-8A91-9FF507208D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23" b="99479" l="1172" r="99349">
                          <a14:foregroundMark x1="25130" y1="88411" x2="25130" y2="88411"/>
                          <a14:foregroundMark x1="22266" y1="88411" x2="22266" y2="88411"/>
                          <a14:foregroundMark x1="21615" y1="90755" x2="21615" y2="90755"/>
                          <a14:foregroundMark x1="21484" y1="91797" x2="21484" y2="91797"/>
                          <a14:foregroundMark x1="21484" y1="91927" x2="21484" y2="91927"/>
                          <a14:foregroundMark x1="18880" y1="91276" x2="18880" y2="91276"/>
                          <a14:foregroundMark x1="17969" y1="83984" x2="17969" y2="83984"/>
                          <a14:foregroundMark x1="16797" y1="81250" x2="16536" y2="80469"/>
                          <a14:foregroundMark x1="5990" y1="37240" x2="5990" y2="37240"/>
                          <a14:foregroundMark x1="5729" y1="33984" x2="5729" y2="33984"/>
                          <a14:foregroundMark x1="5339" y1="32813" x2="5339" y2="32813"/>
                          <a14:foregroundMark x1="4948" y1="32031" x2="4948" y2="32031"/>
                          <a14:foregroundMark x1="4557" y1="31641" x2="4557" y2="31641"/>
                          <a14:foregroundMark x1="4427" y1="31380" x2="4427" y2="31380"/>
                          <a14:foregroundMark x1="3906" y1="29818" x2="3906" y2="29818"/>
                          <a14:foregroundMark x1="3776" y1="29688" x2="3776" y2="29688"/>
                          <a14:foregroundMark x1="3646" y1="28255" x2="3646" y2="28255"/>
                          <a14:foregroundMark x1="3646" y1="27474" x2="3646" y2="27474"/>
                          <a14:foregroundMark x1="3516" y1="26563" x2="3516" y2="26563"/>
                          <a14:foregroundMark x1="3516" y1="26172" x2="3516" y2="26172"/>
                          <a14:foregroundMark x1="3516" y1="25911" x2="3516" y2="25911"/>
                          <a14:foregroundMark x1="3516" y1="25911" x2="3516" y2="25911"/>
                          <a14:foregroundMark x1="7943" y1="26563" x2="7943" y2="26563"/>
                          <a14:foregroundMark x1="1172" y1="25260" x2="1172" y2="25260"/>
                          <a14:foregroundMark x1="1172" y1="25260" x2="1172" y2="25260"/>
                          <a14:foregroundMark x1="1302" y1="24609" x2="1302" y2="24609"/>
                          <a14:foregroundMark x1="10026" y1="24479" x2="12500" y2="24609"/>
                          <a14:foregroundMark x1="78516" y1="8073" x2="78516" y2="8073"/>
                          <a14:foregroundMark x1="78516" y1="8073" x2="80990" y2="10156"/>
                          <a14:foregroundMark x1="80990" y1="11328" x2="81250" y2="12109"/>
                          <a14:foregroundMark x1="83594" y1="14583" x2="85286" y2="17188"/>
                          <a14:foregroundMark x1="75130" y1="1953" x2="75130" y2="1953"/>
                          <a14:foregroundMark x1="75130" y1="1953" x2="75130" y2="1953"/>
                          <a14:foregroundMark x1="75130" y1="1953" x2="75130" y2="1953"/>
                          <a14:foregroundMark x1="96094" y1="34505" x2="96094" y2="34505"/>
                          <a14:foregroundMark x1="96094" y1="34505" x2="96094" y2="34505"/>
                          <a14:foregroundMark x1="95703" y1="29688" x2="95703" y2="29688"/>
                          <a14:foregroundMark x1="95703" y1="29167" x2="95703" y2="29167"/>
                          <a14:foregroundMark x1="90104" y1="69010" x2="90104" y2="69010"/>
                          <a14:foregroundMark x1="90104" y1="69010" x2="88411" y2="69401"/>
                          <a14:foregroundMark x1="80729" y1="72005" x2="80729" y2="72005"/>
                          <a14:foregroundMark x1="80208" y1="72005" x2="75911" y2="73438"/>
                          <a14:foregroundMark x1="71745" y1="75130" x2="71745" y2="75130"/>
                          <a14:foregroundMark x1="71745" y1="75130" x2="70052" y2="76302"/>
                          <a14:foregroundMark x1="64714" y1="79557" x2="64714" y2="79557"/>
                          <a14:foregroundMark x1="55339" y1="81120" x2="55339" y2="81120"/>
                          <a14:foregroundMark x1="56510" y1="83854" x2="56510" y2="83854"/>
                          <a14:foregroundMark x1="59245" y1="82552" x2="60156" y2="81901"/>
                          <a14:foregroundMark x1="60286" y1="81771" x2="60286" y2="81771"/>
                          <a14:foregroundMark x1="63932" y1="79167" x2="63932" y2="79167"/>
                          <a14:foregroundMark x1="63932" y1="79167" x2="62500" y2="77083"/>
                          <a14:foregroundMark x1="58594" y1="80599" x2="56771" y2="81901"/>
                          <a14:foregroundMark x1="91406" y1="73698" x2="92578" y2="73047"/>
                          <a14:foregroundMark x1="93359" y1="72526" x2="93359" y2="72526"/>
                          <a14:foregroundMark x1="93750" y1="72266" x2="94922" y2="71094"/>
                          <a14:foregroundMark x1="97135" y1="61068" x2="97135" y2="61068"/>
                          <a14:foregroundMark x1="97135" y1="61068" x2="97135" y2="61068"/>
                          <a14:foregroundMark x1="98047" y1="60156" x2="98047" y2="60156"/>
                          <a14:foregroundMark x1="98568" y1="9896" x2="98568" y2="9896"/>
                          <a14:foregroundMark x1="96354" y1="10156" x2="96354" y2="10156"/>
                          <a14:foregroundMark x1="95833" y1="8984" x2="95833" y2="8984"/>
                          <a14:foregroundMark x1="97005" y1="7292" x2="97005" y2="7292"/>
                          <a14:foregroundMark x1="96615" y1="7031" x2="96615" y2="7031"/>
                          <a14:foregroundMark x1="95573" y1="6641" x2="95573" y2="6641"/>
                          <a14:foregroundMark x1="92188" y1="7292" x2="92188" y2="7292"/>
                          <a14:foregroundMark x1="92188" y1="7292" x2="92188" y2="7292"/>
                          <a14:foregroundMark x1="93490" y1="6510" x2="93490" y2="6510"/>
                          <a14:foregroundMark x1="95443" y1="6250" x2="95443" y2="6250"/>
                          <a14:foregroundMark x1="97656" y1="5339" x2="97656" y2="5339"/>
                          <a14:foregroundMark x1="99479" y1="6771" x2="99089" y2="6771"/>
                          <a14:foregroundMark x1="90365" y1="6510" x2="90365" y2="6510"/>
                          <a14:foregroundMark x1="90365" y1="6510" x2="90365" y2="6510"/>
                          <a14:foregroundMark x1="89323" y1="5859" x2="89323" y2="5859"/>
                          <a14:foregroundMark x1="89844" y1="5339" x2="89844" y2="5339"/>
                          <a14:foregroundMark x1="97135" y1="3385" x2="96224" y2="3646"/>
                          <a14:foregroundMark x1="60807" y1="95052" x2="60807" y2="95052"/>
                          <a14:foregroundMark x1="60156" y1="93620" x2="60156" y2="93620"/>
                          <a14:foregroundMark x1="59635" y1="99479" x2="59635" y2="99479"/>
                          <a14:backgroundMark x1="96875" y1="3385" x2="96875" y2="3385"/>
                          <a14:backgroundMark x1="94922" y1="3776" x2="94922" y2="3776"/>
                          <a14:backgroundMark x1="89974" y1="5990" x2="89974" y2="5990"/>
                          <a14:backgroundMark x1="95052" y1="4818" x2="95052" y2="4818"/>
                          <a14:backgroundMark x1="96615" y1="3906" x2="97396" y2="3906"/>
                          <a14:backgroundMark x1="97135" y1="3646" x2="97135" y2="3646"/>
                          <a14:backgroundMark x1="96615" y1="3906" x2="96615" y2="3906"/>
                          <a14:backgroundMark x1="96484" y1="3906" x2="94792" y2="3906"/>
                          <a14:backgroundMark x1="89323" y1="5729" x2="89323" y2="57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131" y="3201761"/>
              <a:ext cx="3100262" cy="3100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6BFD4AE-FB78-E787-9F7C-A8F0CAAE3056}"/>
              </a:ext>
            </a:extLst>
          </p:cNvPr>
          <p:cNvSpPr txBox="1"/>
          <p:nvPr/>
        </p:nvSpPr>
        <p:spPr>
          <a:xfrm>
            <a:off x="5431972" y="773549"/>
            <a:ext cx="7554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/>
              <a:t>Ведение электронных Журналов в автоматизированной системе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4EDAF8-AD33-1170-DEA2-DA1B83085B91}"/>
              </a:ext>
            </a:extLst>
          </p:cNvPr>
          <p:cNvSpPr txBox="1"/>
          <p:nvPr/>
        </p:nvSpPr>
        <p:spPr>
          <a:xfrm>
            <a:off x="3243374" y="3429000"/>
            <a:ext cx="720755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600" b="1" i="1" dirty="0">
                <a:solidFill>
                  <a:srgbClr val="374151"/>
                </a:solidFill>
                <a:effectLst/>
                <a:latin typeface="Söhne"/>
              </a:rPr>
              <a:t>Преимущества использования электронных журналов включают: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b="0" i="0" dirty="0">
                <a:solidFill>
                  <a:srgbClr val="374151"/>
                </a:solidFill>
                <a:effectLst/>
                <a:latin typeface="Söhne"/>
              </a:rPr>
              <a:t>Удобство хранения и доступа к информации. Электронные журналы позволяют хранить большое количество информации в удобном и легкодоступном формате.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b="0" i="0" dirty="0">
                <a:solidFill>
                  <a:srgbClr val="374151"/>
                </a:solidFill>
                <a:effectLst/>
                <a:latin typeface="Söhne"/>
              </a:rPr>
              <a:t>Экономия времени и результатов. Ведение журналов в автоматизированной системе позволяет избежать необходимости регулярно заполнять и хранить бумажные журналы.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b="0" i="0" dirty="0">
                <a:solidFill>
                  <a:srgbClr val="374151"/>
                </a:solidFill>
                <a:effectLst/>
                <a:latin typeface="Söhne"/>
              </a:rPr>
              <a:t>Возможность проведения анализа данных. Электронные журналы позволяют легко проводить анализ данных, чтобы выявить проблемы или успехи.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ru-RU" sz="1600" b="0" i="0" dirty="0">
                <a:solidFill>
                  <a:srgbClr val="374151"/>
                </a:solidFill>
                <a:effectLst/>
                <a:latin typeface="Söhne"/>
              </a:rPr>
              <a:t>Удобство аудита. Ведение электронных журналов аудита и проверки, так как данные легко передаются и могут быть быстро отфильтрованы и проанализированы.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94722-1882-F654-4608-91CB5DCACD9A}"/>
              </a:ext>
            </a:extLst>
          </p:cNvPr>
          <p:cNvSpPr txBox="1"/>
          <p:nvPr/>
        </p:nvSpPr>
        <p:spPr>
          <a:xfrm>
            <a:off x="195374" y="859838"/>
            <a:ext cx="4997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/>
              </a:rPr>
              <a:t>Перспективные направления  для развития: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3160C6-6A52-80FE-6263-E81C01E36AA9}"/>
              </a:ext>
            </a:extLst>
          </p:cNvPr>
          <p:cNvSpPr txBox="1"/>
          <p:nvPr/>
        </p:nvSpPr>
        <p:spPr>
          <a:xfrm>
            <a:off x="3313115" y="1839664"/>
            <a:ext cx="878498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3400"/>
            <a:r>
              <a:rPr lang="ru-RU" sz="1800" b="0" i="0" dirty="0">
                <a:solidFill>
                  <a:srgbClr val="374151"/>
                </a:solidFill>
                <a:effectLst/>
                <a:latin typeface="Söhne"/>
              </a:rPr>
              <a:t>Введение электронных журналов по охране труда может значительно упростить процессы управления мерами безопасности на рабочем месте. Электронные журналы позволяют оперативно собирать, хранить и анализировать информацию об инцидентах, непредвиденных происшествиях, проверках безопасности и других событиях, связанных с охраной труда.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22935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Инструкция по охране труда для контролера | OhranaTruda31.ru">
            <a:extLst>
              <a:ext uri="{FF2B5EF4-FFF2-40B4-BE49-F238E27FC236}">
                <a16:creationId xmlns:a16="http://schemas.microsoft.com/office/drawing/2014/main" id="{85A4BDBB-76F0-10D8-3E01-70FE99B1F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0" y="4474027"/>
            <a:ext cx="2000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B53158-A1FB-7362-A576-0D7D668C3640}"/>
              </a:ext>
            </a:extLst>
          </p:cNvPr>
          <p:cNvSpPr txBox="1"/>
          <p:nvPr/>
        </p:nvSpPr>
        <p:spPr>
          <a:xfrm>
            <a:off x="5873133" y="736225"/>
            <a:ext cx="6609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/>
              <a:t>Введение Электронно-цифровой подписи - ЭЦП</a:t>
            </a:r>
          </a:p>
        </p:txBody>
      </p:sp>
      <p:pic>
        <p:nvPicPr>
          <p:cNvPr id="13" name="Picture 2" descr="Электронная цифровая подпись (ЭЦП) для торгов купить в Челябинске за 1  день, заказать ЭЦП для участия в электронных торгах по выгодной цене —  «Микос»">
            <a:extLst>
              <a:ext uri="{FF2B5EF4-FFF2-40B4-BE49-F238E27FC236}">
                <a16:creationId xmlns:a16="http://schemas.microsoft.com/office/drawing/2014/main" id="{8A757825-2254-4BDB-83A5-3EAEB903D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5162"/>
            <a:ext cx="3071516" cy="3071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FB7810C-A62C-AEC2-2CD6-98E4B6A83213}"/>
              </a:ext>
            </a:extLst>
          </p:cNvPr>
          <p:cNvSpPr txBox="1"/>
          <p:nvPr/>
        </p:nvSpPr>
        <p:spPr>
          <a:xfrm>
            <a:off x="3472546" y="1946712"/>
            <a:ext cx="84473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3400" algn="l"/>
            <a:r>
              <a:rPr lang="ru-RU" sz="1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Чтобы документ приобрёл юридическую силу, его нужно подписать. Бумажные документы подписывают собственноручно, а для электронных используется электронная подпись (ЭЦП) — уникальная цифровая информация в виде комбинации символов. Из этой информации можно узнать, кто именно и когда подписал документ. Таким образом, электронная подпись — это официальный аналог собственноручной подписи, который применяется для подписания электронных документов, преобразованных в электронный формат.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E17394-689B-6271-5FC7-3F19FA753A5F}"/>
              </a:ext>
            </a:extLst>
          </p:cNvPr>
          <p:cNvSpPr txBox="1"/>
          <p:nvPr/>
        </p:nvSpPr>
        <p:spPr>
          <a:xfrm>
            <a:off x="533400" y="3822136"/>
            <a:ext cx="9571264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i="1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Преимущества ЭЦП: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 сравнении с обычной подписью электронная подпись (ЭЦП) обладает целым рядом преимуществ: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Позволяет подписывать документы и обмениваться ими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онлайн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(удалённо) — это особенно важно, когда отправить и получить документ нужно быстро.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Электронную подпись нельзя подделать, то есть создать аналогичную комбинацию символов.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ЭЦП необходима для электронного документооборота (ЭДО) — он невозможен, если отсутствует хотя бы простая электронная подпись, но обычно нужна неквалифицированная или квалифицированная электронная подпись.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 счёт использования методов шифрования (кодирования) информации, квалифицированная (КЭП) и неквалифицированная электронная подпись (НЭП) значительно повышают уровень информационной безопасности при обмене документами.</a:t>
            </a:r>
          </a:p>
          <a:p>
            <a:pPr marL="171450" indent="-171450" algn="l">
              <a:buFont typeface="Wingdings" panose="05000000000000000000" pitchFamily="2" charset="2"/>
              <a:buChar char="v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ЭЦП — это скорость, удобство, надёжность и безопасность</a:t>
            </a:r>
            <a:r>
              <a:rPr lang="ru-RU" sz="14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в современном мире информационных цифровых технологий, которые всё активнее внедряются в нашу жизнь.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DECBB3-7467-DC96-C160-E35EB6CACC8B}"/>
              </a:ext>
            </a:extLst>
          </p:cNvPr>
          <p:cNvSpPr txBox="1"/>
          <p:nvPr/>
        </p:nvSpPr>
        <p:spPr>
          <a:xfrm>
            <a:off x="152400" y="821553"/>
            <a:ext cx="4997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/>
              </a:rPr>
              <a:t>Перспективные направления  для развития: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9757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DB63DDB-7D15-C1A0-50F1-727AA0D01650}"/>
              </a:ext>
            </a:extLst>
          </p:cNvPr>
          <p:cNvGrpSpPr/>
          <p:nvPr/>
        </p:nvGrpSpPr>
        <p:grpSpPr>
          <a:xfrm>
            <a:off x="4478924" y="1700284"/>
            <a:ext cx="3884404" cy="4069258"/>
            <a:chOff x="4382705" y="1737235"/>
            <a:chExt cx="3864898" cy="3877826"/>
          </a:xfrm>
        </p:grpSpPr>
        <p:pic>
          <p:nvPicPr>
            <p:cNvPr id="1034" name="Picture 10" descr="📱 Смартфон – лучший помощник в современной жизни |">
              <a:extLst>
                <a:ext uri="{FF2B5EF4-FFF2-40B4-BE49-F238E27FC236}">
                  <a16:creationId xmlns:a16="http://schemas.microsoft.com/office/drawing/2014/main" id="{FAB85CEA-9066-B49C-CB7C-6182A21F97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2705" y="1737235"/>
              <a:ext cx="3864898" cy="3877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Строительство символа images libres de droit, photos de Строительство  символа | Depositphotos">
              <a:extLst>
                <a:ext uri="{FF2B5EF4-FFF2-40B4-BE49-F238E27FC236}">
                  <a16:creationId xmlns:a16="http://schemas.microsoft.com/office/drawing/2014/main" id="{302866F5-AC39-3CD1-19C6-D79DF7D55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809" b="95801" l="7045" r="91409">
                          <a14:foregroundMark x1="56701" y1="7129" x2="56701" y2="7129"/>
                          <a14:foregroundMark x1="63918" y1="3906" x2="63918" y2="3906"/>
                          <a14:foregroundMark x1="86082" y1="56543" x2="86082" y2="56543"/>
                          <a14:foregroundMark x1="91409" y1="54590" x2="91409" y2="54590"/>
                          <a14:foregroundMark x1="91409" y1="52637" x2="91409" y2="52637"/>
                          <a14:foregroundMark x1="90722" y1="51367" x2="90722" y2="51367"/>
                          <a14:foregroundMark x1="90722" y1="49609" x2="90034" y2="47461"/>
                          <a14:foregroundMark x1="90034" y1="46777" x2="90034" y2="46777"/>
                          <a14:foregroundMark x1="8591" y1="39844" x2="8591" y2="39844"/>
                          <a14:foregroundMark x1="7904" y1="38086" x2="7904" y2="38086"/>
                          <a14:foregroundMark x1="8247" y1="37793" x2="8247" y2="37793"/>
                          <a14:foregroundMark x1="7216" y1="38672" x2="7216" y2="38672"/>
                          <a14:foregroundMark x1="28179" y1="56836" x2="28179" y2="56836"/>
                          <a14:foregroundMark x1="27320" y1="56348" x2="27320" y2="56348"/>
                          <a14:foregroundMark x1="26632" y1="55762" x2="26632" y2="55762"/>
                          <a14:foregroundMark x1="25601" y1="55273" x2="25601" y2="55273"/>
                          <a14:foregroundMark x1="89347" y1="55762" x2="89347" y2="55762"/>
                          <a14:foregroundMark x1="87973" y1="54883" x2="87973" y2="54883"/>
                          <a14:foregroundMark x1="80756" y1="73145" x2="80756" y2="73145"/>
                          <a14:foregroundMark x1="79725" y1="72949" x2="79725" y2="72949"/>
                          <a14:foregroundMark x1="78007" y1="72070" x2="75945" y2="71191"/>
                          <a14:foregroundMark x1="75601" y1="70508" x2="75601" y2="70508"/>
                          <a14:foregroundMark x1="75601" y1="70508" x2="75601" y2="70508"/>
                          <a14:foregroundMark x1="75258" y1="75977" x2="75258" y2="75977"/>
                          <a14:foregroundMark x1="75258" y1="77441" x2="75258" y2="77441"/>
                          <a14:foregroundMark x1="81271" y1="83789" x2="81271" y2="83789"/>
                          <a14:foregroundMark x1="81100" y1="85547" x2="82302" y2="88379"/>
                          <a14:foregroundMark x1="83333" y1="90332" x2="83677" y2="91016"/>
                          <a14:foregroundMark x1="83333" y1="94922" x2="83333" y2="94922"/>
                          <a14:foregroundMark x1="79725" y1="95801" x2="79725" y2="95801"/>
                          <a14:foregroundMark x1="86770" y1="57910" x2="86770" y2="579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225" y="2830040"/>
              <a:ext cx="1239645" cy="2339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0B53158-A1FB-7362-A576-0D7D668C3640}"/>
              </a:ext>
            </a:extLst>
          </p:cNvPr>
          <p:cNvSpPr txBox="1"/>
          <p:nvPr/>
        </p:nvSpPr>
        <p:spPr>
          <a:xfrm>
            <a:off x="5873133" y="736225"/>
            <a:ext cx="6609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0" u="none" strike="noStrike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defRPr>
            </a:lvl1pPr>
          </a:lstStyle>
          <a:p>
            <a:r>
              <a:rPr lang="ru-RU" dirty="0"/>
              <a:t>Мобильный помощник – Библиотека нормативных документов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DECBB3-7467-DC96-C160-E35EB6CACC8B}"/>
              </a:ext>
            </a:extLst>
          </p:cNvPr>
          <p:cNvSpPr txBox="1"/>
          <p:nvPr/>
        </p:nvSpPr>
        <p:spPr>
          <a:xfrm>
            <a:off x="152400" y="821553"/>
            <a:ext cx="49971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/>
              </a:rPr>
              <a:t>Перспективные направления  для развития: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028" name="Picture 4" descr="Более 2 тыс звонков обработал голосовой помощник для обманутых дольщиков в  Подмосковье - РИАМО">
            <a:extLst>
              <a:ext uri="{FF2B5EF4-FFF2-40B4-BE49-F238E27FC236}">
                <a16:creationId xmlns:a16="http://schemas.microsoft.com/office/drawing/2014/main" id="{65D7252A-1AE8-7363-7800-74FAFFA40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05" b="98915" l="2317" r="90000">
                        <a14:foregroundMark x1="72317" y1="6725" x2="72317" y2="6725"/>
                        <a14:foregroundMark x1="41463" y1="12798" x2="41463" y2="12798"/>
                        <a14:foregroundMark x1="33293" y1="10412" x2="33293" y2="10412"/>
                        <a14:foregroundMark x1="25854" y1="6291" x2="25854" y2="6291"/>
                        <a14:foregroundMark x1="24024" y1="9978" x2="24024" y2="9978"/>
                        <a14:foregroundMark x1="30732" y1="11063" x2="30732" y2="11063"/>
                        <a14:foregroundMark x1="33293" y1="20824" x2="33293" y2="20824"/>
                        <a14:foregroundMark x1="35366" y1="25813" x2="35366" y2="25813"/>
                        <a14:foregroundMark x1="33049" y1="21475" x2="33049" y2="21475"/>
                        <a14:foregroundMark x1="46341" y1="12798" x2="46341" y2="12798"/>
                        <a14:foregroundMark x1="45122" y1="14317" x2="45122" y2="14317"/>
                        <a14:foregroundMark x1="72439" y1="3905" x2="72439" y2="3905"/>
                        <a14:foregroundMark x1="27317" y1="12798" x2="27317" y2="12798"/>
                        <a14:foregroundMark x1="30366" y1="24946" x2="30366" y2="24946"/>
                        <a14:foregroundMark x1="40976" y1="13449" x2="40976" y2="13449"/>
                        <a14:foregroundMark x1="37073" y1="12798" x2="37073" y2="12798"/>
                        <a14:foregroundMark x1="36585" y1="12364" x2="36585" y2="12364"/>
                        <a14:foregroundMark x1="36585" y1="12364" x2="36585" y2="12364"/>
                        <a14:foregroundMark x1="22805" y1="13666" x2="22805" y2="13666"/>
                        <a14:foregroundMark x1="22805" y1="13666" x2="22805" y2="13666"/>
                        <a14:foregroundMark x1="22805" y1="13666" x2="22805" y2="13666"/>
                        <a14:foregroundMark x1="22683" y1="13666" x2="22683" y2="13666"/>
                        <a14:foregroundMark x1="22683" y1="13666" x2="22683" y2="13666"/>
                        <a14:foregroundMark x1="21829" y1="19089" x2="21829" y2="19089"/>
                        <a14:foregroundMark x1="22439" y1="21909" x2="22683" y2="24512"/>
                        <a14:foregroundMark x1="22683" y1="26464" x2="22683" y2="26464"/>
                        <a14:foregroundMark x1="22683" y1="27549" x2="22683" y2="27549"/>
                        <a14:foregroundMark x1="20488" y1="31670" x2="20488" y2="31670"/>
                        <a14:foregroundMark x1="19512" y1="33406" x2="18902" y2="34924"/>
                        <a14:foregroundMark x1="18659" y1="36009" x2="18659" y2="36009"/>
                        <a14:foregroundMark x1="18537" y1="36443" x2="18537" y2="36443"/>
                        <a14:foregroundMark x1="17927" y1="37744" x2="17439" y2="38395"/>
                        <a14:foregroundMark x1="16585" y1="38395" x2="16098" y2="36443"/>
                        <a14:foregroundMark x1="14756" y1="32538" x2="14756" y2="32538"/>
                        <a14:foregroundMark x1="14512" y1="30803" x2="14512" y2="30803"/>
                        <a14:foregroundMark x1="14268" y1="29935" x2="14268" y2="29935"/>
                        <a14:foregroundMark x1="11829" y1="22126" x2="11829" y2="22126"/>
                        <a14:foregroundMark x1="11829" y1="22126" x2="11829" y2="22126"/>
                        <a14:foregroundMark x1="11829" y1="21909" x2="11829" y2="21909"/>
                        <a14:foregroundMark x1="15122" y1="16052" x2="15610" y2="16052"/>
                        <a14:foregroundMark x1="15610" y1="15835" x2="16707" y2="14534"/>
                        <a14:foregroundMark x1="17195" y1="14100" x2="17195" y2="14100"/>
                        <a14:foregroundMark x1="13902" y1="19523" x2="13902" y2="19523"/>
                        <a14:foregroundMark x1="13780" y1="19523" x2="13293" y2="22560"/>
                        <a14:foregroundMark x1="13171" y1="24512" x2="13171" y2="25597"/>
                        <a14:foregroundMark x1="12683" y1="38178" x2="12927" y2="40130"/>
                        <a14:foregroundMark x1="12927" y1="40347" x2="13049" y2="42733"/>
                        <a14:foregroundMark x1="12927" y1="43167" x2="12927" y2="43167"/>
                        <a14:foregroundMark x1="12927" y1="45119" x2="12927" y2="47072"/>
                        <a14:foregroundMark x1="12805" y1="48590" x2="12073" y2="51627"/>
                        <a14:foregroundMark x1="10732" y1="55531" x2="10610" y2="57050"/>
                        <a14:foregroundMark x1="10244" y1="57050" x2="10244" y2="57701"/>
                        <a14:foregroundMark x1="4146" y1="42733" x2="4024" y2="41432"/>
                        <a14:foregroundMark x1="3415" y1="37744" x2="3415" y2="37744"/>
                        <a14:foregroundMark x1="3415" y1="37093" x2="3415" y2="37093"/>
                        <a14:foregroundMark x1="3780" y1="34924" x2="3780" y2="34924"/>
                        <a14:foregroundMark x1="17195" y1="83948" x2="17195" y2="83948"/>
                        <a14:foregroundMark x1="17195" y1="83948" x2="17195" y2="83948"/>
                        <a14:foregroundMark x1="17439" y1="83948" x2="17439" y2="83948"/>
                        <a14:foregroundMark x1="18049" y1="81345" x2="19146" y2="82213"/>
                        <a14:foregroundMark x1="19146" y1="82213" x2="19146" y2="82213"/>
                        <a14:foregroundMark x1="21463" y1="86334" x2="21463" y2="86334"/>
                        <a14:foregroundMark x1="22683" y1="88286" x2="24390" y2="91540"/>
                        <a14:foregroundMark x1="24390" y1="91540" x2="24390" y2="91540"/>
                        <a14:foregroundMark x1="24512" y1="91540" x2="25976" y2="92625"/>
                        <a14:foregroundMark x1="28537" y1="93709" x2="28537" y2="93709"/>
                        <a14:foregroundMark x1="28902" y1="93926" x2="29390" y2="93926"/>
                        <a14:foregroundMark x1="29878" y1="93926" x2="29878" y2="93926"/>
                        <a14:foregroundMark x1="31585" y1="94143" x2="31585" y2="94143"/>
                        <a14:foregroundMark x1="30122" y1="98915" x2="30122" y2="98915"/>
                        <a14:foregroundMark x1="33171" y1="97397" x2="33171" y2="97397"/>
                        <a14:foregroundMark x1="13902" y1="99132" x2="13902" y2="99132"/>
                        <a14:foregroundMark x1="11951" y1="97831" x2="11951" y2="97831"/>
                        <a14:foregroundMark x1="6341" y1="87202" x2="5976" y2="86768"/>
                        <a14:foregroundMark x1="4390" y1="85033" x2="4390" y2="85033"/>
                        <a14:foregroundMark x1="2317" y1="87202" x2="2317" y2="87202"/>
                        <a14:backgroundMark x1="24390" y1="45770" x2="24390" y2="45770"/>
                        <a14:backgroundMark x1="23049" y1="48590" x2="23049" y2="48590"/>
                        <a14:backgroundMark x1="21341" y1="50759" x2="21341" y2="50759"/>
                        <a14:backgroundMark x1="20610" y1="52061" x2="20610" y2="52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38" y="5300409"/>
            <a:ext cx="2233852" cy="125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Экран компьютера с черной рамкой, показывающий график восходящей кривой. |  Премиум векторы">
            <a:extLst>
              <a:ext uri="{FF2B5EF4-FFF2-40B4-BE49-F238E27FC236}">
                <a16:creationId xmlns:a16="http://schemas.microsoft.com/office/drawing/2014/main" id="{5C72D6B1-3853-264D-B897-82F25C19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123" y="4840671"/>
            <a:ext cx="1642382" cy="146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102F7A-2373-D3A8-14E5-B38604FC28B5}"/>
              </a:ext>
            </a:extLst>
          </p:cNvPr>
          <p:cNvSpPr txBox="1"/>
          <p:nvPr/>
        </p:nvSpPr>
        <p:spPr>
          <a:xfrm>
            <a:off x="3900779" y="5760799"/>
            <a:ext cx="5752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lvl="0">
              <a:defRPr lang="en"/>
            </a:defPPr>
            <a:lvl1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 sz="2400" b="1" i="1"/>
            </a:lvl1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dirty="0"/>
              <a:t>Мобильный помощник</a:t>
            </a:r>
          </a:p>
          <a:p>
            <a:pPr>
              <a:lnSpc>
                <a:spcPct val="100000"/>
              </a:lnSpc>
            </a:pPr>
            <a:r>
              <a:rPr lang="ru-RU" dirty="0"/>
              <a:t>Интеграция с цифровыми процессами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4" name="Стрелка: влево 3">
            <a:extLst>
              <a:ext uri="{FF2B5EF4-FFF2-40B4-BE49-F238E27FC236}">
                <a16:creationId xmlns:a16="http://schemas.microsoft.com/office/drawing/2014/main" id="{5DEC1155-9DBF-F308-03D8-86870431FACF}"/>
              </a:ext>
            </a:extLst>
          </p:cNvPr>
          <p:cNvSpPr/>
          <p:nvPr/>
        </p:nvSpPr>
        <p:spPr>
          <a:xfrm>
            <a:off x="4105228" y="2253421"/>
            <a:ext cx="978408" cy="28454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CD4BFE5E-138D-A271-3E8D-E397A083A863}"/>
              </a:ext>
            </a:extLst>
          </p:cNvPr>
          <p:cNvSpPr/>
          <p:nvPr/>
        </p:nvSpPr>
        <p:spPr>
          <a:xfrm>
            <a:off x="7737701" y="2253421"/>
            <a:ext cx="978408" cy="2845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D18FF-56FC-2E49-A143-611006C9160B}"/>
              </a:ext>
            </a:extLst>
          </p:cNvPr>
          <p:cNvSpPr txBox="1"/>
          <p:nvPr/>
        </p:nvSpPr>
        <p:spPr>
          <a:xfrm>
            <a:off x="805543" y="1884089"/>
            <a:ext cx="3442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Библиотека документов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6E1B67-2098-7B79-6FF0-CD34BC9433F9}"/>
              </a:ext>
            </a:extLst>
          </p:cNvPr>
          <p:cNvSpPr txBox="1"/>
          <p:nvPr/>
        </p:nvSpPr>
        <p:spPr>
          <a:xfrm>
            <a:off x="8716109" y="1884089"/>
            <a:ext cx="3258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Анализ использования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77F806-4CDC-A1C1-C207-75F20EF8B249}"/>
              </a:ext>
            </a:extLst>
          </p:cNvPr>
          <p:cNvSpPr txBox="1"/>
          <p:nvPr/>
        </p:nvSpPr>
        <p:spPr>
          <a:xfrm>
            <a:off x="1303400" y="2345754"/>
            <a:ext cx="3175524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lvl="0">
              <a:defRPr lang="en"/>
            </a:defPPr>
            <a:lvl1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 sz="2400" b="1" i="1"/>
            </a:lvl1pPr>
          </a:lstStyle>
          <a:p>
            <a:r>
              <a:rPr lang="ru-RU" dirty="0"/>
              <a:t>Процедуры</a:t>
            </a:r>
          </a:p>
          <a:p>
            <a:r>
              <a:rPr lang="ru-RU" dirty="0"/>
              <a:t>Стандарты</a:t>
            </a:r>
          </a:p>
          <a:p>
            <a:r>
              <a:rPr lang="ru-RU" dirty="0"/>
              <a:t>Инструкции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8D2AF3-2747-BBA6-6601-344732FC4BCB}"/>
              </a:ext>
            </a:extLst>
          </p:cNvPr>
          <p:cNvSpPr txBox="1"/>
          <p:nvPr/>
        </p:nvSpPr>
        <p:spPr>
          <a:xfrm>
            <a:off x="8973743" y="2307348"/>
            <a:ext cx="3001143" cy="22048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lvl="0">
              <a:defRPr lang="en"/>
            </a:defPPr>
            <a:lvl1pPr marL="285750" indent="-285750">
              <a:lnSpc>
                <a:spcPct val="200000"/>
              </a:lnSpc>
              <a:buFont typeface="Wingdings" panose="05000000000000000000" pitchFamily="2" charset="2"/>
              <a:buChar char="q"/>
              <a:defRPr sz="2400" b="1" i="1"/>
            </a:lvl1pPr>
          </a:lstStyle>
          <a:p>
            <a:r>
              <a:rPr lang="ru-RU" dirty="0"/>
              <a:t>Потребность </a:t>
            </a:r>
          </a:p>
          <a:p>
            <a:r>
              <a:rPr lang="ru-RU" dirty="0"/>
              <a:t>Ознакомленность</a:t>
            </a:r>
          </a:p>
          <a:p>
            <a:r>
              <a:rPr lang="ru-RU" dirty="0"/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867779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6A164B5-E4E0-BD35-B187-9F0CC488BA6E}"/>
              </a:ext>
            </a:extLst>
          </p:cNvPr>
          <p:cNvSpPr txBox="1">
            <a:spLocks/>
          </p:cNvSpPr>
          <p:nvPr/>
        </p:nvSpPr>
        <p:spPr>
          <a:xfrm>
            <a:off x="857171" y="698954"/>
            <a:ext cx="8812195" cy="6306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698">
              <a:defRPr/>
            </a:pPr>
            <a:r>
              <a:rPr lang="ru-RU" sz="2400" b="1" dirty="0">
                <a:solidFill>
                  <a:srgbClr val="002060"/>
                </a:solidFill>
              </a:rPr>
              <a:t>ЭТАП ВНЕДРЕНИЯ</a:t>
            </a:r>
            <a:endParaRPr lang="en-US" sz="2400" b="1" dirty="0">
              <a:solidFill>
                <a:srgbClr val="002060"/>
              </a:solidFill>
            </a:endParaRPr>
          </a:p>
          <a:p>
            <a:pPr defTabSz="685698">
              <a:defRPr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0494BC-B349-90BE-6039-54569C9BA79F}"/>
              </a:ext>
            </a:extLst>
          </p:cNvPr>
          <p:cNvSpPr txBox="1"/>
          <p:nvPr/>
        </p:nvSpPr>
        <p:spPr>
          <a:xfrm>
            <a:off x="536816" y="1232104"/>
            <a:ext cx="11273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2060"/>
                </a:solidFill>
                <a:effectLst/>
                <a:latin typeface="Google Sans"/>
              </a:rPr>
              <a:t>Сложности и вызовы (барьеры)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BFB19-B5F5-F66E-6955-CC27B3654E6F}"/>
              </a:ext>
            </a:extLst>
          </p:cNvPr>
          <p:cNvSpPr txBox="1"/>
          <p:nvPr/>
        </p:nvSpPr>
        <p:spPr>
          <a:xfrm>
            <a:off x="642257" y="4718171"/>
            <a:ext cx="10907486" cy="1341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9138" algn="just">
              <a:lnSpc>
                <a:spcPct val="150000"/>
              </a:lnSpc>
            </a:pPr>
            <a:r>
              <a:rPr lang="ru-RU" dirty="0">
                <a:solidFill>
                  <a:srgbClr val="4B4F58"/>
                </a:solidFill>
                <a:latin typeface="Roboto" panose="02000000000000000000" pitchFamily="2" charset="0"/>
              </a:rPr>
              <a:t>П</a:t>
            </a:r>
            <a:r>
              <a:rPr lang="ru-RU" b="0" i="0" dirty="0">
                <a:solidFill>
                  <a:srgbClr val="4B4F58"/>
                </a:solidFill>
                <a:effectLst/>
                <a:latin typeface="Roboto" panose="02000000000000000000" pitchFamily="2" charset="0"/>
              </a:rPr>
              <a:t>риобретение современных компетенций </a:t>
            </a:r>
            <a:r>
              <a:rPr lang="ru-RU" sz="2000" b="1" i="1" dirty="0">
                <a:solidFill>
                  <a:srgbClr val="4B4F58"/>
                </a:solidFill>
                <a:effectLst/>
                <a:latin typeface="Roboto" panose="02000000000000000000" pitchFamily="2" charset="0"/>
              </a:rPr>
              <a:t>через обучение кадров</a:t>
            </a:r>
            <a:r>
              <a:rPr lang="ru-RU" b="0" i="0" dirty="0">
                <a:solidFill>
                  <a:srgbClr val="4B4F58"/>
                </a:solidFill>
                <a:effectLst/>
                <a:latin typeface="Roboto" panose="02000000000000000000" pitchFamily="2" charset="0"/>
              </a:rPr>
              <a:t> становится одним из важнейших трендов, позволяющих разрушить барьеры для успешной цифровизации экономики в целом и рынка труда.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BE3530-3D86-5EB2-B4A7-E5152DFCFEA2}"/>
              </a:ext>
            </a:extLst>
          </p:cNvPr>
          <p:cNvSpPr txBox="1"/>
          <p:nvPr/>
        </p:nvSpPr>
        <p:spPr>
          <a:xfrm>
            <a:off x="536816" y="1693769"/>
            <a:ext cx="11350384" cy="2814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недостаточное финансирование,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незнание рынка цифровых решений,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dirty="0"/>
              <a:t>сложности во взаимодействии с IТ-специалистами,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/>
              <a:t>невысокая цифровая грамотность сотрудников,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000" b="1" dirty="0"/>
              <a:t>неготовность сотрудников к цифровизации, их сопротивление изменениям и другие препятствия, связанные с непониманием вклада цифровизации в деятельность.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307AB7-579D-30FD-245C-244EF6C41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0" y="630240"/>
            <a:ext cx="1954700" cy="3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549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381BE2-5594-45C5-F5B9-588D2C3C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0" y="630240"/>
            <a:ext cx="1954700" cy="331499"/>
          </a:xfrm>
          <a:prstGeom prst="rect">
            <a:avLst/>
          </a:prstGeom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4AD2F5B6-4F08-8CCF-CB22-E7A098E8307D}"/>
              </a:ext>
            </a:extLst>
          </p:cNvPr>
          <p:cNvSpPr txBox="1"/>
          <p:nvPr/>
        </p:nvSpPr>
        <p:spPr>
          <a:xfrm>
            <a:off x="5164268" y="795989"/>
            <a:ext cx="163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/>
              </a:rPr>
              <a:t>ВЫВОДЫ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2ACDE-91C8-8A23-C66F-55A0CC7F12E4}"/>
              </a:ext>
            </a:extLst>
          </p:cNvPr>
          <p:cNvSpPr txBox="1"/>
          <p:nvPr/>
        </p:nvSpPr>
        <p:spPr>
          <a:xfrm>
            <a:off x="668377" y="1303303"/>
            <a:ext cx="108552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33400"/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По прогнозам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Statista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, рынок мобильных приложений </a:t>
            </a:r>
            <a:r>
              <a:rPr lang="ru-RU" b="0" i="0" dirty="0">
                <a:solidFill>
                  <a:srgbClr val="040C28"/>
                </a:solidFill>
                <a:effectLst/>
                <a:latin typeface="Google Sans"/>
              </a:rPr>
              <a:t>вырастет с 420,73 млрд долларов в 2022 году до 542,89 млрд долларов в 2026 году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. Эти цифры отражают рост всего на 29% за четыре года. Для сравнения, с 2018 по 2022 год рынок вырос на 95%.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CFB77E-616E-E717-17D1-0B4DAFBFF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05" y="2740380"/>
            <a:ext cx="3921901" cy="18342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49783F-E8D5-941B-37EB-6E067D639E8F}"/>
              </a:ext>
            </a:extLst>
          </p:cNvPr>
          <p:cNvSpPr txBox="1"/>
          <p:nvPr/>
        </p:nvSpPr>
        <p:spPr>
          <a:xfrm>
            <a:off x="5164268" y="273394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lvl="0">
              <a:defRPr lang="ru-RU"/>
            </a:defPPr>
            <a:lvl1pPr>
              <a:defRPr b="0" i="0">
                <a:solidFill>
                  <a:srgbClr val="202124"/>
                </a:solidFill>
                <a:effectLst/>
                <a:latin typeface="Google Sans"/>
              </a:defRPr>
            </a:lvl1pPr>
          </a:lstStyle>
          <a:p>
            <a:r>
              <a:rPr lang="ru-RU" dirty="0"/>
              <a:t>Внедрение сетей 5G откроет новые возможности для мира мобильной разработки. Заглядывая вперёд, можно уверенно сказать, что 5G позволит разработчикам создавать новые платформы и приложения с более персонализированным пользовательским опытом.</a:t>
            </a:r>
          </a:p>
          <a:p>
            <a:r>
              <a:rPr lang="ru-RU" dirty="0"/>
              <a:t>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2D2B83-EC4A-5EE4-64A0-06D976190363}"/>
              </a:ext>
            </a:extLst>
          </p:cNvPr>
          <p:cNvSpPr txBox="1"/>
          <p:nvPr/>
        </p:nvSpPr>
        <p:spPr>
          <a:xfrm>
            <a:off x="810304" y="4908366"/>
            <a:ext cx="104499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1" i="0" dirty="0">
                <a:solidFill>
                  <a:srgbClr val="090909"/>
                </a:solidFill>
                <a:effectLst/>
                <a:latin typeface="-apple-system"/>
              </a:rPr>
              <a:t>Ожидается, что к 2030 году объем рынка мобильных приложений вырастет в среднем на 19,30% | МРФР</a:t>
            </a:r>
          </a:p>
        </p:txBody>
      </p:sp>
    </p:spTree>
    <p:extLst>
      <p:ext uri="{BB962C8B-B14F-4D97-AF65-F5344CB8AC3E}">
        <p14:creationId xmlns:p14="http://schemas.microsoft.com/office/powerpoint/2010/main" val="620305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EC6F7E9-22A3-4DF2-A8A8-727984F0E218}"/>
              </a:ext>
            </a:extLst>
          </p:cNvPr>
          <p:cNvSpPr txBox="1"/>
          <p:nvPr/>
        </p:nvSpPr>
        <p:spPr>
          <a:xfrm>
            <a:off x="6368143" y="748912"/>
            <a:ext cx="6346371" cy="22968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A32020"/>
              </a:buClr>
              <a:buSzPct val="80000"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lang="ru-RU" sz="5400" b="1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Цифровые</a:t>
            </a:r>
            <a:r>
              <a:rPr lang="en-US" sz="5400" b="1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endParaRPr lang="ru-RU" sz="5400" b="1" i="1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A32020"/>
              </a:buClr>
              <a:buSzPct val="80000"/>
              <a:tabLst/>
              <a:defRPr/>
            </a:pPr>
            <a:r>
              <a:rPr lang="en-US" sz="5400" b="1" i="1" kern="1200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решения</a:t>
            </a:r>
            <a:r>
              <a:rPr lang="en-US" sz="5400" b="1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HSE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0F21C78-3D03-AABA-F27F-D85188B4D4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4" r="5" b="5"/>
          <a:stretch/>
        </p:blipFill>
        <p:spPr bwMode="auto">
          <a:xfrm>
            <a:off x="-2519" y="665348"/>
            <a:ext cx="3742608" cy="3067989"/>
          </a:xfrm>
          <a:custGeom>
            <a:avLst/>
            <a:gdLst/>
            <a:ahLst/>
            <a:cxnLst/>
            <a:rect l="l" t="t" r="r" b="b"/>
            <a:pathLst>
              <a:path w="3742628" h="3067989">
                <a:moveTo>
                  <a:pt x="0" y="0"/>
                </a:moveTo>
                <a:lnTo>
                  <a:pt x="3742628" y="0"/>
                </a:lnTo>
                <a:lnTo>
                  <a:pt x="3742628" y="2040780"/>
                </a:lnTo>
                <a:lnTo>
                  <a:pt x="1398494" y="2040780"/>
                </a:lnTo>
                <a:lnTo>
                  <a:pt x="1398494" y="3067989"/>
                </a:lnTo>
                <a:lnTo>
                  <a:pt x="0" y="30679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2FF4DDC2-8DBC-1D5A-0AB5-E1C6268073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" r="-1" b="1640"/>
          <a:stretch/>
        </p:blipFill>
        <p:spPr bwMode="auto">
          <a:xfrm>
            <a:off x="1476972" y="2771596"/>
            <a:ext cx="2263117" cy="324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E296A85-BB10-4A93-94D0-E9C58BA229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01" r="26368" b="-4"/>
          <a:stretch/>
        </p:blipFill>
        <p:spPr>
          <a:xfrm>
            <a:off x="3740089" y="2117635"/>
            <a:ext cx="3396195" cy="4556126"/>
          </a:xfrm>
          <a:custGeom>
            <a:avLst/>
            <a:gdLst/>
            <a:ahLst/>
            <a:cxnLst/>
            <a:rect l="l" t="t" r="r" b="b"/>
            <a:pathLst>
              <a:path w="3396195" h="4556136">
                <a:moveTo>
                  <a:pt x="0" y="0"/>
                </a:moveTo>
                <a:lnTo>
                  <a:pt x="3396195" y="0"/>
                </a:lnTo>
                <a:lnTo>
                  <a:pt x="3396195" y="1424457"/>
                </a:lnTo>
                <a:lnTo>
                  <a:pt x="2274902" y="1424457"/>
                </a:lnTo>
                <a:lnTo>
                  <a:pt x="2274902" y="4556136"/>
                </a:lnTo>
                <a:lnTo>
                  <a:pt x="0" y="4556136"/>
                </a:lnTo>
                <a:close/>
              </a:path>
            </a:pathLst>
          </a:cu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7871FB4-0F6C-5412-AC02-BB77E3E63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7" r="2" b="9200"/>
          <a:stretch/>
        </p:blipFill>
        <p:spPr bwMode="auto">
          <a:xfrm>
            <a:off x="6096000" y="3617036"/>
            <a:ext cx="6036296" cy="305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BF9B01-8838-408D-AE50-65198C62FA6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791" r="34226"/>
          <a:stretch/>
        </p:blipFill>
        <p:spPr>
          <a:xfrm>
            <a:off x="3922558" y="654885"/>
            <a:ext cx="2263116" cy="1422390"/>
          </a:xfrm>
          <a:prstGeom prst="rect">
            <a:avLst/>
          </a:prstGeom>
        </p:spPr>
      </p:pic>
      <p:sp>
        <p:nvSpPr>
          <p:cNvPr id="7" name="AutoShape 4" descr="В ТОО ”Казфосфат” новый генеральный директор: 06 августа 2022, 12:09 -  новости на Tengrinews.kz"/>
          <p:cNvSpPr>
            <a:spLocks noChangeAspect="1" noChangeArrowheads="1"/>
          </p:cNvSpPr>
          <p:nvPr/>
        </p:nvSpPr>
        <p:spPr bwMode="auto">
          <a:xfrm>
            <a:off x="1640681" y="748912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1" rIns="68580" bIns="34291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808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1872FE07-7ABF-9B05-F3B6-A0E02DEFB5D6}"/>
              </a:ext>
            </a:extLst>
          </p:cNvPr>
          <p:cNvSpPr/>
          <p:nvPr/>
        </p:nvSpPr>
        <p:spPr>
          <a:xfrm>
            <a:off x="5638800" y="4199432"/>
            <a:ext cx="1872343" cy="187234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E8C2ED1-99DC-3371-1DB6-54AE47B8DD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85E5FF9A-3CBE-4213-BD60-755A00D6F689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9019E6-0CE0-1FBF-C690-B59683603102}"/>
              </a:ext>
            </a:extLst>
          </p:cNvPr>
          <p:cNvSpPr txBox="1"/>
          <p:nvPr/>
        </p:nvSpPr>
        <p:spPr>
          <a:xfrm>
            <a:off x="1973084" y="993238"/>
            <a:ext cx="79982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</a:rPr>
              <a:t>Б Л А Г О Д А Р Ю </a:t>
            </a:r>
          </a:p>
          <a:p>
            <a:pPr algn="ctr"/>
            <a:r>
              <a:rPr lang="ru-RU" sz="6600" b="1" dirty="0">
                <a:solidFill>
                  <a:srgbClr val="002060"/>
                </a:solidFill>
              </a:rPr>
              <a:t>З А </a:t>
            </a:r>
          </a:p>
          <a:p>
            <a:pPr algn="ctr"/>
            <a:r>
              <a:rPr lang="ru-RU" sz="6600" b="1" dirty="0">
                <a:solidFill>
                  <a:srgbClr val="002060"/>
                </a:solidFill>
              </a:rPr>
              <a:t>В Н И М А Н И Е 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923E2BD-8E57-F86F-C541-092099E7A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20728">
            <a:off x="3421309" y="3623226"/>
            <a:ext cx="5763038" cy="32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9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Лента времени рисунок - 62 фото">
            <a:extLst>
              <a:ext uri="{FF2B5EF4-FFF2-40B4-BE49-F238E27FC236}">
                <a16:creationId xmlns:a16="http://schemas.microsoft.com/office/drawing/2014/main" id="{6BE50AAD-4FFF-59FE-7ED0-8337BDB96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84" y="3255928"/>
            <a:ext cx="9995690" cy="439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1166F9-CFCF-0DB1-B4C3-DEB242246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10" y="630240"/>
            <a:ext cx="1954700" cy="3314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0D2E56-434C-F48B-25E5-40E0BFAF55BE}"/>
              </a:ext>
            </a:extLst>
          </p:cNvPr>
          <p:cNvSpPr txBox="1"/>
          <p:nvPr/>
        </p:nvSpPr>
        <p:spPr>
          <a:xfrm>
            <a:off x="3302905" y="938445"/>
            <a:ext cx="49355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/>
              </a:rPr>
              <a:t>ИСТОЧНИКИ ИНФОРМАЦИИ – </a:t>
            </a:r>
          </a:p>
          <a:p>
            <a:r>
              <a:rPr lang="ru-RU" sz="2800" b="1" dirty="0">
                <a:solidFill>
                  <a:srgbClr val="002060"/>
                </a:solidFill>
                <a:latin typeface="Calibri" panose="020F0502020204030204"/>
              </a:rPr>
              <a:t>ЭВОЛЮЦИЯ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865A15-0244-0C09-38CB-B3295D48F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47" y="2435679"/>
            <a:ext cx="1876070" cy="14287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08ED25-504C-9131-2C01-ABABA2521B5D}"/>
              </a:ext>
            </a:extLst>
          </p:cNvPr>
          <p:cNvSpPr txBox="1"/>
          <p:nvPr/>
        </p:nvSpPr>
        <p:spPr>
          <a:xfrm>
            <a:off x="951608" y="4070867"/>
            <a:ext cx="1771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Петроглифы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ECF459-5FA6-8EE3-D46D-30333D6FAB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71" b="96563" l="2000" r="98000">
                        <a14:foregroundMark x1="4667" y1="6042" x2="4667" y2="6042"/>
                        <a14:foregroundMark x1="4667" y1="6042" x2="4667" y2="6042"/>
                        <a14:foregroundMark x1="7222" y1="16458" x2="7222" y2="16458"/>
                        <a14:foregroundMark x1="5333" y1="19375" x2="5333" y2="19375"/>
                        <a14:foregroundMark x1="2889" y1="6563" x2="2889" y2="6563"/>
                        <a14:foregroundMark x1="2222" y1="4896" x2="2222" y2="4896"/>
                        <a14:foregroundMark x1="7222" y1="46667" x2="7222" y2="46667"/>
                        <a14:foregroundMark x1="11556" y1="95313" x2="11556" y2="95313"/>
                        <a14:foregroundMark x1="13333" y1="93021" x2="13333" y2="93021"/>
                        <a14:foregroundMark x1="13333" y1="93021" x2="13333" y2="93021"/>
                        <a14:foregroundMark x1="13333" y1="93021" x2="13333" y2="93021"/>
                        <a14:foregroundMark x1="4111" y1="4896" x2="4111" y2="4896"/>
                        <a14:foregroundMark x1="92000" y1="4896" x2="92000" y2="4896"/>
                        <a14:foregroundMark x1="94444" y1="7708" x2="94444" y2="7708"/>
                        <a14:foregroundMark x1="92556" y1="6042" x2="92556" y2="6042"/>
                        <a14:foregroundMark x1="92556" y1="6042" x2="92556" y2="6042"/>
                        <a14:foregroundMark x1="92556" y1="6042" x2="92556" y2="6042"/>
                        <a14:foregroundMark x1="96333" y1="85521" x2="96333" y2="85521"/>
                        <a14:foregroundMark x1="97556" y1="76771" x2="97556" y2="76771"/>
                        <a14:foregroundMark x1="97556" y1="71042" x2="97556" y2="71042"/>
                        <a14:foregroundMark x1="94444" y1="4896" x2="94444" y2="4896"/>
                        <a14:foregroundMark x1="96333" y1="4271" x2="96333" y2="4271"/>
                        <a14:foregroundMark x1="93778" y1="5417" x2="93778" y2="5417"/>
                        <a14:foregroundMark x1="98111" y1="85521" x2="98111" y2="85521"/>
                        <a14:foregroundMark x1="96889" y1="86042" x2="96889" y2="86042"/>
                        <a14:foregroundMark x1="14000" y1="96563" x2="14000" y2="96563"/>
                        <a14:foregroundMark x1="15222" y1="95313" x2="15222" y2="95313"/>
                        <a14:foregroundMark x1="15222" y1="95313" x2="15222" y2="95313"/>
                        <a14:foregroundMark x1="4111" y1="7708" x2="4111" y2="77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0347" y="2317770"/>
            <a:ext cx="1759046" cy="1876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40E65D5-0F7B-EE5E-B410-31FAD050B9BF}"/>
              </a:ext>
            </a:extLst>
          </p:cNvPr>
          <p:cNvSpPr txBox="1"/>
          <p:nvPr/>
        </p:nvSpPr>
        <p:spPr>
          <a:xfrm>
            <a:off x="3487924" y="4070867"/>
            <a:ext cx="126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Папирус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99618EE-3DC5-F8CB-2440-F3E941234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0818" y="2138665"/>
            <a:ext cx="1759046" cy="17590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CFA7AB-3A33-A6E9-47C7-72A5892BB5C6}"/>
              </a:ext>
            </a:extLst>
          </p:cNvPr>
          <p:cNvSpPr txBox="1"/>
          <p:nvPr/>
        </p:nvSpPr>
        <p:spPr>
          <a:xfrm>
            <a:off x="5514407" y="407086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Бумага </a:t>
            </a:r>
          </a:p>
        </p:txBody>
      </p:sp>
      <p:pic>
        <p:nvPicPr>
          <p:cNvPr id="1026" name="Picture 2" descr="приложения PNG рисунок, картинки и пнг прозрачный для ...">
            <a:extLst>
              <a:ext uri="{FF2B5EF4-FFF2-40B4-BE49-F238E27FC236}">
                <a16:creationId xmlns:a16="http://schemas.microsoft.com/office/drawing/2014/main" id="{AF867718-B394-00E2-6406-1B98F86F8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8056" y1="51111" x2="48056" y2="51111"/>
                        <a14:foregroundMark x1="50556" y1="45556" x2="50556" y2="45556"/>
                        <a14:foregroundMark x1="45556" y1="47500" x2="45556" y2="47500"/>
                        <a14:foregroundMark x1="45000" y1="47500" x2="45000" y2="47500"/>
                        <a14:foregroundMark x1="57500" y1="45000" x2="575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01" y="2142604"/>
            <a:ext cx="1969172" cy="196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6E7F8E55-957B-998D-4758-A74FD20E6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732" b="98268" l="10000" r="93077">
                        <a14:foregroundMark x1="50000" y1="5195" x2="50000" y2="5195"/>
                        <a14:foregroundMark x1="49615" y1="1732" x2="49615" y2="1732"/>
                        <a14:foregroundMark x1="91154" y1="31169" x2="91154" y2="31169"/>
                        <a14:foregroundMark x1="92308" y1="43506" x2="92308" y2="43506"/>
                        <a14:foregroundMark x1="93077" y1="31169" x2="93077" y2="31169"/>
                        <a14:foregroundMark x1="28462" y1="7792" x2="28462" y2="7792"/>
                        <a14:foregroundMark x1="23846" y1="9740" x2="23846" y2="9740"/>
                        <a14:foregroundMark x1="21154" y1="8658" x2="21154" y2="8658"/>
                        <a14:foregroundMark x1="20769" y1="9091" x2="20000" y2="9957"/>
                        <a14:foregroundMark x1="16923" y1="12987" x2="16923" y2="16667"/>
                        <a14:foregroundMark x1="16923" y1="17965" x2="16923" y2="17965"/>
                        <a14:foregroundMark x1="19231" y1="23160" x2="19231" y2="23160"/>
                        <a14:foregroundMark x1="18077" y1="24242" x2="18077" y2="24242"/>
                        <a14:foregroundMark x1="15385" y1="24242" x2="15385" y2="24242"/>
                        <a14:foregroundMark x1="16538" y1="22511" x2="16538" y2="22511"/>
                        <a14:foregroundMark x1="16538" y1="22511" x2="16538" y2="22511"/>
                        <a14:foregroundMark x1="13462" y1="19264" x2="13462" y2="19264"/>
                        <a14:foregroundMark x1="16538" y1="28355" x2="19231" y2="31602"/>
                        <a14:foregroundMark x1="21154" y1="36364" x2="22692" y2="38095"/>
                        <a14:foregroundMark x1="23462" y1="38312" x2="23462" y2="39394"/>
                        <a14:foregroundMark x1="36923" y1="26407" x2="36923" y2="26407"/>
                        <a14:foregroundMark x1="36154" y1="28355" x2="36154" y2="28355"/>
                        <a14:foregroundMark x1="30000" y1="50433" x2="30000" y2="50433"/>
                        <a14:foregroundMark x1="28462" y1="49134" x2="28462" y2="49134"/>
                        <a14:foregroundMark x1="26923" y1="48701" x2="26923" y2="48701"/>
                        <a14:foregroundMark x1="26154" y1="48268" x2="26923" y2="49784"/>
                        <a14:foregroundMark x1="27308" y1="50433" x2="27308" y2="50433"/>
                        <a14:foregroundMark x1="29231" y1="53463" x2="29615" y2="57576"/>
                        <a14:foregroundMark x1="31154" y1="59740" x2="32308" y2="61039"/>
                        <a14:foregroundMark x1="33077" y1="62121" x2="34615" y2="63636"/>
                        <a14:foregroundMark x1="27692" y1="51082" x2="25769" y2="49784"/>
                        <a14:foregroundMark x1="25000" y1="49134" x2="24231" y2="47619"/>
                        <a14:foregroundMark x1="23077" y1="44805" x2="20769" y2="41775"/>
                        <a14:foregroundMark x1="19615" y1="40693" x2="17692" y2="38528"/>
                        <a14:foregroundMark x1="17692" y1="38312" x2="17692" y2="37662"/>
                        <a14:foregroundMark x1="18077" y1="35281" x2="17692" y2="33766"/>
                        <a14:foregroundMark x1="17308" y1="32468" x2="17308" y2="32468"/>
                        <a14:foregroundMark x1="16923" y1="31385" x2="16923" y2="31385"/>
                        <a14:foregroundMark x1="16538" y1="30303" x2="16538" y2="30303"/>
                        <a14:foregroundMark x1="14615" y1="29654" x2="13846" y2="28139"/>
                        <a14:foregroundMark x1="13846" y1="26840" x2="13846" y2="25758"/>
                        <a14:foregroundMark x1="15385" y1="23810" x2="14615" y2="22511"/>
                        <a14:foregroundMark x1="12308" y1="19481" x2="13462" y2="21645"/>
                        <a14:foregroundMark x1="12308" y1="23593" x2="12308" y2="23593"/>
                        <a14:foregroundMark x1="11538" y1="23377" x2="11538" y2="24675"/>
                        <a14:foregroundMark x1="12308" y1="25974" x2="13462" y2="27273"/>
                        <a14:foregroundMark x1="13462" y1="27273" x2="13462" y2="28571"/>
                        <a14:foregroundMark x1="13462" y1="30087" x2="13462" y2="30087"/>
                        <a14:foregroundMark x1="13077" y1="30952" x2="13077" y2="31602"/>
                        <a14:foregroundMark x1="13462" y1="30303" x2="13846" y2="28355"/>
                        <a14:foregroundMark x1="12308" y1="17100" x2="12308" y2="17100"/>
                        <a14:foregroundMark x1="15000" y1="14069" x2="15000" y2="14069"/>
                        <a14:foregroundMark x1="15000" y1="13636" x2="16923" y2="12554"/>
                        <a14:foregroundMark x1="18462" y1="11255" x2="18462" y2="11255"/>
                        <a14:foregroundMark x1="27692" y1="5195" x2="28462" y2="5195"/>
                        <a14:foregroundMark x1="31538" y1="4762" x2="31538" y2="4762"/>
                        <a14:foregroundMark x1="15769" y1="12771" x2="15769" y2="12771"/>
                        <a14:foregroundMark x1="13846" y1="15584" x2="12308" y2="16667"/>
                        <a14:foregroundMark x1="10000" y1="17965" x2="10769" y2="19481"/>
                        <a14:foregroundMark x1="11923" y1="27489" x2="11923" y2="27489"/>
                        <a14:foregroundMark x1="12308" y1="28355" x2="12308" y2="28355"/>
                        <a14:foregroundMark x1="11538" y1="27273" x2="11538" y2="27273"/>
                        <a14:foregroundMark x1="10385" y1="26190" x2="10385" y2="26190"/>
                        <a14:foregroundMark x1="10385" y1="25541" x2="13077" y2="28788"/>
                        <a14:foregroundMark x1="13462" y1="31602" x2="13462" y2="31602"/>
                        <a14:foregroundMark x1="13462" y1="32684" x2="13462" y2="32684"/>
                        <a14:foregroundMark x1="13077" y1="32900" x2="13077" y2="32900"/>
                        <a14:foregroundMark x1="12308" y1="31169" x2="12308" y2="31169"/>
                        <a14:foregroundMark x1="13462" y1="32900" x2="15000" y2="34848"/>
                        <a14:foregroundMark x1="15385" y1="37879" x2="15385" y2="37879"/>
                        <a14:foregroundMark x1="15385" y1="36797" x2="19231" y2="40476"/>
                        <a14:foregroundMark x1="23462" y1="47835" x2="25000" y2="50866"/>
                        <a14:foregroundMark x1="28077" y1="54113" x2="28462" y2="56926"/>
                        <a14:foregroundMark x1="47308" y1="71212" x2="47308" y2="71212"/>
                        <a14:foregroundMark x1="47308" y1="70130" x2="47308" y2="70130"/>
                        <a14:foregroundMark x1="54231" y1="56926" x2="54231" y2="56926"/>
                        <a14:foregroundMark x1="51538" y1="59091" x2="51538" y2="59091"/>
                        <a14:foregroundMark x1="48846" y1="64286" x2="48846" y2="64286"/>
                        <a14:foregroundMark x1="58462" y1="88961" x2="58462" y2="88961"/>
                        <a14:foregroundMark x1="56923" y1="90260" x2="56923" y2="90260"/>
                        <a14:foregroundMark x1="56154" y1="90260" x2="55000" y2="90260"/>
                        <a14:foregroundMark x1="49615" y1="90909" x2="49615" y2="90909"/>
                        <a14:foregroundMark x1="42692" y1="89827" x2="40769" y2="88961"/>
                        <a14:foregroundMark x1="40000" y1="88312" x2="40000" y2="88312"/>
                        <a14:foregroundMark x1="40000" y1="87446" x2="40000" y2="87446"/>
                        <a14:foregroundMark x1="40000" y1="87446" x2="40000" y2="87446"/>
                        <a14:foregroundMark x1="30000" y1="86364" x2="30000" y2="86364"/>
                        <a14:foregroundMark x1="30000" y1="86364" x2="28462" y2="86797"/>
                        <a14:foregroundMark x1="28462" y1="86797" x2="28462" y2="86797"/>
                        <a14:foregroundMark x1="28462" y1="86797" x2="28462" y2="86797"/>
                        <a14:foregroundMark x1="25385" y1="88528" x2="21923" y2="90909"/>
                        <a14:foregroundMark x1="20769" y1="91342" x2="20000" y2="91775"/>
                        <a14:foregroundMark x1="18846" y1="92641" x2="18846" y2="92641"/>
                        <a14:foregroundMark x1="13077" y1="95022" x2="13077" y2="95022"/>
                        <a14:foregroundMark x1="10000" y1="96970" x2="10000" y2="96970"/>
                        <a14:foregroundMark x1="43462" y1="79654" x2="45769" y2="64286"/>
                        <a14:foregroundMark x1="36154" y1="69913" x2="29231" y2="78355"/>
                        <a14:foregroundMark x1="31923" y1="72944" x2="37308" y2="58009"/>
                        <a14:foregroundMark x1="37308" y1="58009" x2="28462" y2="72944"/>
                        <a14:foregroundMark x1="28462" y1="72944" x2="48846" y2="75108"/>
                        <a14:foregroundMark x1="48846" y1="75108" x2="43077" y2="73160"/>
                        <a14:foregroundMark x1="34231" y1="25108" x2="21923" y2="14935"/>
                        <a14:foregroundMark x1="21923" y1="14935" x2="36154" y2="24242"/>
                        <a14:foregroundMark x1="36154" y1="24242" x2="24615" y2="21861"/>
                        <a14:foregroundMark x1="35000" y1="29004" x2="37308" y2="30087"/>
                        <a14:foregroundMark x1="22692" y1="44589" x2="22692" y2="43290"/>
                        <a14:foregroundMark x1="31923" y1="98268" x2="24615" y2="98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722" y="2229892"/>
            <a:ext cx="1234020" cy="1667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F43EE8E-9A1D-1445-A1F7-8B1C66C85409}"/>
              </a:ext>
            </a:extLst>
          </p:cNvPr>
          <p:cNvSpPr txBox="1"/>
          <p:nvPr/>
        </p:nvSpPr>
        <p:spPr>
          <a:xfrm>
            <a:off x="7237266" y="4058811"/>
            <a:ext cx="2090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Мобильное приложение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6A21A9-D37C-C0E7-57BD-8A402AAA0C83}"/>
              </a:ext>
            </a:extLst>
          </p:cNvPr>
          <p:cNvSpPr txBox="1"/>
          <p:nvPr/>
        </p:nvSpPr>
        <p:spPr>
          <a:xfrm>
            <a:off x="9384519" y="4058811"/>
            <a:ext cx="2334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Искусственный интеллект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A2FC11-C480-076F-DFC3-E96FBC4D45F9}"/>
              </a:ext>
            </a:extLst>
          </p:cNvPr>
          <p:cNvSpPr txBox="1"/>
          <p:nvPr/>
        </p:nvSpPr>
        <p:spPr>
          <a:xfrm>
            <a:off x="851483" y="5818466"/>
            <a:ext cx="1086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До нашей эры                                                 Наше время                                    Недалекое будущее</a:t>
            </a:r>
          </a:p>
        </p:txBody>
      </p:sp>
    </p:spTree>
    <p:extLst>
      <p:ext uri="{BB962C8B-B14F-4D97-AF65-F5344CB8AC3E}">
        <p14:creationId xmlns:p14="http://schemas.microsoft.com/office/powerpoint/2010/main" val="259368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5BCB66A-53BC-6CA2-6AF1-DC50A440D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29675" y="7368732"/>
            <a:ext cx="2743200" cy="365125"/>
          </a:xfrm>
        </p:spPr>
        <p:txBody>
          <a:bodyPr/>
          <a:lstStyle/>
          <a:p>
            <a:r>
              <a:rPr lang="en-US"/>
              <a:t>Page </a:t>
            </a:r>
            <a:fld id="{85E5FF9A-3CBE-4213-BD60-755A00D6F6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AA757286-35E6-6145-878A-FEC65FCED0B9}"/>
              </a:ext>
            </a:extLst>
          </p:cNvPr>
          <p:cNvSpPr txBox="1">
            <a:spLocks/>
          </p:cNvSpPr>
          <p:nvPr/>
        </p:nvSpPr>
        <p:spPr>
          <a:xfrm>
            <a:off x="1782456" y="666297"/>
            <a:ext cx="8812195" cy="6306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698">
              <a:defRPr/>
            </a:pPr>
            <a:r>
              <a:rPr lang="ru-RU" sz="2000" b="1" dirty="0">
                <a:solidFill>
                  <a:srgbClr val="002060"/>
                </a:solidFill>
              </a:rPr>
              <a:t>ЦИФРОВЫЕ РЕШЕНИЕ ДЛЯ АВТОМАТИЗАЦИИ</a:t>
            </a:r>
            <a:endParaRPr lang="en-US" sz="2000" b="1" dirty="0">
              <a:solidFill>
                <a:srgbClr val="002060"/>
              </a:solidFill>
            </a:endParaRPr>
          </a:p>
          <a:p>
            <a:pPr defTabSz="685698">
              <a:defRPr/>
            </a:pPr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37" name="Group 41">
            <a:extLst>
              <a:ext uri="{FF2B5EF4-FFF2-40B4-BE49-F238E27FC236}">
                <a16:creationId xmlns:a16="http://schemas.microsoft.com/office/drawing/2014/main" id="{3F9DCF25-A8A8-6E60-74AA-9DAED065BD86}"/>
              </a:ext>
            </a:extLst>
          </p:cNvPr>
          <p:cNvGrpSpPr/>
          <p:nvPr/>
        </p:nvGrpSpPr>
        <p:grpSpPr>
          <a:xfrm>
            <a:off x="1011331" y="2653301"/>
            <a:ext cx="3322342" cy="1764665"/>
            <a:chOff x="4032730" y="3899584"/>
            <a:chExt cx="15125771" cy="4706390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E5DA3D-8FF1-CBAB-A68D-F51D402B80C8}"/>
                </a:ext>
              </a:extLst>
            </p:cNvPr>
            <p:cNvSpPr txBox="1"/>
            <p:nvPr/>
          </p:nvSpPr>
          <p:spPr>
            <a:xfrm>
              <a:off x="4158713" y="3899584"/>
              <a:ext cx="14999788" cy="1580111"/>
            </a:xfrm>
            <a:prstGeom prst="rect">
              <a:avLst/>
            </a:prstGeom>
            <a:noFill/>
          </p:spPr>
          <p:txBody>
            <a:bodyPr wrap="square" lIns="68574" tIns="34287" rIns="68574" bIns="34287" rtlCol="0">
              <a:spAutoFit/>
            </a:bodyPr>
            <a:lstStyle/>
            <a:p>
              <a:r>
                <a:rPr lang="ru-RU" b="1" dirty="0">
                  <a:solidFill>
                    <a:prstClr val="black"/>
                  </a:solidFill>
                  <a:latin typeface="Source Sans Pro"/>
                  <a:cs typeface="Source Sans Pro"/>
                </a:rPr>
                <a:t>Сокращение</a:t>
              </a:r>
              <a:r>
                <a:rPr lang="ru-RU" sz="1600" b="1" dirty="0">
                  <a:solidFill>
                    <a:prstClr val="black"/>
                  </a:solidFill>
                  <a:latin typeface="Source Sans Pro"/>
                  <a:cs typeface="Source Sans Pro"/>
                </a:rPr>
                <a:t> бумажного документооборота</a:t>
              </a:r>
              <a:endParaRPr lang="id-ID" sz="1600" b="1" dirty="0">
                <a:solidFill>
                  <a:prstClr val="black"/>
                </a:solidFill>
                <a:latin typeface="Source Sans Pro"/>
                <a:cs typeface="Source Sans Pro"/>
              </a:endParaRPr>
            </a:p>
          </p:txBody>
        </p:sp>
        <p:sp>
          <p:nvSpPr>
            <p:cNvPr id="39" name="Rectangle 57">
              <a:extLst>
                <a:ext uri="{FF2B5EF4-FFF2-40B4-BE49-F238E27FC236}">
                  <a16:creationId xmlns:a16="http://schemas.microsoft.com/office/drawing/2014/main" id="{6EDBF47E-4EBD-6BF2-3784-60593BD81C5E}"/>
                </a:ext>
              </a:extLst>
            </p:cNvPr>
            <p:cNvSpPr/>
            <p:nvPr/>
          </p:nvSpPr>
          <p:spPr>
            <a:xfrm>
              <a:off x="4032730" y="5548341"/>
              <a:ext cx="14487032" cy="3057633"/>
            </a:xfrm>
            <a:prstGeom prst="rect">
              <a:avLst/>
            </a:prstGeom>
          </p:spPr>
          <p:txBody>
            <a:bodyPr wrap="square" lIns="68574" tIns="34287" rIns="68574" bIns="34287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rgbClr val="1F497D"/>
                  </a:solidFill>
                  <a:latin typeface="Source Sans Pro ExtraLight"/>
                  <a:cs typeface="Source Sans Pro ExtraLight"/>
                </a:rPr>
                <a:t>Заполнении актов и бланков непосредственно в системе, передача информации руководителям и исполнителям в электронном формате</a:t>
              </a:r>
              <a:r>
                <a:rPr lang="fr-FR" sz="1400" dirty="0">
                  <a:solidFill>
                    <a:srgbClr val="1F497D"/>
                  </a:solidFill>
                  <a:latin typeface="Source Sans Pro ExtraLight"/>
                  <a:cs typeface="Source Sans Pro ExtraLight"/>
                </a:rPr>
                <a:t>.</a:t>
              </a:r>
              <a:endParaRPr lang="en-US" sz="1400" dirty="0">
                <a:solidFill>
                  <a:srgbClr val="1F497D"/>
                </a:solidFill>
                <a:latin typeface="Source Sans Pro ExtraLight"/>
                <a:cs typeface="Source Sans Pro ExtraLight"/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DA3B151-C153-988D-1CFD-54E7AAE9734B}"/>
              </a:ext>
            </a:extLst>
          </p:cNvPr>
          <p:cNvGrpSpPr/>
          <p:nvPr/>
        </p:nvGrpSpPr>
        <p:grpSpPr>
          <a:xfrm>
            <a:off x="8775460" y="2807236"/>
            <a:ext cx="3583148" cy="3700194"/>
            <a:chOff x="8775460" y="1794864"/>
            <a:chExt cx="3583148" cy="3700194"/>
          </a:xfrm>
        </p:grpSpPr>
        <p:grpSp>
          <p:nvGrpSpPr>
            <p:cNvPr id="40" name="Group 58">
              <a:extLst>
                <a:ext uri="{FF2B5EF4-FFF2-40B4-BE49-F238E27FC236}">
                  <a16:creationId xmlns:a16="http://schemas.microsoft.com/office/drawing/2014/main" id="{6F13D27C-0DAB-1118-EC78-6C78D1D4D677}"/>
                </a:ext>
              </a:extLst>
            </p:cNvPr>
            <p:cNvGrpSpPr/>
            <p:nvPr/>
          </p:nvGrpSpPr>
          <p:grpSpPr>
            <a:xfrm>
              <a:off x="9386446" y="1794864"/>
              <a:ext cx="2972162" cy="765063"/>
              <a:chOff x="3341902" y="4970351"/>
              <a:chExt cx="7373260" cy="2040436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DE3AB4F-A15F-38C8-3F04-87A08656D0C6}"/>
                  </a:ext>
                </a:extLst>
              </p:cNvPr>
              <p:cNvSpPr txBox="1"/>
              <p:nvPr/>
            </p:nvSpPr>
            <p:spPr>
              <a:xfrm>
                <a:off x="3341902" y="4970351"/>
                <a:ext cx="7373260" cy="923436"/>
              </a:xfrm>
              <a:prstGeom prst="rect">
                <a:avLst/>
              </a:prstGeom>
              <a:noFill/>
            </p:spPr>
            <p:txBody>
              <a:bodyPr wrap="none" lIns="68574" tIns="34287" rIns="68574" bIns="34287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Source Sans Pro"/>
                    <a:cs typeface="Source Sans Pro"/>
                  </a:rPr>
                  <a:t>Обоснованность</a:t>
                </a:r>
                <a:endParaRPr lang="id-ID" b="1" dirty="0">
                  <a:solidFill>
                    <a:prstClr val="black"/>
                  </a:solidFill>
                  <a:latin typeface="Source Sans Pro"/>
                  <a:cs typeface="Source Sans Pro"/>
                </a:endParaRPr>
              </a:p>
            </p:txBody>
          </p:sp>
          <p:sp>
            <p:nvSpPr>
              <p:cNvPr id="42" name="Rectangle 60">
                <a:extLst>
                  <a:ext uri="{FF2B5EF4-FFF2-40B4-BE49-F238E27FC236}">
                    <a16:creationId xmlns:a16="http://schemas.microsoft.com/office/drawing/2014/main" id="{AE47ED76-95CB-CD89-076E-4B4D4EF3F3AB}"/>
                  </a:ext>
                </a:extLst>
              </p:cNvPr>
              <p:cNvSpPr/>
              <p:nvPr/>
            </p:nvSpPr>
            <p:spPr>
              <a:xfrm>
                <a:off x="3518684" y="5676929"/>
                <a:ext cx="6418472" cy="1333858"/>
              </a:xfrm>
              <a:prstGeom prst="rect">
                <a:avLst/>
              </a:prstGeom>
            </p:spPr>
            <p:txBody>
              <a:bodyPr wrap="square" lIns="68574" tIns="34287" rIns="68574" bIns="34287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rgbClr val="1F497D"/>
                    </a:solidFill>
                    <a:latin typeface="Source Sans Pro ExtraLight"/>
                    <a:cs typeface="Source Sans Pro ExtraLight"/>
                  </a:rPr>
                  <a:t>Прикрепление фото и видео файлов в режиме онлайн</a:t>
                </a:r>
                <a:r>
                  <a:rPr lang="fr-FR" sz="1400" dirty="0">
                    <a:solidFill>
                      <a:srgbClr val="1F497D"/>
                    </a:solidFill>
                    <a:latin typeface="Source Sans Pro ExtraLight"/>
                    <a:cs typeface="Source Sans Pro ExtraLight"/>
                  </a:rPr>
                  <a:t>.</a:t>
                </a:r>
                <a:endParaRPr lang="en-US" sz="1400" dirty="0">
                  <a:solidFill>
                    <a:srgbClr val="1F497D"/>
                  </a:solidFill>
                  <a:latin typeface="Source Sans Pro ExtraLight"/>
                  <a:cs typeface="Source Sans Pro ExtraLight"/>
                </a:endParaRPr>
              </a:p>
            </p:txBody>
          </p:sp>
        </p:grpSp>
        <p:grpSp>
          <p:nvGrpSpPr>
            <p:cNvPr id="43" name="Group 61">
              <a:extLst>
                <a:ext uri="{FF2B5EF4-FFF2-40B4-BE49-F238E27FC236}">
                  <a16:creationId xmlns:a16="http://schemas.microsoft.com/office/drawing/2014/main" id="{43913A80-E030-6E43-7D4D-1A27E8273DA2}"/>
                </a:ext>
              </a:extLst>
            </p:cNvPr>
            <p:cNvGrpSpPr/>
            <p:nvPr/>
          </p:nvGrpSpPr>
          <p:grpSpPr>
            <a:xfrm>
              <a:off x="9503661" y="4249144"/>
              <a:ext cx="2688339" cy="1245914"/>
              <a:chOff x="3748523" y="4693280"/>
              <a:chExt cx="7619723" cy="3322874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3BB4DAC-8C8B-8FD1-8B53-B9489B1C1FE0}"/>
                  </a:ext>
                </a:extLst>
              </p:cNvPr>
              <p:cNvSpPr txBox="1"/>
              <p:nvPr/>
            </p:nvSpPr>
            <p:spPr>
              <a:xfrm>
                <a:off x="3748523" y="4693280"/>
                <a:ext cx="4339631" cy="923436"/>
              </a:xfrm>
              <a:prstGeom prst="rect">
                <a:avLst/>
              </a:prstGeom>
              <a:noFill/>
            </p:spPr>
            <p:txBody>
              <a:bodyPr wrap="none" lIns="68574" tIns="34287" rIns="68574" bIns="34287" rtlCol="0">
                <a:spAutoFit/>
              </a:bodyPr>
              <a:lstStyle/>
              <a:p>
                <a:r>
                  <a:rPr lang="ru-RU" b="1" dirty="0">
                    <a:solidFill>
                      <a:prstClr val="black"/>
                    </a:solidFill>
                    <a:latin typeface="Source Sans Pro"/>
                    <a:cs typeface="Source Sans Pro"/>
                  </a:rPr>
                  <a:t>Скорость</a:t>
                </a:r>
                <a:endParaRPr lang="id-ID" sz="1200" b="1" dirty="0">
                  <a:solidFill>
                    <a:prstClr val="black"/>
                  </a:solidFill>
                  <a:latin typeface="Source Sans Pro"/>
                  <a:cs typeface="Source Sans Pro"/>
                </a:endParaRPr>
              </a:p>
            </p:txBody>
          </p:sp>
          <p:sp>
            <p:nvSpPr>
              <p:cNvPr id="45" name="Rectangle 63">
                <a:extLst>
                  <a:ext uri="{FF2B5EF4-FFF2-40B4-BE49-F238E27FC236}">
                    <a16:creationId xmlns:a16="http://schemas.microsoft.com/office/drawing/2014/main" id="{FF97EAD0-FDE4-4D99-8BE2-B055172650D4}"/>
                  </a:ext>
                </a:extLst>
              </p:cNvPr>
              <p:cNvSpPr/>
              <p:nvPr/>
            </p:nvSpPr>
            <p:spPr>
              <a:xfrm>
                <a:off x="3854428" y="5533113"/>
                <a:ext cx="7513818" cy="2483041"/>
              </a:xfrm>
              <a:prstGeom prst="rect">
                <a:avLst/>
              </a:prstGeom>
            </p:spPr>
            <p:txBody>
              <a:bodyPr wrap="square" lIns="68574" tIns="34287" rIns="68574" bIns="34287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ru-RU" sz="1400" dirty="0">
                    <a:solidFill>
                      <a:srgbClr val="1F497D"/>
                    </a:solidFill>
                    <a:latin typeface="Source Sans Pro ExtraLight"/>
                    <a:cs typeface="Source Sans Pro ExtraLight"/>
                  </a:rPr>
                  <a:t>Оптимизация времени на «ручное» заполнение актов и бланков</a:t>
                </a:r>
                <a:r>
                  <a:rPr lang="fr-FR" sz="1400" dirty="0">
                    <a:solidFill>
                      <a:srgbClr val="1F497D"/>
                    </a:solidFill>
                    <a:latin typeface="Source Sans Pro ExtraLight"/>
                    <a:cs typeface="Source Sans Pro ExtraLight"/>
                  </a:rPr>
                  <a:t>.</a:t>
                </a:r>
                <a:r>
                  <a:rPr lang="ru-RU" sz="1400" dirty="0">
                    <a:solidFill>
                      <a:srgbClr val="1F497D"/>
                    </a:solidFill>
                    <a:latin typeface="Source Sans Pro ExtraLight"/>
                    <a:cs typeface="Source Sans Pro ExtraLight"/>
                  </a:rPr>
                  <a:t> </a:t>
                </a:r>
                <a:endParaRPr lang="en-US" sz="1400" dirty="0">
                  <a:solidFill>
                    <a:srgbClr val="1F497D"/>
                  </a:solidFill>
                  <a:latin typeface="Source Sans Pro ExtraLight"/>
                  <a:cs typeface="Source Sans Pro ExtraLight"/>
                </a:endParaRPr>
              </a:p>
            </p:txBody>
          </p:sp>
        </p:grpSp>
        <p:grpSp>
          <p:nvGrpSpPr>
            <p:cNvPr id="46" name="Group 67">
              <a:extLst>
                <a:ext uri="{FF2B5EF4-FFF2-40B4-BE49-F238E27FC236}">
                  <a16:creationId xmlns:a16="http://schemas.microsoft.com/office/drawing/2014/main" id="{7567BD95-0804-D86E-25CE-98A97E69AAAC}"/>
                </a:ext>
              </a:extLst>
            </p:cNvPr>
            <p:cNvGrpSpPr/>
            <p:nvPr/>
          </p:nvGrpSpPr>
          <p:grpSpPr>
            <a:xfrm>
              <a:off x="8775460" y="1840814"/>
              <a:ext cx="594608" cy="612000"/>
              <a:chOff x="17368299" y="6971078"/>
              <a:chExt cx="1388351" cy="1388169"/>
            </a:xfrm>
          </p:grpSpPr>
          <p:sp>
            <p:nvSpPr>
              <p:cNvPr id="47" name="Oval 68">
                <a:extLst>
                  <a:ext uri="{FF2B5EF4-FFF2-40B4-BE49-F238E27FC236}">
                    <a16:creationId xmlns:a16="http://schemas.microsoft.com/office/drawing/2014/main" id="{6FD60F4F-D6B8-0892-E42D-3A41D16B9E76}"/>
                  </a:ext>
                </a:extLst>
              </p:cNvPr>
              <p:cNvSpPr/>
              <p:nvPr/>
            </p:nvSpPr>
            <p:spPr>
              <a:xfrm>
                <a:off x="17368299" y="6971078"/>
                <a:ext cx="1388351" cy="13881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4" tIns="34287" rIns="68574" bIns="34287" rtlCol="0" anchor="ctr"/>
              <a:lstStyle/>
              <a:p>
                <a:pPr algn="ctr"/>
                <a:endParaRPr lang="id-ID" sz="675">
                  <a:solidFill>
                    <a:prstClr val="white"/>
                  </a:solidFill>
                  <a:latin typeface="Source Sans Pro ExtraLight"/>
                  <a:cs typeface="Source Sans Pro ExtraLight"/>
                </a:endParaRPr>
              </a:p>
            </p:txBody>
          </p:sp>
          <p:sp>
            <p:nvSpPr>
              <p:cNvPr id="48" name="Freeform 52">
                <a:extLst>
                  <a:ext uri="{FF2B5EF4-FFF2-40B4-BE49-F238E27FC236}">
                    <a16:creationId xmlns:a16="http://schemas.microsoft.com/office/drawing/2014/main" id="{62702FD4-89A0-E0DA-059C-EEFC59B04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4642" y="7279803"/>
                <a:ext cx="695668" cy="721197"/>
              </a:xfrm>
              <a:custGeom>
                <a:avLst/>
                <a:gdLst>
                  <a:gd name="T0" fmla="*/ 133 w 479"/>
                  <a:gd name="T1" fmla="*/ 497 h 498"/>
                  <a:gd name="T2" fmla="*/ 133 w 479"/>
                  <a:gd name="T3" fmla="*/ 497 h 498"/>
                  <a:gd name="T4" fmla="*/ 53 w 479"/>
                  <a:gd name="T5" fmla="*/ 460 h 498"/>
                  <a:gd name="T6" fmla="*/ 53 w 479"/>
                  <a:gd name="T7" fmla="*/ 284 h 498"/>
                  <a:gd name="T8" fmla="*/ 301 w 479"/>
                  <a:gd name="T9" fmla="*/ 35 h 498"/>
                  <a:gd name="T10" fmla="*/ 390 w 479"/>
                  <a:gd name="T11" fmla="*/ 9 h 498"/>
                  <a:gd name="T12" fmla="*/ 452 w 479"/>
                  <a:gd name="T13" fmla="*/ 71 h 498"/>
                  <a:gd name="T14" fmla="*/ 425 w 479"/>
                  <a:gd name="T15" fmla="*/ 159 h 498"/>
                  <a:gd name="T16" fmla="*/ 195 w 479"/>
                  <a:gd name="T17" fmla="*/ 390 h 498"/>
                  <a:gd name="T18" fmla="*/ 150 w 479"/>
                  <a:gd name="T19" fmla="*/ 416 h 498"/>
                  <a:gd name="T20" fmla="*/ 106 w 479"/>
                  <a:gd name="T21" fmla="*/ 399 h 498"/>
                  <a:gd name="T22" fmla="*/ 115 w 479"/>
                  <a:gd name="T23" fmla="*/ 319 h 498"/>
                  <a:gd name="T24" fmla="*/ 284 w 479"/>
                  <a:gd name="T25" fmla="*/ 150 h 498"/>
                  <a:gd name="T26" fmla="*/ 309 w 479"/>
                  <a:gd name="T27" fmla="*/ 150 h 498"/>
                  <a:gd name="T28" fmla="*/ 309 w 479"/>
                  <a:gd name="T29" fmla="*/ 178 h 498"/>
                  <a:gd name="T30" fmla="*/ 142 w 479"/>
                  <a:gd name="T31" fmla="*/ 345 h 498"/>
                  <a:gd name="T32" fmla="*/ 133 w 479"/>
                  <a:gd name="T33" fmla="*/ 381 h 498"/>
                  <a:gd name="T34" fmla="*/ 142 w 479"/>
                  <a:gd name="T35" fmla="*/ 381 h 498"/>
                  <a:gd name="T36" fmla="*/ 168 w 479"/>
                  <a:gd name="T37" fmla="*/ 372 h 498"/>
                  <a:gd name="T38" fmla="*/ 399 w 479"/>
                  <a:gd name="T39" fmla="*/ 133 h 498"/>
                  <a:gd name="T40" fmla="*/ 416 w 479"/>
                  <a:gd name="T41" fmla="*/ 80 h 498"/>
                  <a:gd name="T42" fmla="*/ 381 w 479"/>
                  <a:gd name="T43" fmla="*/ 44 h 498"/>
                  <a:gd name="T44" fmla="*/ 328 w 479"/>
                  <a:gd name="T45" fmla="*/ 62 h 498"/>
                  <a:gd name="T46" fmla="*/ 80 w 479"/>
                  <a:gd name="T47" fmla="*/ 301 h 498"/>
                  <a:gd name="T48" fmla="*/ 80 w 479"/>
                  <a:gd name="T49" fmla="*/ 434 h 498"/>
                  <a:gd name="T50" fmla="*/ 203 w 479"/>
                  <a:gd name="T51" fmla="*/ 425 h 498"/>
                  <a:gd name="T52" fmla="*/ 452 w 479"/>
                  <a:gd name="T53" fmla="*/ 186 h 498"/>
                  <a:gd name="T54" fmla="*/ 478 w 479"/>
                  <a:gd name="T55" fmla="*/ 186 h 498"/>
                  <a:gd name="T56" fmla="*/ 478 w 479"/>
                  <a:gd name="T57" fmla="*/ 203 h 498"/>
                  <a:gd name="T58" fmla="*/ 230 w 479"/>
                  <a:gd name="T59" fmla="*/ 452 h 498"/>
                  <a:gd name="T60" fmla="*/ 133 w 479"/>
                  <a:gd name="T61" fmla="*/ 497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79" h="498">
                    <a:moveTo>
                      <a:pt x="133" y="497"/>
                    </a:moveTo>
                    <a:lnTo>
                      <a:pt x="133" y="497"/>
                    </a:lnTo>
                    <a:cubicBezTo>
                      <a:pt x="106" y="497"/>
                      <a:pt x="71" y="478"/>
                      <a:pt x="53" y="460"/>
                    </a:cubicBezTo>
                    <a:cubicBezTo>
                      <a:pt x="9" y="416"/>
                      <a:pt x="0" y="337"/>
                      <a:pt x="53" y="284"/>
                    </a:cubicBezTo>
                    <a:cubicBezTo>
                      <a:pt x="89" y="248"/>
                      <a:pt x="230" y="106"/>
                      <a:pt x="301" y="35"/>
                    </a:cubicBezTo>
                    <a:cubicBezTo>
                      <a:pt x="328" y="9"/>
                      <a:pt x="363" y="0"/>
                      <a:pt x="390" y="9"/>
                    </a:cubicBezTo>
                    <a:cubicBezTo>
                      <a:pt x="416" y="18"/>
                      <a:pt x="443" y="44"/>
                      <a:pt x="452" y="71"/>
                    </a:cubicBezTo>
                    <a:cubicBezTo>
                      <a:pt x="461" y="97"/>
                      <a:pt x="452" y="133"/>
                      <a:pt x="425" y="159"/>
                    </a:cubicBezTo>
                    <a:cubicBezTo>
                      <a:pt x="195" y="390"/>
                      <a:pt x="195" y="390"/>
                      <a:pt x="195" y="390"/>
                    </a:cubicBezTo>
                    <a:cubicBezTo>
                      <a:pt x="177" y="407"/>
                      <a:pt x="159" y="416"/>
                      <a:pt x="150" y="416"/>
                    </a:cubicBezTo>
                    <a:cubicBezTo>
                      <a:pt x="133" y="416"/>
                      <a:pt x="115" y="416"/>
                      <a:pt x="106" y="399"/>
                    </a:cubicBezTo>
                    <a:cubicBezTo>
                      <a:pt x="89" y="381"/>
                      <a:pt x="89" y="354"/>
                      <a:pt x="115" y="319"/>
                    </a:cubicBezTo>
                    <a:cubicBezTo>
                      <a:pt x="284" y="150"/>
                      <a:pt x="284" y="150"/>
                      <a:pt x="284" y="150"/>
                    </a:cubicBezTo>
                    <a:cubicBezTo>
                      <a:pt x="293" y="150"/>
                      <a:pt x="301" y="150"/>
                      <a:pt x="309" y="150"/>
                    </a:cubicBezTo>
                    <a:cubicBezTo>
                      <a:pt x="309" y="159"/>
                      <a:pt x="309" y="168"/>
                      <a:pt x="309" y="178"/>
                    </a:cubicBezTo>
                    <a:cubicBezTo>
                      <a:pt x="142" y="345"/>
                      <a:pt x="142" y="345"/>
                      <a:pt x="142" y="345"/>
                    </a:cubicBezTo>
                    <a:cubicBezTo>
                      <a:pt x="124" y="354"/>
                      <a:pt x="124" y="372"/>
                      <a:pt x="133" y="381"/>
                    </a:cubicBezTo>
                    <a:lnTo>
                      <a:pt x="142" y="381"/>
                    </a:lnTo>
                    <a:cubicBezTo>
                      <a:pt x="150" y="381"/>
                      <a:pt x="159" y="372"/>
                      <a:pt x="168" y="372"/>
                    </a:cubicBezTo>
                    <a:cubicBezTo>
                      <a:pt x="399" y="133"/>
                      <a:pt x="399" y="133"/>
                      <a:pt x="399" y="133"/>
                    </a:cubicBezTo>
                    <a:cubicBezTo>
                      <a:pt x="416" y="115"/>
                      <a:pt x="425" y="97"/>
                      <a:pt x="416" y="80"/>
                    </a:cubicBezTo>
                    <a:cubicBezTo>
                      <a:pt x="416" y="62"/>
                      <a:pt x="399" y="44"/>
                      <a:pt x="381" y="44"/>
                    </a:cubicBezTo>
                    <a:cubicBezTo>
                      <a:pt x="363" y="35"/>
                      <a:pt x="346" y="44"/>
                      <a:pt x="328" y="62"/>
                    </a:cubicBezTo>
                    <a:cubicBezTo>
                      <a:pt x="256" y="133"/>
                      <a:pt x="115" y="275"/>
                      <a:pt x="80" y="301"/>
                    </a:cubicBezTo>
                    <a:cubicBezTo>
                      <a:pt x="36" y="354"/>
                      <a:pt x="44" y="407"/>
                      <a:pt x="80" y="434"/>
                    </a:cubicBezTo>
                    <a:cubicBezTo>
                      <a:pt x="106" y="460"/>
                      <a:pt x="159" y="478"/>
                      <a:pt x="203" y="425"/>
                    </a:cubicBezTo>
                    <a:cubicBezTo>
                      <a:pt x="452" y="186"/>
                      <a:pt x="452" y="186"/>
                      <a:pt x="452" y="186"/>
                    </a:cubicBezTo>
                    <a:cubicBezTo>
                      <a:pt x="461" y="178"/>
                      <a:pt x="469" y="178"/>
                      <a:pt x="478" y="186"/>
                    </a:cubicBezTo>
                    <a:lnTo>
                      <a:pt x="478" y="203"/>
                    </a:lnTo>
                    <a:cubicBezTo>
                      <a:pt x="230" y="452"/>
                      <a:pt x="230" y="452"/>
                      <a:pt x="230" y="452"/>
                    </a:cubicBezTo>
                    <a:cubicBezTo>
                      <a:pt x="203" y="478"/>
                      <a:pt x="168" y="497"/>
                      <a:pt x="133" y="49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75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" name="Group 70">
              <a:extLst>
                <a:ext uri="{FF2B5EF4-FFF2-40B4-BE49-F238E27FC236}">
                  <a16:creationId xmlns:a16="http://schemas.microsoft.com/office/drawing/2014/main" id="{D24AF0C8-C71F-CBE2-D345-9A90CBC74A2F}"/>
                </a:ext>
              </a:extLst>
            </p:cNvPr>
            <p:cNvGrpSpPr/>
            <p:nvPr/>
          </p:nvGrpSpPr>
          <p:grpSpPr>
            <a:xfrm>
              <a:off x="8797402" y="4410399"/>
              <a:ext cx="594608" cy="612000"/>
              <a:chOff x="17360028" y="9579770"/>
              <a:chExt cx="1388351" cy="1388169"/>
            </a:xfrm>
          </p:grpSpPr>
          <p:sp>
            <p:nvSpPr>
              <p:cNvPr id="50" name="Oval 71">
                <a:extLst>
                  <a:ext uri="{FF2B5EF4-FFF2-40B4-BE49-F238E27FC236}">
                    <a16:creationId xmlns:a16="http://schemas.microsoft.com/office/drawing/2014/main" id="{647FA097-3753-B37E-02A1-E71E200985B7}"/>
                  </a:ext>
                </a:extLst>
              </p:cNvPr>
              <p:cNvSpPr/>
              <p:nvPr/>
            </p:nvSpPr>
            <p:spPr>
              <a:xfrm>
                <a:off x="17360028" y="9579770"/>
                <a:ext cx="1388351" cy="1388169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4" tIns="34287" rIns="68574" bIns="34287" rtlCol="0" anchor="ctr"/>
              <a:lstStyle/>
              <a:p>
                <a:pPr algn="ctr"/>
                <a:endParaRPr lang="id-ID" sz="675">
                  <a:solidFill>
                    <a:prstClr val="white"/>
                  </a:solidFill>
                  <a:latin typeface="Source Sans Pro ExtraLight"/>
                  <a:cs typeface="Source Sans Pro ExtraLight"/>
                </a:endParaRPr>
              </a:p>
            </p:txBody>
          </p:sp>
          <p:sp>
            <p:nvSpPr>
              <p:cNvPr id="51" name="Freeform 104">
                <a:extLst>
                  <a:ext uri="{FF2B5EF4-FFF2-40B4-BE49-F238E27FC236}">
                    <a16:creationId xmlns:a16="http://schemas.microsoft.com/office/drawing/2014/main" id="{1AFB4B24-97F6-CDB3-483E-B8EA5D7AAD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56187" y="9982200"/>
                <a:ext cx="596031" cy="400869"/>
              </a:xfrm>
              <a:custGeom>
                <a:avLst/>
                <a:gdLst>
                  <a:gd name="T0" fmla="*/ 203 w 497"/>
                  <a:gd name="T1" fmla="*/ 257 h 337"/>
                  <a:gd name="T2" fmla="*/ 203 w 497"/>
                  <a:gd name="T3" fmla="*/ 257 h 337"/>
                  <a:gd name="T4" fmla="*/ 221 w 497"/>
                  <a:gd name="T5" fmla="*/ 327 h 337"/>
                  <a:gd name="T6" fmla="*/ 283 w 497"/>
                  <a:gd name="T7" fmla="*/ 310 h 337"/>
                  <a:gd name="T8" fmla="*/ 398 w 497"/>
                  <a:gd name="T9" fmla="*/ 9 h 337"/>
                  <a:gd name="T10" fmla="*/ 203 w 497"/>
                  <a:gd name="T11" fmla="*/ 257 h 337"/>
                  <a:gd name="T12" fmla="*/ 248 w 497"/>
                  <a:gd name="T13" fmla="*/ 71 h 337"/>
                  <a:gd name="T14" fmla="*/ 248 w 497"/>
                  <a:gd name="T15" fmla="*/ 71 h 337"/>
                  <a:gd name="T16" fmla="*/ 274 w 497"/>
                  <a:gd name="T17" fmla="*/ 71 h 337"/>
                  <a:gd name="T18" fmla="*/ 310 w 497"/>
                  <a:gd name="T19" fmla="*/ 26 h 337"/>
                  <a:gd name="T20" fmla="*/ 248 w 497"/>
                  <a:gd name="T21" fmla="*/ 17 h 337"/>
                  <a:gd name="T22" fmla="*/ 0 w 497"/>
                  <a:gd name="T23" fmla="*/ 283 h 337"/>
                  <a:gd name="T24" fmla="*/ 0 w 497"/>
                  <a:gd name="T25" fmla="*/ 310 h 337"/>
                  <a:gd name="T26" fmla="*/ 26 w 497"/>
                  <a:gd name="T27" fmla="*/ 336 h 337"/>
                  <a:gd name="T28" fmla="*/ 53 w 497"/>
                  <a:gd name="T29" fmla="*/ 310 h 337"/>
                  <a:gd name="T30" fmla="*/ 53 w 497"/>
                  <a:gd name="T31" fmla="*/ 283 h 337"/>
                  <a:gd name="T32" fmla="*/ 248 w 497"/>
                  <a:gd name="T33" fmla="*/ 71 h 337"/>
                  <a:gd name="T34" fmla="*/ 425 w 497"/>
                  <a:gd name="T35" fmla="*/ 98 h 337"/>
                  <a:gd name="T36" fmla="*/ 425 w 497"/>
                  <a:gd name="T37" fmla="*/ 98 h 337"/>
                  <a:gd name="T38" fmla="*/ 407 w 497"/>
                  <a:gd name="T39" fmla="*/ 151 h 337"/>
                  <a:gd name="T40" fmla="*/ 442 w 497"/>
                  <a:gd name="T41" fmla="*/ 283 h 337"/>
                  <a:gd name="T42" fmla="*/ 442 w 497"/>
                  <a:gd name="T43" fmla="*/ 310 h 337"/>
                  <a:gd name="T44" fmla="*/ 469 w 497"/>
                  <a:gd name="T45" fmla="*/ 336 h 337"/>
                  <a:gd name="T46" fmla="*/ 469 w 497"/>
                  <a:gd name="T47" fmla="*/ 336 h 337"/>
                  <a:gd name="T48" fmla="*/ 496 w 497"/>
                  <a:gd name="T49" fmla="*/ 310 h 337"/>
                  <a:gd name="T50" fmla="*/ 496 w 497"/>
                  <a:gd name="T51" fmla="*/ 283 h 337"/>
                  <a:gd name="T52" fmla="*/ 425 w 497"/>
                  <a:gd name="T53" fmla="*/ 9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7" h="337">
                    <a:moveTo>
                      <a:pt x="203" y="257"/>
                    </a:moveTo>
                    <a:lnTo>
                      <a:pt x="203" y="257"/>
                    </a:lnTo>
                    <a:cubicBezTo>
                      <a:pt x="186" y="283"/>
                      <a:pt x="194" y="310"/>
                      <a:pt x="221" y="327"/>
                    </a:cubicBezTo>
                    <a:cubicBezTo>
                      <a:pt x="239" y="336"/>
                      <a:pt x="266" y="336"/>
                      <a:pt x="283" y="310"/>
                    </a:cubicBezTo>
                    <a:cubicBezTo>
                      <a:pt x="301" y="274"/>
                      <a:pt x="407" y="9"/>
                      <a:pt x="398" y="9"/>
                    </a:cubicBezTo>
                    <a:cubicBezTo>
                      <a:pt x="389" y="0"/>
                      <a:pt x="221" y="230"/>
                      <a:pt x="203" y="257"/>
                    </a:cubicBezTo>
                    <a:close/>
                    <a:moveTo>
                      <a:pt x="248" y="71"/>
                    </a:moveTo>
                    <a:lnTo>
                      <a:pt x="248" y="71"/>
                    </a:lnTo>
                    <a:cubicBezTo>
                      <a:pt x="257" y="71"/>
                      <a:pt x="266" y="71"/>
                      <a:pt x="274" y="71"/>
                    </a:cubicBezTo>
                    <a:cubicBezTo>
                      <a:pt x="292" y="53"/>
                      <a:pt x="301" y="44"/>
                      <a:pt x="310" y="26"/>
                    </a:cubicBezTo>
                    <a:cubicBezTo>
                      <a:pt x="292" y="17"/>
                      <a:pt x="274" y="17"/>
                      <a:pt x="248" y="17"/>
                    </a:cubicBezTo>
                    <a:cubicBezTo>
                      <a:pt x="106" y="17"/>
                      <a:pt x="0" y="133"/>
                      <a:pt x="0" y="283"/>
                    </a:cubicBezTo>
                    <a:cubicBezTo>
                      <a:pt x="0" y="292"/>
                      <a:pt x="0" y="301"/>
                      <a:pt x="0" y="310"/>
                    </a:cubicBezTo>
                    <a:cubicBezTo>
                      <a:pt x="0" y="327"/>
                      <a:pt x="17" y="336"/>
                      <a:pt x="26" y="336"/>
                    </a:cubicBezTo>
                    <a:cubicBezTo>
                      <a:pt x="44" y="336"/>
                      <a:pt x="53" y="319"/>
                      <a:pt x="53" y="310"/>
                    </a:cubicBezTo>
                    <a:cubicBezTo>
                      <a:pt x="53" y="301"/>
                      <a:pt x="53" y="292"/>
                      <a:pt x="53" y="283"/>
                    </a:cubicBezTo>
                    <a:cubicBezTo>
                      <a:pt x="53" y="160"/>
                      <a:pt x="132" y="71"/>
                      <a:pt x="248" y="71"/>
                    </a:cubicBezTo>
                    <a:close/>
                    <a:moveTo>
                      <a:pt x="425" y="98"/>
                    </a:moveTo>
                    <a:lnTo>
                      <a:pt x="425" y="98"/>
                    </a:lnTo>
                    <a:cubicBezTo>
                      <a:pt x="416" y="115"/>
                      <a:pt x="416" y="133"/>
                      <a:pt x="407" y="151"/>
                    </a:cubicBezTo>
                    <a:cubicBezTo>
                      <a:pt x="433" y="186"/>
                      <a:pt x="442" y="239"/>
                      <a:pt x="442" y="283"/>
                    </a:cubicBezTo>
                    <a:cubicBezTo>
                      <a:pt x="442" y="292"/>
                      <a:pt x="442" y="301"/>
                      <a:pt x="442" y="310"/>
                    </a:cubicBezTo>
                    <a:cubicBezTo>
                      <a:pt x="442" y="319"/>
                      <a:pt x="451" y="336"/>
                      <a:pt x="469" y="336"/>
                    </a:cubicBezTo>
                    <a:lnTo>
                      <a:pt x="469" y="336"/>
                    </a:lnTo>
                    <a:cubicBezTo>
                      <a:pt x="478" y="336"/>
                      <a:pt x="496" y="327"/>
                      <a:pt x="496" y="310"/>
                    </a:cubicBezTo>
                    <a:cubicBezTo>
                      <a:pt x="496" y="301"/>
                      <a:pt x="496" y="292"/>
                      <a:pt x="496" y="283"/>
                    </a:cubicBezTo>
                    <a:cubicBezTo>
                      <a:pt x="496" y="213"/>
                      <a:pt x="469" y="151"/>
                      <a:pt x="425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7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A760962-8989-A3B2-BC9F-32A38A773B04}"/>
              </a:ext>
            </a:extLst>
          </p:cNvPr>
          <p:cNvSpPr txBox="1"/>
          <p:nvPr/>
        </p:nvSpPr>
        <p:spPr>
          <a:xfrm>
            <a:off x="5059408" y="2205541"/>
            <a:ext cx="1933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defTabSz="1371326">
              <a:defRPr sz="4050" b="1">
                <a:solidFill>
                  <a:srgbClr val="FEFFFF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algn="ctr" defTabSz="685698">
              <a:defRPr/>
            </a:pPr>
            <a:r>
              <a:rPr lang="ru-RU" sz="2000" dirty="0">
                <a:solidFill>
                  <a:srgbClr val="002060"/>
                </a:solidFill>
                <a:latin typeface="Source Sans Pro"/>
                <a:ea typeface="+mn-ea"/>
                <a:cs typeface="Source Sans Pro"/>
              </a:rPr>
              <a:t>Обеспечивает</a:t>
            </a:r>
            <a:r>
              <a:rPr lang="ru-RU" sz="2000" dirty="0">
                <a:solidFill>
                  <a:prstClr val="black"/>
                </a:solidFill>
                <a:latin typeface="Source Sans Pro"/>
                <a:ea typeface="+mn-ea"/>
                <a:cs typeface="Source Sans Pro"/>
              </a:rPr>
              <a:t>:</a:t>
            </a:r>
            <a:endParaRPr lang="en-US" sz="2000" dirty="0">
              <a:solidFill>
                <a:prstClr val="black"/>
              </a:solidFill>
              <a:latin typeface="Source Sans Pro"/>
              <a:ea typeface="+mn-ea"/>
              <a:cs typeface="Source Sans Pro"/>
            </a:endParaRPr>
          </a:p>
        </p:txBody>
      </p:sp>
      <p:sp>
        <p:nvSpPr>
          <p:cNvPr id="53" name="Rectangle 57">
            <a:extLst>
              <a:ext uri="{FF2B5EF4-FFF2-40B4-BE49-F238E27FC236}">
                <a16:creationId xmlns:a16="http://schemas.microsoft.com/office/drawing/2014/main" id="{EFE8E632-FBF3-CE75-D5B6-2D971F70A053}"/>
              </a:ext>
            </a:extLst>
          </p:cNvPr>
          <p:cNvSpPr/>
          <p:nvPr/>
        </p:nvSpPr>
        <p:spPr>
          <a:xfrm>
            <a:off x="960810" y="5403854"/>
            <a:ext cx="2827184" cy="920775"/>
          </a:xfrm>
          <a:prstGeom prst="rect">
            <a:avLst/>
          </a:prstGeom>
        </p:spPr>
        <p:txBody>
          <a:bodyPr wrap="square" lIns="58430" tIns="29215" rIns="58430" bIns="29215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F497D"/>
                </a:solidFill>
                <a:latin typeface="Source Sans Pro ExtraLight"/>
                <a:cs typeface="Source Sans Pro ExtraLight"/>
              </a:rPr>
              <a:t>Абсолютная мобильность при проведении наблюдений\проверок и заполнении актов и бланков</a:t>
            </a:r>
            <a:r>
              <a:rPr lang="fr-FR" sz="1200" dirty="0">
                <a:solidFill>
                  <a:srgbClr val="1F497D"/>
                </a:solidFill>
                <a:latin typeface="Source Sans Pro ExtraLight"/>
                <a:cs typeface="Source Sans Pro ExtraLight"/>
              </a:rPr>
              <a:t>.</a:t>
            </a:r>
            <a:endParaRPr lang="en-US" sz="1200" dirty="0">
              <a:solidFill>
                <a:srgbClr val="1F497D"/>
              </a:solidFill>
              <a:latin typeface="Source Sans Pro ExtraLight"/>
              <a:cs typeface="Source Sans Pro ExtraLight"/>
            </a:endParaRPr>
          </a:p>
        </p:txBody>
      </p:sp>
      <p:grpSp>
        <p:nvGrpSpPr>
          <p:cNvPr id="54" name="Group 64">
            <a:extLst>
              <a:ext uri="{FF2B5EF4-FFF2-40B4-BE49-F238E27FC236}">
                <a16:creationId xmlns:a16="http://schemas.microsoft.com/office/drawing/2014/main" id="{D67C9478-5FC1-4429-FBDA-F82769C995FB}"/>
              </a:ext>
            </a:extLst>
          </p:cNvPr>
          <p:cNvGrpSpPr/>
          <p:nvPr/>
        </p:nvGrpSpPr>
        <p:grpSpPr>
          <a:xfrm>
            <a:off x="294859" y="5526725"/>
            <a:ext cx="612000" cy="612000"/>
            <a:chOff x="17298985" y="4351814"/>
            <a:chExt cx="1388351" cy="1388169"/>
          </a:xfrm>
        </p:grpSpPr>
        <p:sp>
          <p:nvSpPr>
            <p:cNvPr id="55" name="Oval 65">
              <a:extLst>
                <a:ext uri="{FF2B5EF4-FFF2-40B4-BE49-F238E27FC236}">
                  <a16:creationId xmlns:a16="http://schemas.microsoft.com/office/drawing/2014/main" id="{AF2DC154-F4D9-877D-061F-F93297632D06}"/>
                </a:ext>
              </a:extLst>
            </p:cNvPr>
            <p:cNvSpPr/>
            <p:nvPr/>
          </p:nvSpPr>
          <p:spPr>
            <a:xfrm>
              <a:off x="17298985" y="4351814"/>
              <a:ext cx="1388351" cy="1388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4" tIns="34287" rIns="68574" bIns="34287" rtlCol="0" anchor="ctr"/>
            <a:lstStyle/>
            <a:p>
              <a:pPr algn="ctr"/>
              <a:endParaRPr lang="id-ID" sz="800">
                <a:solidFill>
                  <a:prstClr val="white"/>
                </a:solidFill>
                <a:latin typeface="Source Sans Pro ExtraLight"/>
                <a:cs typeface="Source Sans Pro ExtraLight"/>
              </a:endParaRPr>
            </a:p>
          </p:txBody>
        </p:sp>
        <p:sp>
          <p:nvSpPr>
            <p:cNvPr id="56" name="Freeform 6">
              <a:extLst>
                <a:ext uri="{FF2B5EF4-FFF2-40B4-BE49-F238E27FC236}">
                  <a16:creationId xmlns:a16="http://schemas.microsoft.com/office/drawing/2014/main" id="{56C3758F-CE9F-1788-371B-10DF54EE3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40413" y="4702250"/>
              <a:ext cx="709067" cy="695025"/>
            </a:xfrm>
            <a:custGeom>
              <a:avLst/>
              <a:gdLst>
                <a:gd name="T0" fmla="*/ 425 w 444"/>
                <a:gd name="T1" fmla="*/ 17 h 435"/>
                <a:gd name="T2" fmla="*/ 425 w 444"/>
                <a:gd name="T3" fmla="*/ 17 h 435"/>
                <a:gd name="T4" fmla="*/ 345 w 444"/>
                <a:gd name="T5" fmla="*/ 35 h 435"/>
                <a:gd name="T6" fmla="*/ 0 w 444"/>
                <a:gd name="T7" fmla="*/ 222 h 435"/>
                <a:gd name="T8" fmla="*/ 195 w 444"/>
                <a:gd name="T9" fmla="*/ 248 h 435"/>
                <a:gd name="T10" fmla="*/ 221 w 444"/>
                <a:gd name="T11" fmla="*/ 434 h 435"/>
                <a:gd name="T12" fmla="*/ 399 w 444"/>
                <a:gd name="T13" fmla="*/ 89 h 435"/>
                <a:gd name="T14" fmla="*/ 425 w 444"/>
                <a:gd name="T15" fmla="*/ 17 h 435"/>
                <a:gd name="T16" fmla="*/ 381 w 444"/>
                <a:gd name="T17" fmla="*/ 62 h 435"/>
                <a:gd name="T18" fmla="*/ 381 w 444"/>
                <a:gd name="T19" fmla="*/ 62 h 435"/>
                <a:gd name="T20" fmla="*/ 239 w 444"/>
                <a:gd name="T21" fmla="*/ 319 h 435"/>
                <a:gd name="T22" fmla="*/ 230 w 444"/>
                <a:gd name="T23" fmla="*/ 204 h 435"/>
                <a:gd name="T24" fmla="*/ 381 w 444"/>
                <a:gd name="T25" fmla="*/ 62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4" h="435">
                  <a:moveTo>
                    <a:pt x="425" y="17"/>
                  </a:moveTo>
                  <a:lnTo>
                    <a:pt x="425" y="17"/>
                  </a:lnTo>
                  <a:cubicBezTo>
                    <a:pt x="408" y="0"/>
                    <a:pt x="399" y="17"/>
                    <a:pt x="345" y="35"/>
                  </a:cubicBezTo>
                  <a:cubicBezTo>
                    <a:pt x="221" y="97"/>
                    <a:pt x="0" y="222"/>
                    <a:pt x="0" y="222"/>
                  </a:cubicBezTo>
                  <a:cubicBezTo>
                    <a:pt x="195" y="248"/>
                    <a:pt x="195" y="248"/>
                    <a:pt x="195" y="248"/>
                  </a:cubicBezTo>
                  <a:cubicBezTo>
                    <a:pt x="221" y="434"/>
                    <a:pt x="221" y="434"/>
                    <a:pt x="221" y="434"/>
                  </a:cubicBezTo>
                  <a:cubicBezTo>
                    <a:pt x="221" y="434"/>
                    <a:pt x="345" y="222"/>
                    <a:pt x="399" y="89"/>
                  </a:cubicBezTo>
                  <a:cubicBezTo>
                    <a:pt x="425" y="44"/>
                    <a:pt x="443" y="26"/>
                    <a:pt x="425" y="17"/>
                  </a:cubicBezTo>
                  <a:close/>
                  <a:moveTo>
                    <a:pt x="381" y="62"/>
                  </a:moveTo>
                  <a:lnTo>
                    <a:pt x="381" y="62"/>
                  </a:lnTo>
                  <a:cubicBezTo>
                    <a:pt x="239" y="319"/>
                    <a:pt x="239" y="319"/>
                    <a:pt x="239" y="319"/>
                  </a:cubicBezTo>
                  <a:cubicBezTo>
                    <a:pt x="230" y="204"/>
                    <a:pt x="230" y="204"/>
                    <a:pt x="230" y="204"/>
                  </a:cubicBezTo>
                  <a:lnTo>
                    <a:pt x="381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800">
                <a:solidFill>
                  <a:prstClr val="black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582E8DE-4F97-87BE-0660-4E2A490E4275}"/>
              </a:ext>
            </a:extLst>
          </p:cNvPr>
          <p:cNvSpPr txBox="1"/>
          <p:nvPr/>
        </p:nvSpPr>
        <p:spPr>
          <a:xfrm>
            <a:off x="960810" y="5076528"/>
            <a:ext cx="1708020" cy="346243"/>
          </a:xfrm>
          <a:prstGeom prst="rect">
            <a:avLst/>
          </a:prstGeom>
          <a:noFill/>
        </p:spPr>
        <p:txBody>
          <a:bodyPr wrap="none" lIns="68574" tIns="34287" rIns="68574" bIns="34287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Source Sans Pro"/>
                <a:cs typeface="Source Sans Pro"/>
              </a:rPr>
              <a:t>Мобильность</a:t>
            </a:r>
            <a:endParaRPr lang="id-ID" b="1" dirty="0">
              <a:solidFill>
                <a:prstClr val="black"/>
              </a:solidFill>
              <a:latin typeface="Source Sans Pro"/>
              <a:cs typeface="Source Sans Pro"/>
            </a:endParaRPr>
          </a:p>
        </p:txBody>
      </p:sp>
      <p:grpSp>
        <p:nvGrpSpPr>
          <p:cNvPr id="58" name="Group 6321">
            <a:extLst>
              <a:ext uri="{FF2B5EF4-FFF2-40B4-BE49-F238E27FC236}">
                <a16:creationId xmlns:a16="http://schemas.microsoft.com/office/drawing/2014/main" id="{60BDEB1B-E1FC-41CB-E14E-9EDF0E94E1F3}"/>
              </a:ext>
            </a:extLst>
          </p:cNvPr>
          <p:cNvGrpSpPr/>
          <p:nvPr/>
        </p:nvGrpSpPr>
        <p:grpSpPr>
          <a:xfrm>
            <a:off x="294859" y="3429000"/>
            <a:ext cx="612000" cy="612000"/>
            <a:chOff x="7867755" y="5907019"/>
            <a:chExt cx="612000" cy="612000"/>
          </a:xfrm>
        </p:grpSpPr>
        <p:sp>
          <p:nvSpPr>
            <p:cNvPr id="59" name="Oval 164">
              <a:extLst>
                <a:ext uri="{FF2B5EF4-FFF2-40B4-BE49-F238E27FC236}">
                  <a16:creationId xmlns:a16="http://schemas.microsoft.com/office/drawing/2014/main" id="{E1C68B6A-AD51-BC43-9AD5-541101B8BD04}"/>
                </a:ext>
              </a:extLst>
            </p:cNvPr>
            <p:cNvSpPr/>
            <p:nvPr/>
          </p:nvSpPr>
          <p:spPr bwMode="ltGray">
            <a:xfrm>
              <a:off x="7867755" y="5907019"/>
              <a:ext cx="612000" cy="612000"/>
            </a:xfrm>
            <a:prstGeom prst="ellipse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0" name="Freeform 4858">
              <a:extLst>
                <a:ext uri="{FF2B5EF4-FFF2-40B4-BE49-F238E27FC236}">
                  <a16:creationId xmlns:a16="http://schemas.microsoft.com/office/drawing/2014/main" id="{330E511C-ADFE-5F0B-DD96-C095C9EB83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72677" y="6042244"/>
              <a:ext cx="380180" cy="360683"/>
            </a:xfrm>
            <a:custGeom>
              <a:avLst/>
              <a:gdLst>
                <a:gd name="T0" fmla="*/ 78 w 312"/>
                <a:gd name="T1" fmla="*/ 292 h 296"/>
                <a:gd name="T2" fmla="*/ 42 w 312"/>
                <a:gd name="T3" fmla="*/ 296 h 296"/>
                <a:gd name="T4" fmla="*/ 34 w 312"/>
                <a:gd name="T5" fmla="*/ 290 h 296"/>
                <a:gd name="T6" fmla="*/ 34 w 312"/>
                <a:gd name="T7" fmla="*/ 280 h 296"/>
                <a:gd name="T8" fmla="*/ 238 w 312"/>
                <a:gd name="T9" fmla="*/ 2 h 296"/>
                <a:gd name="T10" fmla="*/ 270 w 312"/>
                <a:gd name="T11" fmla="*/ 0 h 296"/>
                <a:gd name="T12" fmla="*/ 278 w 312"/>
                <a:gd name="T13" fmla="*/ 6 h 296"/>
                <a:gd name="T14" fmla="*/ 278 w 312"/>
                <a:gd name="T15" fmla="*/ 16 h 296"/>
                <a:gd name="T16" fmla="*/ 54 w 312"/>
                <a:gd name="T17" fmla="*/ 136 h 296"/>
                <a:gd name="T18" fmla="*/ 20 w 312"/>
                <a:gd name="T19" fmla="*/ 118 h 296"/>
                <a:gd name="T20" fmla="*/ 2 w 312"/>
                <a:gd name="T21" fmla="*/ 82 h 296"/>
                <a:gd name="T22" fmla="*/ 2 w 312"/>
                <a:gd name="T23" fmla="*/ 56 h 296"/>
                <a:gd name="T24" fmla="*/ 20 w 312"/>
                <a:gd name="T25" fmla="*/ 20 h 296"/>
                <a:gd name="T26" fmla="*/ 54 w 312"/>
                <a:gd name="T27" fmla="*/ 2 h 296"/>
                <a:gd name="T28" fmla="*/ 82 w 312"/>
                <a:gd name="T29" fmla="*/ 2 h 296"/>
                <a:gd name="T30" fmla="*/ 116 w 312"/>
                <a:gd name="T31" fmla="*/ 20 h 296"/>
                <a:gd name="T32" fmla="*/ 136 w 312"/>
                <a:gd name="T33" fmla="*/ 56 h 296"/>
                <a:gd name="T34" fmla="*/ 136 w 312"/>
                <a:gd name="T35" fmla="*/ 82 h 296"/>
                <a:gd name="T36" fmla="*/ 116 w 312"/>
                <a:gd name="T37" fmla="*/ 118 h 296"/>
                <a:gd name="T38" fmla="*/ 82 w 312"/>
                <a:gd name="T39" fmla="*/ 136 h 296"/>
                <a:gd name="T40" fmla="*/ 68 w 312"/>
                <a:gd name="T41" fmla="*/ 100 h 296"/>
                <a:gd name="T42" fmla="*/ 80 w 312"/>
                <a:gd name="T43" fmla="*/ 98 h 296"/>
                <a:gd name="T44" fmla="*/ 100 w 312"/>
                <a:gd name="T45" fmla="*/ 76 h 296"/>
                <a:gd name="T46" fmla="*/ 100 w 312"/>
                <a:gd name="T47" fmla="*/ 62 h 296"/>
                <a:gd name="T48" fmla="*/ 80 w 312"/>
                <a:gd name="T49" fmla="*/ 40 h 296"/>
                <a:gd name="T50" fmla="*/ 68 w 312"/>
                <a:gd name="T51" fmla="*/ 38 h 296"/>
                <a:gd name="T52" fmla="*/ 46 w 312"/>
                <a:gd name="T53" fmla="*/ 46 h 296"/>
                <a:gd name="T54" fmla="*/ 36 w 312"/>
                <a:gd name="T55" fmla="*/ 70 h 296"/>
                <a:gd name="T56" fmla="*/ 40 w 312"/>
                <a:gd name="T57" fmla="*/ 82 h 296"/>
                <a:gd name="T58" fmla="*/ 62 w 312"/>
                <a:gd name="T59" fmla="*/ 100 h 296"/>
                <a:gd name="T60" fmla="*/ 312 w 312"/>
                <a:gd name="T61" fmla="*/ 226 h 296"/>
                <a:gd name="T62" fmla="*/ 306 w 312"/>
                <a:gd name="T63" fmla="*/ 254 h 296"/>
                <a:gd name="T64" fmla="*/ 280 w 312"/>
                <a:gd name="T65" fmla="*/ 284 h 296"/>
                <a:gd name="T66" fmla="*/ 242 w 312"/>
                <a:gd name="T67" fmla="*/ 296 h 296"/>
                <a:gd name="T68" fmla="*/ 216 w 312"/>
                <a:gd name="T69" fmla="*/ 290 h 296"/>
                <a:gd name="T70" fmla="*/ 186 w 312"/>
                <a:gd name="T71" fmla="*/ 266 h 296"/>
                <a:gd name="T72" fmla="*/ 174 w 312"/>
                <a:gd name="T73" fmla="*/ 226 h 296"/>
                <a:gd name="T74" fmla="*/ 180 w 312"/>
                <a:gd name="T75" fmla="*/ 200 h 296"/>
                <a:gd name="T76" fmla="*/ 204 w 312"/>
                <a:gd name="T77" fmla="*/ 170 h 296"/>
                <a:gd name="T78" fmla="*/ 242 w 312"/>
                <a:gd name="T79" fmla="*/ 158 h 296"/>
                <a:gd name="T80" fmla="*/ 270 w 312"/>
                <a:gd name="T81" fmla="*/ 164 h 296"/>
                <a:gd name="T82" fmla="*/ 300 w 312"/>
                <a:gd name="T83" fmla="*/ 188 h 296"/>
                <a:gd name="T84" fmla="*/ 312 w 312"/>
                <a:gd name="T85" fmla="*/ 226 h 296"/>
                <a:gd name="T86" fmla="*/ 274 w 312"/>
                <a:gd name="T87" fmla="*/ 226 h 296"/>
                <a:gd name="T88" fmla="*/ 264 w 312"/>
                <a:gd name="T89" fmla="*/ 204 h 296"/>
                <a:gd name="T90" fmla="*/ 242 w 312"/>
                <a:gd name="T91" fmla="*/ 196 h 296"/>
                <a:gd name="T92" fmla="*/ 230 w 312"/>
                <a:gd name="T93" fmla="*/ 198 h 296"/>
                <a:gd name="T94" fmla="*/ 212 w 312"/>
                <a:gd name="T95" fmla="*/ 220 h 296"/>
                <a:gd name="T96" fmla="*/ 212 w 312"/>
                <a:gd name="T97" fmla="*/ 234 h 296"/>
                <a:gd name="T98" fmla="*/ 230 w 312"/>
                <a:gd name="T99" fmla="*/ 256 h 296"/>
                <a:gd name="T100" fmla="*/ 242 w 312"/>
                <a:gd name="T101" fmla="*/ 258 h 296"/>
                <a:gd name="T102" fmla="*/ 264 w 312"/>
                <a:gd name="T103" fmla="*/ 250 h 296"/>
                <a:gd name="T104" fmla="*/ 274 w 312"/>
                <a:gd name="T105" fmla="*/ 226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2" h="296">
                  <a:moveTo>
                    <a:pt x="278" y="16"/>
                  </a:moveTo>
                  <a:lnTo>
                    <a:pt x="78" y="292"/>
                  </a:lnTo>
                  <a:lnTo>
                    <a:pt x="78" y="292"/>
                  </a:lnTo>
                  <a:lnTo>
                    <a:pt x="74" y="294"/>
                  </a:lnTo>
                  <a:lnTo>
                    <a:pt x="70" y="296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38" y="294"/>
                  </a:lnTo>
                  <a:lnTo>
                    <a:pt x="34" y="290"/>
                  </a:lnTo>
                  <a:lnTo>
                    <a:pt x="34" y="290"/>
                  </a:lnTo>
                  <a:lnTo>
                    <a:pt x="32" y="284"/>
                  </a:lnTo>
                  <a:lnTo>
                    <a:pt x="34" y="280"/>
                  </a:lnTo>
                  <a:lnTo>
                    <a:pt x="234" y="4"/>
                  </a:lnTo>
                  <a:lnTo>
                    <a:pt x="234" y="4"/>
                  </a:lnTo>
                  <a:lnTo>
                    <a:pt x="238" y="2"/>
                  </a:lnTo>
                  <a:lnTo>
                    <a:pt x="242" y="0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74" y="2"/>
                  </a:lnTo>
                  <a:lnTo>
                    <a:pt x="278" y="6"/>
                  </a:lnTo>
                  <a:lnTo>
                    <a:pt x="278" y="6"/>
                  </a:lnTo>
                  <a:lnTo>
                    <a:pt x="280" y="12"/>
                  </a:lnTo>
                  <a:lnTo>
                    <a:pt x="278" y="16"/>
                  </a:lnTo>
                  <a:lnTo>
                    <a:pt x="278" y="16"/>
                  </a:lnTo>
                  <a:close/>
                  <a:moveTo>
                    <a:pt x="68" y="138"/>
                  </a:moveTo>
                  <a:lnTo>
                    <a:pt x="68" y="138"/>
                  </a:lnTo>
                  <a:lnTo>
                    <a:pt x="54" y="136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0" y="118"/>
                  </a:lnTo>
                  <a:lnTo>
                    <a:pt x="12" y="108"/>
                  </a:lnTo>
                  <a:lnTo>
                    <a:pt x="6" y="96"/>
                  </a:lnTo>
                  <a:lnTo>
                    <a:pt x="2" y="8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2" y="6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2"/>
                  </a:lnTo>
                  <a:lnTo>
                    <a:pt x="94" y="6"/>
                  </a:lnTo>
                  <a:lnTo>
                    <a:pt x="106" y="12"/>
                  </a:lnTo>
                  <a:lnTo>
                    <a:pt x="116" y="2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6" y="56"/>
                  </a:lnTo>
                  <a:lnTo>
                    <a:pt x="136" y="70"/>
                  </a:lnTo>
                  <a:lnTo>
                    <a:pt x="136" y="70"/>
                  </a:lnTo>
                  <a:lnTo>
                    <a:pt x="136" y="82"/>
                  </a:lnTo>
                  <a:lnTo>
                    <a:pt x="132" y="96"/>
                  </a:lnTo>
                  <a:lnTo>
                    <a:pt x="126" y="108"/>
                  </a:lnTo>
                  <a:lnTo>
                    <a:pt x="116" y="118"/>
                  </a:lnTo>
                  <a:lnTo>
                    <a:pt x="106" y="126"/>
                  </a:lnTo>
                  <a:lnTo>
                    <a:pt x="94" y="132"/>
                  </a:lnTo>
                  <a:lnTo>
                    <a:pt x="82" y="136"/>
                  </a:lnTo>
                  <a:lnTo>
                    <a:pt x="68" y="138"/>
                  </a:lnTo>
                  <a:lnTo>
                    <a:pt x="68" y="138"/>
                  </a:lnTo>
                  <a:close/>
                  <a:moveTo>
                    <a:pt x="68" y="100"/>
                  </a:moveTo>
                  <a:lnTo>
                    <a:pt x="68" y="100"/>
                  </a:lnTo>
                  <a:lnTo>
                    <a:pt x="74" y="100"/>
                  </a:lnTo>
                  <a:lnTo>
                    <a:pt x="80" y="98"/>
                  </a:lnTo>
                  <a:lnTo>
                    <a:pt x="90" y="92"/>
                  </a:lnTo>
                  <a:lnTo>
                    <a:pt x="98" y="82"/>
                  </a:lnTo>
                  <a:lnTo>
                    <a:pt x="100" y="76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62"/>
                  </a:lnTo>
                  <a:lnTo>
                    <a:pt x="98" y="56"/>
                  </a:lnTo>
                  <a:lnTo>
                    <a:pt x="90" y="46"/>
                  </a:lnTo>
                  <a:lnTo>
                    <a:pt x="80" y="40"/>
                  </a:lnTo>
                  <a:lnTo>
                    <a:pt x="74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2" y="38"/>
                  </a:lnTo>
                  <a:lnTo>
                    <a:pt x="56" y="40"/>
                  </a:lnTo>
                  <a:lnTo>
                    <a:pt x="46" y="46"/>
                  </a:lnTo>
                  <a:lnTo>
                    <a:pt x="40" y="56"/>
                  </a:lnTo>
                  <a:lnTo>
                    <a:pt x="38" y="62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8" y="76"/>
                  </a:lnTo>
                  <a:lnTo>
                    <a:pt x="40" y="82"/>
                  </a:lnTo>
                  <a:lnTo>
                    <a:pt x="46" y="92"/>
                  </a:lnTo>
                  <a:lnTo>
                    <a:pt x="56" y="98"/>
                  </a:lnTo>
                  <a:lnTo>
                    <a:pt x="62" y="100"/>
                  </a:lnTo>
                  <a:lnTo>
                    <a:pt x="68" y="100"/>
                  </a:lnTo>
                  <a:lnTo>
                    <a:pt x="68" y="100"/>
                  </a:lnTo>
                  <a:close/>
                  <a:moveTo>
                    <a:pt x="312" y="226"/>
                  </a:moveTo>
                  <a:lnTo>
                    <a:pt x="312" y="226"/>
                  </a:lnTo>
                  <a:lnTo>
                    <a:pt x="310" y="240"/>
                  </a:lnTo>
                  <a:lnTo>
                    <a:pt x="306" y="254"/>
                  </a:lnTo>
                  <a:lnTo>
                    <a:pt x="300" y="266"/>
                  </a:lnTo>
                  <a:lnTo>
                    <a:pt x="290" y="276"/>
                  </a:lnTo>
                  <a:lnTo>
                    <a:pt x="280" y="284"/>
                  </a:lnTo>
                  <a:lnTo>
                    <a:pt x="270" y="290"/>
                  </a:lnTo>
                  <a:lnTo>
                    <a:pt x="256" y="294"/>
                  </a:lnTo>
                  <a:lnTo>
                    <a:pt x="242" y="296"/>
                  </a:lnTo>
                  <a:lnTo>
                    <a:pt x="242" y="296"/>
                  </a:lnTo>
                  <a:lnTo>
                    <a:pt x="228" y="294"/>
                  </a:lnTo>
                  <a:lnTo>
                    <a:pt x="216" y="290"/>
                  </a:lnTo>
                  <a:lnTo>
                    <a:pt x="204" y="284"/>
                  </a:lnTo>
                  <a:lnTo>
                    <a:pt x="194" y="276"/>
                  </a:lnTo>
                  <a:lnTo>
                    <a:pt x="186" y="266"/>
                  </a:lnTo>
                  <a:lnTo>
                    <a:pt x="180" y="254"/>
                  </a:lnTo>
                  <a:lnTo>
                    <a:pt x="176" y="240"/>
                  </a:lnTo>
                  <a:lnTo>
                    <a:pt x="174" y="226"/>
                  </a:lnTo>
                  <a:lnTo>
                    <a:pt x="174" y="226"/>
                  </a:lnTo>
                  <a:lnTo>
                    <a:pt x="176" y="214"/>
                  </a:lnTo>
                  <a:lnTo>
                    <a:pt x="180" y="200"/>
                  </a:lnTo>
                  <a:lnTo>
                    <a:pt x="186" y="188"/>
                  </a:lnTo>
                  <a:lnTo>
                    <a:pt x="194" y="178"/>
                  </a:lnTo>
                  <a:lnTo>
                    <a:pt x="204" y="170"/>
                  </a:lnTo>
                  <a:lnTo>
                    <a:pt x="216" y="164"/>
                  </a:lnTo>
                  <a:lnTo>
                    <a:pt x="228" y="160"/>
                  </a:lnTo>
                  <a:lnTo>
                    <a:pt x="242" y="158"/>
                  </a:lnTo>
                  <a:lnTo>
                    <a:pt x="242" y="158"/>
                  </a:lnTo>
                  <a:lnTo>
                    <a:pt x="256" y="160"/>
                  </a:lnTo>
                  <a:lnTo>
                    <a:pt x="270" y="164"/>
                  </a:lnTo>
                  <a:lnTo>
                    <a:pt x="280" y="170"/>
                  </a:lnTo>
                  <a:lnTo>
                    <a:pt x="290" y="178"/>
                  </a:lnTo>
                  <a:lnTo>
                    <a:pt x="300" y="188"/>
                  </a:lnTo>
                  <a:lnTo>
                    <a:pt x="306" y="200"/>
                  </a:lnTo>
                  <a:lnTo>
                    <a:pt x="310" y="214"/>
                  </a:lnTo>
                  <a:lnTo>
                    <a:pt x="312" y="226"/>
                  </a:lnTo>
                  <a:lnTo>
                    <a:pt x="312" y="226"/>
                  </a:lnTo>
                  <a:close/>
                  <a:moveTo>
                    <a:pt x="274" y="226"/>
                  </a:moveTo>
                  <a:lnTo>
                    <a:pt x="274" y="226"/>
                  </a:lnTo>
                  <a:lnTo>
                    <a:pt x="274" y="220"/>
                  </a:lnTo>
                  <a:lnTo>
                    <a:pt x="272" y="214"/>
                  </a:lnTo>
                  <a:lnTo>
                    <a:pt x="264" y="204"/>
                  </a:lnTo>
                  <a:lnTo>
                    <a:pt x="254" y="198"/>
                  </a:lnTo>
                  <a:lnTo>
                    <a:pt x="248" y="196"/>
                  </a:lnTo>
                  <a:lnTo>
                    <a:pt x="242" y="196"/>
                  </a:lnTo>
                  <a:lnTo>
                    <a:pt x="242" y="196"/>
                  </a:lnTo>
                  <a:lnTo>
                    <a:pt x="236" y="196"/>
                  </a:lnTo>
                  <a:lnTo>
                    <a:pt x="230" y="198"/>
                  </a:lnTo>
                  <a:lnTo>
                    <a:pt x="220" y="204"/>
                  </a:lnTo>
                  <a:lnTo>
                    <a:pt x="214" y="214"/>
                  </a:lnTo>
                  <a:lnTo>
                    <a:pt x="212" y="220"/>
                  </a:lnTo>
                  <a:lnTo>
                    <a:pt x="212" y="226"/>
                  </a:lnTo>
                  <a:lnTo>
                    <a:pt x="212" y="226"/>
                  </a:lnTo>
                  <a:lnTo>
                    <a:pt x="212" y="234"/>
                  </a:lnTo>
                  <a:lnTo>
                    <a:pt x="214" y="240"/>
                  </a:lnTo>
                  <a:lnTo>
                    <a:pt x="220" y="250"/>
                  </a:lnTo>
                  <a:lnTo>
                    <a:pt x="230" y="256"/>
                  </a:lnTo>
                  <a:lnTo>
                    <a:pt x="236" y="258"/>
                  </a:lnTo>
                  <a:lnTo>
                    <a:pt x="242" y="258"/>
                  </a:lnTo>
                  <a:lnTo>
                    <a:pt x="242" y="258"/>
                  </a:lnTo>
                  <a:lnTo>
                    <a:pt x="248" y="258"/>
                  </a:lnTo>
                  <a:lnTo>
                    <a:pt x="254" y="256"/>
                  </a:lnTo>
                  <a:lnTo>
                    <a:pt x="264" y="250"/>
                  </a:lnTo>
                  <a:lnTo>
                    <a:pt x="272" y="240"/>
                  </a:lnTo>
                  <a:lnTo>
                    <a:pt x="274" y="234"/>
                  </a:lnTo>
                  <a:lnTo>
                    <a:pt x="274" y="226"/>
                  </a:lnTo>
                  <a:lnTo>
                    <a:pt x="274" y="22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F5478695-AD97-971A-DA33-580EC082A199}"/>
              </a:ext>
            </a:extLst>
          </p:cNvPr>
          <p:cNvSpPr txBox="1"/>
          <p:nvPr/>
        </p:nvSpPr>
        <p:spPr>
          <a:xfrm>
            <a:off x="602131" y="1025275"/>
            <a:ext cx="11273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2060"/>
                </a:solidFill>
                <a:effectLst/>
                <a:latin typeface="Google Sans"/>
              </a:rPr>
              <a:t>Цифровизация – это внедрение цифровых технологий в разные сферы жизни для повышения её качества и развития экономики. Она помогает выполнять рутинные задачи и принимать решения без участия человека. 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0C0A202-BEEF-A92C-EB66-0A9CE0108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0" y="630240"/>
            <a:ext cx="1954700" cy="331499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BF6B26D-4663-89D2-715D-166AD8CBA575}"/>
              </a:ext>
            </a:extLst>
          </p:cNvPr>
          <p:cNvGrpSpPr/>
          <p:nvPr/>
        </p:nvGrpSpPr>
        <p:grpSpPr>
          <a:xfrm>
            <a:off x="3512728" y="2871286"/>
            <a:ext cx="3093360" cy="3093360"/>
            <a:chOff x="4852616" y="2989293"/>
            <a:chExt cx="3093360" cy="3093360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2172C4C8-A99B-B921-F910-845D58CED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333" b="89778" l="9778" r="89778">
                          <a14:foregroundMark x1="48889" y1="12000" x2="48889" y2="12000"/>
                          <a14:foregroundMark x1="52000" y1="5333" x2="52000" y2="5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616" y="2989293"/>
              <a:ext cx="3093360" cy="309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2CCF1F6D-8263-9358-7367-400FE139E04D}"/>
                </a:ext>
              </a:extLst>
            </p:cNvPr>
            <p:cNvGrpSpPr/>
            <p:nvPr/>
          </p:nvGrpSpPr>
          <p:grpSpPr>
            <a:xfrm>
              <a:off x="5673561" y="3059572"/>
              <a:ext cx="390648" cy="807707"/>
              <a:chOff x="4462786" y="444052"/>
              <a:chExt cx="1496568" cy="2704217"/>
            </a:xfrm>
          </p:grpSpPr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4F72366F-CB5C-AD3C-85CF-1BF077BE21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2786" y="444052"/>
                <a:ext cx="1496568" cy="2704217"/>
              </a:xfrm>
              <a:prstGeom prst="rect">
                <a:avLst/>
              </a:prstGeom>
            </p:spPr>
          </p:pic>
          <p:pic>
            <p:nvPicPr>
              <p:cNvPr id="4" name="Рисунок 3" descr="Изображение выглядит как тек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9465D51-90CA-1424-A03D-DA42B0E7AC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19061" y="678748"/>
                <a:ext cx="1396394" cy="2200029"/>
              </a:xfrm>
              <a:prstGeom prst="rect">
                <a:avLst/>
              </a:prstGeom>
            </p:spPr>
          </p:pic>
        </p:grpSp>
      </p:grpSp>
      <p:pic>
        <p:nvPicPr>
          <p:cNvPr id="7" name="Picture 4" descr="Человечек за компьютером - фото и картинки abrakadabra.fun">
            <a:extLst>
              <a:ext uri="{FF2B5EF4-FFF2-40B4-BE49-F238E27FC236}">
                <a16:creationId xmlns:a16="http://schemas.microsoft.com/office/drawing/2014/main" id="{E1CB4B44-902A-01EC-DC08-335EA423C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737" y="4507446"/>
            <a:ext cx="2674537" cy="187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92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AD97654-70E1-CE16-5918-C92B79576632}"/>
              </a:ext>
            </a:extLst>
          </p:cNvPr>
          <p:cNvGrpSpPr/>
          <p:nvPr/>
        </p:nvGrpSpPr>
        <p:grpSpPr>
          <a:xfrm>
            <a:off x="1178910" y="140649"/>
            <a:ext cx="306780" cy="306780"/>
            <a:chOff x="1107235" y="80628"/>
            <a:chExt cx="360040" cy="360040"/>
          </a:xfrm>
        </p:grpSpPr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3777B184-7A07-B964-1067-4073C3C64FAC}"/>
                </a:ext>
              </a:extLst>
            </p:cNvPr>
            <p:cNvCxnSpPr/>
            <p:nvPr/>
          </p:nvCxnSpPr>
          <p:spPr>
            <a:xfrm>
              <a:off x="1289760" y="80628"/>
              <a:ext cx="0" cy="3600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85F6AF7F-58D2-000C-E5D7-B2EB04AD901D}"/>
                </a:ext>
              </a:extLst>
            </p:cNvPr>
            <p:cNvCxnSpPr/>
            <p:nvPr/>
          </p:nvCxnSpPr>
          <p:spPr>
            <a:xfrm>
              <a:off x="1107235" y="260648"/>
              <a:ext cx="36004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17A0675-C889-AF63-D8AC-B887F314DFB1}"/>
              </a:ext>
            </a:extLst>
          </p:cNvPr>
          <p:cNvSpPr txBox="1"/>
          <p:nvPr/>
        </p:nvSpPr>
        <p:spPr>
          <a:xfrm>
            <a:off x="3560879" y="407849"/>
            <a:ext cx="4927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defTabSz="1371326">
              <a:defRPr sz="4050" b="1">
                <a:solidFill>
                  <a:srgbClr val="FEFFFF"/>
                </a:solidFill>
                <a:latin typeface="Lato Black" charset="0"/>
                <a:ea typeface="Lato Black" charset="0"/>
                <a:cs typeface="Lato Black" charset="0"/>
              </a:defRPr>
            </a:lvl1pPr>
          </a:lstStyle>
          <a:p>
            <a:pPr algn="ctr" defTabSz="584293">
              <a:defRPr/>
            </a:pPr>
            <a:r>
              <a:rPr lang="ru-RU" sz="2800" kern="0" dirty="0">
                <a:solidFill>
                  <a:srgbClr val="FF0000"/>
                </a:solidFill>
              </a:rPr>
              <a:t>Выгоды от </a:t>
            </a:r>
            <a:r>
              <a:rPr lang="ru-RU" sz="2800" kern="0" dirty="0" err="1">
                <a:solidFill>
                  <a:srgbClr val="FF0000"/>
                </a:solidFill>
              </a:rPr>
              <a:t>цифровизации</a:t>
            </a:r>
            <a:endParaRPr lang="en-US" sz="2800" kern="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5E0511-65EE-F773-232E-5116CD01112D}"/>
              </a:ext>
            </a:extLst>
          </p:cNvPr>
          <p:cNvSpPr>
            <a:spLocks noChangeAspect="1"/>
          </p:cNvSpPr>
          <p:nvPr/>
        </p:nvSpPr>
        <p:spPr>
          <a:xfrm>
            <a:off x="2574114" y="1142722"/>
            <a:ext cx="7571117" cy="52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60141">
              <a:lnSpc>
                <a:spcPts val="1900"/>
              </a:lnSpc>
            </a:pPr>
            <a:r>
              <a:rPr lang="ru-RU" sz="2000" dirty="0">
                <a:solidFill>
                  <a:prstClr val="black"/>
                </a:solidFill>
                <a:ea typeface="Lato" charset="0"/>
                <a:cs typeface="Lato" charset="0"/>
              </a:rPr>
              <a:t>Исключение ручного ввода, управление бумажными записями и фото (документальными свидетельствами)</a:t>
            </a:r>
          </a:p>
          <a:p>
            <a:pPr defTabSz="460141">
              <a:lnSpc>
                <a:spcPts val="1900"/>
              </a:lnSpc>
              <a:tabLst>
                <a:tab pos="460141" algn="l"/>
              </a:tabLst>
            </a:pPr>
            <a:endParaRPr lang="ru-RU" sz="2000" dirty="0">
              <a:solidFill>
                <a:prstClr val="black"/>
              </a:solidFill>
              <a:ea typeface="Lato" charset="0"/>
              <a:cs typeface="Lato" charset="0"/>
            </a:endParaRPr>
          </a:p>
          <a:p>
            <a:pPr defTabSz="460141">
              <a:lnSpc>
                <a:spcPts val="1900"/>
              </a:lnSpc>
              <a:tabLst>
                <a:tab pos="460141" algn="l"/>
              </a:tabLst>
            </a:pPr>
            <a:r>
              <a:rPr lang="ru-RU" sz="2000" dirty="0">
                <a:solidFill>
                  <a:prstClr val="black"/>
                </a:solidFill>
                <a:ea typeface="Lato" charset="0"/>
                <a:cs typeface="Lato" charset="0"/>
              </a:rPr>
              <a:t>Трудозатраты на поиск и передачу информации считанные минуты вместо недели</a:t>
            </a:r>
          </a:p>
          <a:p>
            <a:pPr defTabSz="460141">
              <a:lnSpc>
                <a:spcPts val="1900"/>
              </a:lnSpc>
              <a:tabLst>
                <a:tab pos="460141" algn="l"/>
              </a:tabLst>
            </a:pPr>
            <a:endParaRPr lang="ru-RU" sz="2000" dirty="0">
              <a:solidFill>
                <a:prstClr val="black"/>
              </a:solidFill>
              <a:ea typeface="Lato" charset="0"/>
              <a:cs typeface="Lato" charset="0"/>
            </a:endParaRPr>
          </a:p>
          <a:p>
            <a:pPr defTabSz="460141">
              <a:lnSpc>
                <a:spcPts val="1900"/>
              </a:lnSpc>
              <a:tabLst>
                <a:tab pos="460141" algn="l"/>
              </a:tabLst>
            </a:pPr>
            <a:r>
              <a:rPr lang="ru-RU" sz="2000" dirty="0">
                <a:solidFill>
                  <a:prstClr val="black"/>
                </a:solidFill>
                <a:ea typeface="Lato" charset="0"/>
                <a:cs typeface="Lato" charset="0"/>
              </a:rPr>
              <a:t>Повышение качества исходных данных о нарушениях</a:t>
            </a:r>
          </a:p>
          <a:p>
            <a:pPr defTabSz="460141">
              <a:lnSpc>
                <a:spcPts val="1900"/>
              </a:lnSpc>
              <a:tabLst>
                <a:tab pos="460141" algn="l"/>
              </a:tabLst>
            </a:pPr>
            <a:endParaRPr lang="ru-RU" sz="2000" dirty="0">
              <a:solidFill>
                <a:prstClr val="black"/>
              </a:solidFill>
              <a:ea typeface="Lato" charset="0"/>
              <a:cs typeface="Lato" charset="0"/>
            </a:endParaRPr>
          </a:p>
          <a:p>
            <a:pPr defTabSz="460141">
              <a:lnSpc>
                <a:spcPts val="1900"/>
              </a:lnSpc>
              <a:tabLst>
                <a:tab pos="460141" algn="l"/>
              </a:tabLst>
            </a:pPr>
            <a:r>
              <a:rPr lang="ru-RU" sz="2000" dirty="0">
                <a:solidFill>
                  <a:prstClr val="black"/>
                </a:solidFill>
                <a:ea typeface="Lato" charset="0"/>
                <a:cs typeface="Lato" charset="0"/>
              </a:rPr>
              <a:t>Устранение риска потери физических записей</a:t>
            </a:r>
          </a:p>
          <a:p>
            <a:pPr defTabSz="460141">
              <a:lnSpc>
                <a:spcPts val="1900"/>
              </a:lnSpc>
              <a:tabLst>
                <a:tab pos="460141" algn="l"/>
              </a:tabLst>
            </a:pPr>
            <a:endParaRPr lang="ru-RU" sz="2000" dirty="0">
              <a:solidFill>
                <a:prstClr val="black"/>
              </a:solidFill>
              <a:ea typeface="Lato" charset="0"/>
              <a:cs typeface="Lato" charset="0"/>
            </a:endParaRPr>
          </a:p>
          <a:p>
            <a:pPr defTabSz="460141">
              <a:lnSpc>
                <a:spcPts val="1900"/>
              </a:lnSpc>
              <a:tabLst>
                <a:tab pos="460141" algn="l"/>
              </a:tabLst>
            </a:pPr>
            <a:r>
              <a:rPr lang="ru-RU" sz="2000" dirty="0">
                <a:solidFill>
                  <a:prstClr val="black"/>
                </a:solidFill>
                <a:ea typeface="Lato" charset="0"/>
                <a:cs typeface="Lato" charset="0"/>
              </a:rPr>
              <a:t>Исключение двойного ввода данных на бумажных носителях и </a:t>
            </a:r>
            <a:r>
              <a:rPr lang="ru-RU" sz="2000" dirty="0">
                <a:solidFill>
                  <a:prstClr val="black"/>
                </a:solidFill>
                <a:ea typeface="Lato" charset="0"/>
                <a:cs typeface="Calibri" pitchFamily="34" charset="0"/>
              </a:rPr>
              <a:t>электронных</a:t>
            </a:r>
          </a:p>
          <a:p>
            <a:pPr defTabSz="460141">
              <a:lnSpc>
                <a:spcPts val="1900"/>
              </a:lnSpc>
              <a:tabLst>
                <a:tab pos="460141" algn="l"/>
              </a:tabLst>
            </a:pPr>
            <a:endParaRPr lang="ru-RU" sz="2000" dirty="0">
              <a:solidFill>
                <a:prstClr val="black"/>
              </a:solidFill>
              <a:ea typeface="Lato" charset="0"/>
              <a:cs typeface="Lato" charset="0"/>
            </a:endParaRPr>
          </a:p>
          <a:p>
            <a:pPr defTabSz="460141">
              <a:lnSpc>
                <a:spcPts val="1900"/>
              </a:lnSpc>
              <a:tabLst>
                <a:tab pos="460141" algn="l"/>
              </a:tabLst>
            </a:pPr>
            <a:r>
              <a:rPr lang="ru-RU" sz="2000" dirty="0">
                <a:solidFill>
                  <a:prstClr val="black"/>
                </a:solidFill>
                <a:ea typeface="Lato" charset="0"/>
                <a:cs typeface="Lato" charset="0"/>
              </a:rPr>
              <a:t>Контроль за устранением выявленных нарушений в ходе проверок, инспекций, аудитов</a:t>
            </a:r>
          </a:p>
          <a:p>
            <a:pPr defTabSz="460141">
              <a:lnSpc>
                <a:spcPts val="1900"/>
              </a:lnSpc>
              <a:tabLst>
                <a:tab pos="460141" algn="l"/>
              </a:tabLst>
            </a:pPr>
            <a:endParaRPr lang="ru-RU" sz="2000" dirty="0">
              <a:solidFill>
                <a:prstClr val="black"/>
              </a:solidFill>
              <a:ea typeface="Lato" charset="0"/>
              <a:cs typeface="Lato" charset="0"/>
            </a:endParaRPr>
          </a:p>
          <a:p>
            <a:pPr defTabSz="460141">
              <a:lnSpc>
                <a:spcPts val="1900"/>
              </a:lnSpc>
              <a:tabLst>
                <a:tab pos="460141" algn="l"/>
              </a:tabLst>
            </a:pPr>
            <a:r>
              <a:rPr lang="ru-RU" sz="2000" dirty="0">
                <a:solidFill>
                  <a:prstClr val="black"/>
                </a:solidFill>
                <a:ea typeface="Lato" charset="0"/>
                <a:cs typeface="Lato" charset="0"/>
              </a:rPr>
              <a:t>Исключение трудозатрат на коммуникации (телефон, </a:t>
            </a:r>
            <a:r>
              <a:rPr lang="en-US" sz="2000" dirty="0">
                <a:solidFill>
                  <a:prstClr val="black"/>
                </a:solidFill>
                <a:ea typeface="Lato" charset="0"/>
                <a:cs typeface="Lato" charset="0"/>
              </a:rPr>
              <a:t>e-mail</a:t>
            </a:r>
            <a:r>
              <a:rPr lang="ru-RU" sz="2000" dirty="0">
                <a:solidFill>
                  <a:prstClr val="black"/>
                </a:solidFill>
                <a:ea typeface="Lato" charset="0"/>
                <a:cs typeface="Lato" charset="0"/>
              </a:rPr>
              <a:t>, ЭДО)</a:t>
            </a:r>
          </a:p>
          <a:p>
            <a:pPr defTabSz="460141">
              <a:lnSpc>
                <a:spcPts val="1900"/>
              </a:lnSpc>
              <a:tabLst>
                <a:tab pos="460141" algn="l"/>
              </a:tabLst>
            </a:pPr>
            <a:endParaRPr lang="ru-RU" sz="2000" dirty="0">
              <a:solidFill>
                <a:prstClr val="black"/>
              </a:solidFill>
              <a:ea typeface="Lato" charset="0"/>
              <a:cs typeface="Lato" charset="0"/>
            </a:endParaRPr>
          </a:p>
          <a:p>
            <a:pPr defTabSz="460141">
              <a:lnSpc>
                <a:spcPts val="1900"/>
              </a:lnSpc>
              <a:tabLst>
                <a:tab pos="460141" algn="l"/>
              </a:tabLst>
            </a:pPr>
            <a:r>
              <a:rPr lang="ru-RU" sz="2000" dirty="0">
                <a:solidFill>
                  <a:prstClr val="black"/>
                </a:solidFill>
                <a:ea typeface="Lato" charset="0"/>
                <a:cs typeface="Lato" charset="0"/>
              </a:rPr>
              <a:t>Более качественное выявление рисков и опасностей, расширение периметра охвата несоответствий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73CC85-93C4-2731-7419-7C5BB9D24981}"/>
              </a:ext>
            </a:extLst>
          </p:cNvPr>
          <p:cNvSpPr txBox="1"/>
          <p:nvPr/>
        </p:nvSpPr>
        <p:spPr>
          <a:xfrm>
            <a:off x="7445423" y="5708750"/>
            <a:ext cx="29206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2" dirty="0">
                <a:solidFill>
                  <a:prstClr val="white"/>
                </a:solidFill>
              </a:rPr>
              <a:t>6</a:t>
            </a:r>
          </a:p>
        </p:txBody>
      </p:sp>
      <p:grpSp>
        <p:nvGrpSpPr>
          <p:cNvPr id="23" name="Group 34">
            <a:extLst>
              <a:ext uri="{FF2B5EF4-FFF2-40B4-BE49-F238E27FC236}">
                <a16:creationId xmlns:a16="http://schemas.microsoft.com/office/drawing/2014/main" id="{29EC8F2B-F1F1-D918-0516-1C4FDD59D946}"/>
              </a:ext>
            </a:extLst>
          </p:cNvPr>
          <p:cNvGrpSpPr>
            <a:grpSpLocks noChangeAspect="1"/>
          </p:cNvGrpSpPr>
          <p:nvPr/>
        </p:nvGrpSpPr>
        <p:grpSpPr>
          <a:xfrm>
            <a:off x="1730215" y="1726809"/>
            <a:ext cx="535860" cy="648000"/>
            <a:chOff x="3408193" y="1406314"/>
            <a:chExt cx="609578" cy="737145"/>
          </a:xfrm>
          <a:solidFill>
            <a:srgbClr val="003F96"/>
          </a:solidFill>
        </p:grpSpPr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F34989A0-C2B8-D935-BC4C-6991935001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8193" y="1406314"/>
              <a:ext cx="609578" cy="737145"/>
            </a:xfrm>
            <a:custGeom>
              <a:avLst/>
              <a:gdLst>
                <a:gd name="T0" fmla="*/ 195 w 319"/>
                <a:gd name="T1" fmla="*/ 15 h 386"/>
                <a:gd name="T2" fmla="*/ 189 w 319"/>
                <a:gd name="T3" fmla="*/ 4 h 386"/>
                <a:gd name="T4" fmla="*/ 177 w 319"/>
                <a:gd name="T5" fmla="*/ 0 h 386"/>
                <a:gd name="T6" fmla="*/ 141 w 319"/>
                <a:gd name="T7" fmla="*/ 0 h 386"/>
                <a:gd name="T8" fmla="*/ 129 w 319"/>
                <a:gd name="T9" fmla="*/ 4 h 386"/>
                <a:gd name="T10" fmla="*/ 123 w 319"/>
                <a:gd name="T11" fmla="*/ 15 h 386"/>
                <a:gd name="T12" fmla="*/ 123 w 319"/>
                <a:gd name="T13" fmla="*/ 47 h 386"/>
                <a:gd name="T14" fmla="*/ 129 w 319"/>
                <a:gd name="T15" fmla="*/ 57 h 386"/>
                <a:gd name="T16" fmla="*/ 141 w 319"/>
                <a:gd name="T17" fmla="*/ 62 h 386"/>
                <a:gd name="T18" fmla="*/ 147 w 319"/>
                <a:gd name="T19" fmla="*/ 62 h 386"/>
                <a:gd name="T20" fmla="*/ 147 w 319"/>
                <a:gd name="T21" fmla="*/ 70 h 386"/>
                <a:gd name="T22" fmla="*/ 62 w 319"/>
                <a:gd name="T23" fmla="*/ 102 h 386"/>
                <a:gd name="T24" fmla="*/ 57 w 319"/>
                <a:gd name="T25" fmla="*/ 97 h 386"/>
                <a:gd name="T26" fmla="*/ 60 w 319"/>
                <a:gd name="T27" fmla="*/ 94 h 386"/>
                <a:gd name="T28" fmla="*/ 63 w 319"/>
                <a:gd name="T29" fmla="*/ 87 h 386"/>
                <a:gd name="T30" fmla="*/ 60 w 319"/>
                <a:gd name="T31" fmla="*/ 80 h 386"/>
                <a:gd name="T32" fmla="*/ 45 w 319"/>
                <a:gd name="T33" fmla="*/ 64 h 386"/>
                <a:gd name="T34" fmla="*/ 37 w 319"/>
                <a:gd name="T35" fmla="*/ 61 h 386"/>
                <a:gd name="T36" fmla="*/ 30 w 319"/>
                <a:gd name="T37" fmla="*/ 64 h 386"/>
                <a:gd name="T38" fmla="*/ 15 w 319"/>
                <a:gd name="T39" fmla="*/ 80 h 386"/>
                <a:gd name="T40" fmla="*/ 11 w 319"/>
                <a:gd name="T41" fmla="*/ 87 h 386"/>
                <a:gd name="T42" fmla="*/ 15 w 319"/>
                <a:gd name="T43" fmla="*/ 94 h 386"/>
                <a:gd name="T44" fmla="*/ 30 w 319"/>
                <a:gd name="T45" fmla="*/ 110 h 386"/>
                <a:gd name="T46" fmla="*/ 37 w 319"/>
                <a:gd name="T47" fmla="*/ 113 h 386"/>
                <a:gd name="T48" fmla="*/ 45 w 319"/>
                <a:gd name="T49" fmla="*/ 110 h 386"/>
                <a:gd name="T50" fmla="*/ 47 w 319"/>
                <a:gd name="T51" fmla="*/ 107 h 386"/>
                <a:gd name="T52" fmla="*/ 51 w 319"/>
                <a:gd name="T53" fmla="*/ 111 h 386"/>
                <a:gd name="T54" fmla="*/ 46 w 319"/>
                <a:gd name="T55" fmla="*/ 116 h 386"/>
                <a:gd name="T56" fmla="*/ 7 w 319"/>
                <a:gd name="T57" fmla="*/ 179 h 386"/>
                <a:gd name="T58" fmla="*/ 0 w 319"/>
                <a:gd name="T59" fmla="*/ 228 h 386"/>
                <a:gd name="T60" fmla="*/ 39 w 319"/>
                <a:gd name="T61" fmla="*/ 334 h 386"/>
                <a:gd name="T62" fmla="*/ 35 w 319"/>
                <a:gd name="T63" fmla="*/ 328 h 386"/>
                <a:gd name="T64" fmla="*/ 153 w 319"/>
                <a:gd name="T65" fmla="*/ 385 h 386"/>
                <a:gd name="T66" fmla="*/ 237 w 319"/>
                <a:gd name="T67" fmla="*/ 367 h 386"/>
                <a:gd name="T68" fmla="*/ 252 w 319"/>
                <a:gd name="T69" fmla="*/ 359 h 386"/>
                <a:gd name="T70" fmla="*/ 299 w 319"/>
                <a:gd name="T71" fmla="*/ 306 h 386"/>
                <a:gd name="T72" fmla="*/ 319 w 319"/>
                <a:gd name="T73" fmla="*/ 228 h 386"/>
                <a:gd name="T74" fmla="*/ 311 w 319"/>
                <a:gd name="T75" fmla="*/ 179 h 386"/>
                <a:gd name="T76" fmla="*/ 272 w 319"/>
                <a:gd name="T77" fmla="*/ 116 h 386"/>
                <a:gd name="T78" fmla="*/ 171 w 319"/>
                <a:gd name="T79" fmla="*/ 70 h 386"/>
                <a:gd name="T80" fmla="*/ 171 w 319"/>
                <a:gd name="T81" fmla="*/ 62 h 386"/>
                <a:gd name="T82" fmla="*/ 177 w 319"/>
                <a:gd name="T83" fmla="*/ 62 h 386"/>
                <a:gd name="T84" fmla="*/ 189 w 319"/>
                <a:gd name="T85" fmla="*/ 57 h 386"/>
                <a:gd name="T86" fmla="*/ 195 w 319"/>
                <a:gd name="T87" fmla="*/ 47 h 386"/>
                <a:gd name="T88" fmla="*/ 195 w 319"/>
                <a:gd name="T89" fmla="*/ 15 h 386"/>
                <a:gd name="T90" fmla="*/ 159 w 319"/>
                <a:gd name="T91" fmla="*/ 92 h 386"/>
                <a:gd name="T92" fmla="*/ 256 w 319"/>
                <a:gd name="T93" fmla="*/ 132 h 386"/>
                <a:gd name="T94" fmla="*/ 296 w 319"/>
                <a:gd name="T95" fmla="*/ 228 h 386"/>
                <a:gd name="T96" fmla="*/ 288 w 319"/>
                <a:gd name="T97" fmla="*/ 276 h 386"/>
                <a:gd name="T98" fmla="*/ 256 w 319"/>
                <a:gd name="T99" fmla="*/ 325 h 386"/>
                <a:gd name="T100" fmla="*/ 159 w 319"/>
                <a:gd name="T101" fmla="*/ 366 h 386"/>
                <a:gd name="T102" fmla="*/ 63 w 319"/>
                <a:gd name="T103" fmla="*/ 325 h 386"/>
                <a:gd name="T104" fmla="*/ 31 w 319"/>
                <a:gd name="T105" fmla="*/ 276 h 386"/>
                <a:gd name="T106" fmla="*/ 23 w 319"/>
                <a:gd name="T107" fmla="*/ 228 h 386"/>
                <a:gd name="T108" fmla="*/ 63 w 319"/>
                <a:gd name="T109" fmla="*/ 132 h 386"/>
                <a:gd name="T110" fmla="*/ 159 w 319"/>
                <a:gd name="T111" fmla="*/ 92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9" h="386">
                  <a:moveTo>
                    <a:pt x="195" y="15"/>
                  </a:moveTo>
                  <a:cubicBezTo>
                    <a:pt x="195" y="11"/>
                    <a:pt x="193" y="7"/>
                    <a:pt x="189" y="4"/>
                  </a:cubicBezTo>
                  <a:cubicBezTo>
                    <a:pt x="186" y="1"/>
                    <a:pt x="182" y="0"/>
                    <a:pt x="177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36" y="0"/>
                    <a:pt x="132" y="1"/>
                    <a:pt x="129" y="4"/>
                  </a:cubicBezTo>
                  <a:cubicBezTo>
                    <a:pt x="125" y="7"/>
                    <a:pt x="123" y="11"/>
                    <a:pt x="123" y="15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23" y="51"/>
                    <a:pt x="125" y="54"/>
                    <a:pt x="129" y="57"/>
                  </a:cubicBezTo>
                  <a:cubicBezTo>
                    <a:pt x="132" y="60"/>
                    <a:pt x="136" y="62"/>
                    <a:pt x="141" y="62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47" y="70"/>
                    <a:pt x="147" y="70"/>
                    <a:pt x="147" y="70"/>
                  </a:cubicBezTo>
                  <a:cubicBezTo>
                    <a:pt x="115" y="72"/>
                    <a:pt x="87" y="82"/>
                    <a:pt x="62" y="102"/>
                  </a:cubicBezTo>
                  <a:cubicBezTo>
                    <a:pt x="57" y="97"/>
                    <a:pt x="57" y="97"/>
                    <a:pt x="57" y="9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2" y="93"/>
                    <a:pt x="63" y="90"/>
                    <a:pt x="63" y="87"/>
                  </a:cubicBezTo>
                  <a:cubicBezTo>
                    <a:pt x="63" y="84"/>
                    <a:pt x="62" y="82"/>
                    <a:pt x="60" y="80"/>
                  </a:cubicBezTo>
                  <a:cubicBezTo>
                    <a:pt x="45" y="64"/>
                    <a:pt x="45" y="64"/>
                    <a:pt x="45" y="64"/>
                  </a:cubicBezTo>
                  <a:cubicBezTo>
                    <a:pt x="42" y="62"/>
                    <a:pt x="40" y="61"/>
                    <a:pt x="37" y="61"/>
                  </a:cubicBezTo>
                  <a:cubicBezTo>
                    <a:pt x="34" y="61"/>
                    <a:pt x="32" y="62"/>
                    <a:pt x="30" y="64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2" y="82"/>
                    <a:pt x="11" y="84"/>
                    <a:pt x="11" y="87"/>
                  </a:cubicBezTo>
                  <a:cubicBezTo>
                    <a:pt x="11" y="90"/>
                    <a:pt x="12" y="92"/>
                    <a:pt x="15" y="94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2" y="112"/>
                    <a:pt x="35" y="113"/>
                    <a:pt x="37" y="113"/>
                  </a:cubicBezTo>
                  <a:cubicBezTo>
                    <a:pt x="40" y="113"/>
                    <a:pt x="43" y="112"/>
                    <a:pt x="45" y="110"/>
                  </a:cubicBezTo>
                  <a:cubicBezTo>
                    <a:pt x="47" y="107"/>
                    <a:pt x="47" y="107"/>
                    <a:pt x="47" y="107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50" y="112"/>
                    <a:pt x="48" y="114"/>
                    <a:pt x="46" y="116"/>
                  </a:cubicBezTo>
                  <a:cubicBezTo>
                    <a:pt x="28" y="134"/>
                    <a:pt x="15" y="156"/>
                    <a:pt x="7" y="179"/>
                  </a:cubicBezTo>
                  <a:cubicBezTo>
                    <a:pt x="2" y="194"/>
                    <a:pt x="0" y="211"/>
                    <a:pt x="0" y="228"/>
                  </a:cubicBezTo>
                  <a:cubicBezTo>
                    <a:pt x="0" y="269"/>
                    <a:pt x="13" y="304"/>
                    <a:pt x="39" y="334"/>
                  </a:cubicBezTo>
                  <a:cubicBezTo>
                    <a:pt x="38" y="332"/>
                    <a:pt x="37" y="330"/>
                    <a:pt x="35" y="328"/>
                  </a:cubicBezTo>
                  <a:cubicBezTo>
                    <a:pt x="69" y="364"/>
                    <a:pt x="109" y="383"/>
                    <a:pt x="153" y="385"/>
                  </a:cubicBezTo>
                  <a:cubicBezTo>
                    <a:pt x="185" y="386"/>
                    <a:pt x="213" y="380"/>
                    <a:pt x="237" y="367"/>
                  </a:cubicBezTo>
                  <a:cubicBezTo>
                    <a:pt x="242" y="365"/>
                    <a:pt x="247" y="362"/>
                    <a:pt x="252" y="359"/>
                  </a:cubicBezTo>
                  <a:cubicBezTo>
                    <a:pt x="271" y="345"/>
                    <a:pt x="287" y="327"/>
                    <a:pt x="299" y="306"/>
                  </a:cubicBezTo>
                  <a:cubicBezTo>
                    <a:pt x="312" y="283"/>
                    <a:pt x="319" y="257"/>
                    <a:pt x="319" y="228"/>
                  </a:cubicBezTo>
                  <a:cubicBezTo>
                    <a:pt x="319" y="211"/>
                    <a:pt x="316" y="194"/>
                    <a:pt x="311" y="179"/>
                  </a:cubicBezTo>
                  <a:cubicBezTo>
                    <a:pt x="303" y="156"/>
                    <a:pt x="291" y="134"/>
                    <a:pt x="272" y="116"/>
                  </a:cubicBezTo>
                  <a:cubicBezTo>
                    <a:pt x="243" y="88"/>
                    <a:pt x="210" y="72"/>
                    <a:pt x="171" y="70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77" y="62"/>
                    <a:pt x="177" y="62"/>
                    <a:pt x="177" y="62"/>
                  </a:cubicBezTo>
                  <a:cubicBezTo>
                    <a:pt x="182" y="62"/>
                    <a:pt x="186" y="60"/>
                    <a:pt x="189" y="57"/>
                  </a:cubicBezTo>
                  <a:cubicBezTo>
                    <a:pt x="193" y="54"/>
                    <a:pt x="195" y="51"/>
                    <a:pt x="195" y="47"/>
                  </a:cubicBezTo>
                  <a:lnTo>
                    <a:pt x="195" y="15"/>
                  </a:lnTo>
                  <a:close/>
                  <a:moveTo>
                    <a:pt x="159" y="92"/>
                  </a:moveTo>
                  <a:cubicBezTo>
                    <a:pt x="197" y="92"/>
                    <a:pt x="229" y="105"/>
                    <a:pt x="256" y="132"/>
                  </a:cubicBezTo>
                  <a:cubicBezTo>
                    <a:pt x="283" y="159"/>
                    <a:pt x="296" y="191"/>
                    <a:pt x="296" y="228"/>
                  </a:cubicBezTo>
                  <a:cubicBezTo>
                    <a:pt x="296" y="246"/>
                    <a:pt x="293" y="262"/>
                    <a:pt x="288" y="276"/>
                  </a:cubicBezTo>
                  <a:cubicBezTo>
                    <a:pt x="281" y="294"/>
                    <a:pt x="270" y="310"/>
                    <a:pt x="256" y="325"/>
                  </a:cubicBezTo>
                  <a:cubicBezTo>
                    <a:pt x="229" y="352"/>
                    <a:pt x="197" y="365"/>
                    <a:pt x="159" y="366"/>
                  </a:cubicBezTo>
                  <a:cubicBezTo>
                    <a:pt x="121" y="365"/>
                    <a:pt x="89" y="352"/>
                    <a:pt x="63" y="325"/>
                  </a:cubicBezTo>
                  <a:cubicBezTo>
                    <a:pt x="48" y="310"/>
                    <a:pt x="37" y="294"/>
                    <a:pt x="31" y="276"/>
                  </a:cubicBezTo>
                  <a:cubicBezTo>
                    <a:pt x="25" y="262"/>
                    <a:pt x="23" y="246"/>
                    <a:pt x="23" y="228"/>
                  </a:cubicBezTo>
                  <a:cubicBezTo>
                    <a:pt x="23" y="191"/>
                    <a:pt x="36" y="159"/>
                    <a:pt x="63" y="132"/>
                  </a:cubicBezTo>
                  <a:cubicBezTo>
                    <a:pt x="89" y="105"/>
                    <a:pt x="121" y="92"/>
                    <a:pt x="159" y="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B897F38A-EE61-BAC1-A63C-1BE7722F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504" y="1592820"/>
              <a:ext cx="16955" cy="50058"/>
            </a:xfrm>
            <a:custGeom>
              <a:avLst/>
              <a:gdLst>
                <a:gd name="T0" fmla="*/ 8 w 9"/>
                <a:gd name="T1" fmla="*/ 2 h 26"/>
                <a:gd name="T2" fmla="*/ 4 w 9"/>
                <a:gd name="T3" fmla="*/ 0 h 26"/>
                <a:gd name="T4" fmla="*/ 1 w 9"/>
                <a:gd name="T5" fmla="*/ 2 h 26"/>
                <a:gd name="T6" fmla="*/ 0 w 9"/>
                <a:gd name="T7" fmla="*/ 4 h 26"/>
                <a:gd name="T8" fmla="*/ 0 w 9"/>
                <a:gd name="T9" fmla="*/ 22 h 26"/>
                <a:gd name="T10" fmla="*/ 1 w 9"/>
                <a:gd name="T11" fmla="*/ 24 h 26"/>
                <a:gd name="T12" fmla="*/ 4 w 9"/>
                <a:gd name="T13" fmla="*/ 26 h 26"/>
                <a:gd name="T14" fmla="*/ 8 w 9"/>
                <a:gd name="T15" fmla="*/ 24 h 26"/>
                <a:gd name="T16" fmla="*/ 9 w 9"/>
                <a:gd name="T17" fmla="*/ 22 h 26"/>
                <a:gd name="T18" fmla="*/ 9 w 9"/>
                <a:gd name="T19" fmla="*/ 4 h 26"/>
                <a:gd name="T20" fmla="*/ 8 w 9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26">
                  <a:moveTo>
                    <a:pt x="8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5"/>
                    <a:pt x="3" y="26"/>
                    <a:pt x="4" y="26"/>
                  </a:cubicBezTo>
                  <a:cubicBezTo>
                    <a:pt x="6" y="26"/>
                    <a:pt x="7" y="25"/>
                    <a:pt x="8" y="24"/>
                  </a:cubicBezTo>
                  <a:cubicBezTo>
                    <a:pt x="8" y="24"/>
                    <a:pt x="9" y="23"/>
                    <a:pt x="9" y="2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8" y="2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9CB097D3-772A-313E-1FC6-E81660035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161" y="1612198"/>
              <a:ext cx="32296" cy="46021"/>
            </a:xfrm>
            <a:custGeom>
              <a:avLst/>
              <a:gdLst>
                <a:gd name="T0" fmla="*/ 8 w 17"/>
                <a:gd name="T1" fmla="*/ 2 h 24"/>
                <a:gd name="T2" fmla="*/ 1 w 17"/>
                <a:gd name="T3" fmla="*/ 17 h 24"/>
                <a:gd name="T4" fmla="*/ 1 w 17"/>
                <a:gd name="T5" fmla="*/ 20 h 24"/>
                <a:gd name="T6" fmla="*/ 3 w 17"/>
                <a:gd name="T7" fmla="*/ 23 h 24"/>
                <a:gd name="T8" fmla="*/ 7 w 17"/>
                <a:gd name="T9" fmla="*/ 23 h 24"/>
                <a:gd name="T10" fmla="*/ 9 w 17"/>
                <a:gd name="T11" fmla="*/ 21 h 24"/>
                <a:gd name="T12" fmla="*/ 17 w 17"/>
                <a:gd name="T13" fmla="*/ 6 h 24"/>
                <a:gd name="T14" fmla="*/ 17 w 17"/>
                <a:gd name="T15" fmla="*/ 3 h 24"/>
                <a:gd name="T16" fmla="*/ 14 w 17"/>
                <a:gd name="T17" fmla="*/ 0 h 24"/>
                <a:gd name="T18" fmla="*/ 11 w 17"/>
                <a:gd name="T19" fmla="*/ 0 h 24"/>
                <a:gd name="T20" fmla="*/ 8 w 17"/>
                <a:gd name="T2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4">
                  <a:moveTo>
                    <a:pt x="8" y="2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1"/>
                    <a:pt x="2" y="22"/>
                    <a:pt x="3" y="23"/>
                  </a:cubicBezTo>
                  <a:cubicBezTo>
                    <a:pt x="4" y="23"/>
                    <a:pt x="5" y="24"/>
                    <a:pt x="7" y="23"/>
                  </a:cubicBezTo>
                  <a:cubicBezTo>
                    <a:pt x="8" y="23"/>
                    <a:pt x="9" y="22"/>
                    <a:pt x="9" y="21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7" y="4"/>
                    <a:pt x="17" y="3"/>
                  </a:cubicBezTo>
                  <a:cubicBezTo>
                    <a:pt x="16" y="2"/>
                    <a:pt x="15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0" y="0"/>
                    <a:pt x="9" y="0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07F6941D-F78A-7FA5-642F-E2D97F9B4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46" y="1725232"/>
              <a:ext cx="268053" cy="131604"/>
            </a:xfrm>
            <a:custGeom>
              <a:avLst/>
              <a:gdLst>
                <a:gd name="T0" fmla="*/ 40 w 140"/>
                <a:gd name="T1" fmla="*/ 43 h 69"/>
                <a:gd name="T2" fmla="*/ 40 w 140"/>
                <a:gd name="T3" fmla="*/ 42 h 69"/>
                <a:gd name="T4" fmla="*/ 29 w 140"/>
                <a:gd name="T5" fmla="*/ 38 h 69"/>
                <a:gd name="T6" fmla="*/ 19 w 140"/>
                <a:gd name="T7" fmla="*/ 42 h 69"/>
                <a:gd name="T8" fmla="*/ 15 w 140"/>
                <a:gd name="T9" fmla="*/ 53 h 69"/>
                <a:gd name="T10" fmla="*/ 15 w 140"/>
                <a:gd name="T11" fmla="*/ 55 h 69"/>
                <a:gd name="T12" fmla="*/ 3 w 140"/>
                <a:gd name="T13" fmla="*/ 60 h 69"/>
                <a:gd name="T14" fmla="*/ 1 w 140"/>
                <a:gd name="T15" fmla="*/ 62 h 69"/>
                <a:gd name="T16" fmla="*/ 1 w 140"/>
                <a:gd name="T17" fmla="*/ 66 h 69"/>
                <a:gd name="T18" fmla="*/ 4 w 140"/>
                <a:gd name="T19" fmla="*/ 69 h 69"/>
                <a:gd name="T20" fmla="*/ 7 w 140"/>
                <a:gd name="T21" fmla="*/ 69 h 69"/>
                <a:gd name="T22" fmla="*/ 19 w 140"/>
                <a:gd name="T23" fmla="*/ 63 h 69"/>
                <a:gd name="T24" fmla="*/ 29 w 140"/>
                <a:gd name="T25" fmla="*/ 67 h 69"/>
                <a:gd name="T26" fmla="*/ 40 w 140"/>
                <a:gd name="T27" fmla="*/ 63 h 69"/>
                <a:gd name="T28" fmla="*/ 44 w 140"/>
                <a:gd name="T29" fmla="*/ 53 h 69"/>
                <a:gd name="T30" fmla="*/ 44 w 140"/>
                <a:gd name="T31" fmla="*/ 51 h 69"/>
                <a:gd name="T32" fmla="*/ 138 w 140"/>
                <a:gd name="T33" fmla="*/ 9 h 69"/>
                <a:gd name="T34" fmla="*/ 140 w 140"/>
                <a:gd name="T35" fmla="*/ 7 h 69"/>
                <a:gd name="T36" fmla="*/ 140 w 140"/>
                <a:gd name="T37" fmla="*/ 3 h 69"/>
                <a:gd name="T38" fmla="*/ 137 w 140"/>
                <a:gd name="T39" fmla="*/ 1 h 69"/>
                <a:gd name="T40" fmla="*/ 134 w 140"/>
                <a:gd name="T41" fmla="*/ 1 h 69"/>
                <a:gd name="T42" fmla="*/ 40 w 140"/>
                <a:gd name="T43" fmla="*/ 4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0" h="69">
                  <a:moveTo>
                    <a:pt x="40" y="43"/>
                  </a:moveTo>
                  <a:cubicBezTo>
                    <a:pt x="40" y="42"/>
                    <a:pt x="40" y="42"/>
                    <a:pt x="40" y="42"/>
                  </a:cubicBezTo>
                  <a:cubicBezTo>
                    <a:pt x="37" y="39"/>
                    <a:pt x="34" y="38"/>
                    <a:pt x="29" y="38"/>
                  </a:cubicBezTo>
                  <a:cubicBezTo>
                    <a:pt x="25" y="38"/>
                    <a:pt x="22" y="39"/>
                    <a:pt x="19" y="42"/>
                  </a:cubicBezTo>
                  <a:cubicBezTo>
                    <a:pt x="16" y="45"/>
                    <a:pt x="15" y="49"/>
                    <a:pt x="15" y="53"/>
                  </a:cubicBezTo>
                  <a:cubicBezTo>
                    <a:pt x="15" y="53"/>
                    <a:pt x="15" y="54"/>
                    <a:pt x="15" y="55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2" y="60"/>
                    <a:pt x="1" y="61"/>
                    <a:pt x="1" y="62"/>
                  </a:cubicBezTo>
                  <a:cubicBezTo>
                    <a:pt x="0" y="63"/>
                    <a:pt x="0" y="65"/>
                    <a:pt x="1" y="66"/>
                  </a:cubicBezTo>
                  <a:cubicBezTo>
                    <a:pt x="2" y="67"/>
                    <a:pt x="2" y="68"/>
                    <a:pt x="4" y="69"/>
                  </a:cubicBezTo>
                  <a:cubicBezTo>
                    <a:pt x="5" y="69"/>
                    <a:pt x="6" y="69"/>
                    <a:pt x="7" y="6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22" y="66"/>
                    <a:pt x="25" y="67"/>
                    <a:pt x="29" y="67"/>
                  </a:cubicBezTo>
                  <a:cubicBezTo>
                    <a:pt x="34" y="67"/>
                    <a:pt x="37" y="66"/>
                    <a:pt x="40" y="63"/>
                  </a:cubicBezTo>
                  <a:cubicBezTo>
                    <a:pt x="42" y="60"/>
                    <a:pt x="44" y="57"/>
                    <a:pt x="44" y="53"/>
                  </a:cubicBezTo>
                  <a:cubicBezTo>
                    <a:pt x="44" y="52"/>
                    <a:pt x="44" y="52"/>
                    <a:pt x="44" y="51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9"/>
                    <a:pt x="140" y="8"/>
                    <a:pt x="140" y="7"/>
                  </a:cubicBezTo>
                  <a:cubicBezTo>
                    <a:pt x="140" y="6"/>
                    <a:pt x="140" y="5"/>
                    <a:pt x="140" y="3"/>
                  </a:cubicBezTo>
                  <a:cubicBezTo>
                    <a:pt x="139" y="2"/>
                    <a:pt x="138" y="1"/>
                    <a:pt x="137" y="1"/>
                  </a:cubicBezTo>
                  <a:cubicBezTo>
                    <a:pt x="136" y="0"/>
                    <a:pt x="135" y="0"/>
                    <a:pt x="134" y="1"/>
                  </a:cubicBezTo>
                  <a:lnTo>
                    <a:pt x="40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EED497A5-49C1-C295-F513-F1E91166E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752" y="1663871"/>
              <a:ext cx="40369" cy="40369"/>
            </a:xfrm>
            <a:custGeom>
              <a:avLst/>
              <a:gdLst>
                <a:gd name="T0" fmla="*/ 19 w 21"/>
                <a:gd name="T1" fmla="*/ 3 h 21"/>
                <a:gd name="T2" fmla="*/ 17 w 21"/>
                <a:gd name="T3" fmla="*/ 1 h 21"/>
                <a:gd name="T4" fmla="*/ 14 w 21"/>
                <a:gd name="T5" fmla="*/ 1 h 21"/>
                <a:gd name="T6" fmla="*/ 1 w 21"/>
                <a:gd name="T7" fmla="*/ 13 h 21"/>
                <a:gd name="T8" fmla="*/ 0 w 21"/>
                <a:gd name="T9" fmla="*/ 16 h 21"/>
                <a:gd name="T10" fmla="*/ 1 w 21"/>
                <a:gd name="T11" fmla="*/ 19 h 21"/>
                <a:gd name="T12" fmla="*/ 4 w 21"/>
                <a:gd name="T13" fmla="*/ 21 h 21"/>
                <a:gd name="T14" fmla="*/ 7 w 21"/>
                <a:gd name="T15" fmla="*/ 20 h 21"/>
                <a:gd name="T16" fmla="*/ 20 w 21"/>
                <a:gd name="T17" fmla="*/ 8 h 21"/>
                <a:gd name="T18" fmla="*/ 21 w 21"/>
                <a:gd name="T19" fmla="*/ 5 h 21"/>
                <a:gd name="T20" fmla="*/ 19 w 21"/>
                <a:gd name="T2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19" y="3"/>
                  </a:moveTo>
                  <a:cubicBezTo>
                    <a:pt x="18" y="1"/>
                    <a:pt x="18" y="1"/>
                    <a:pt x="17" y="1"/>
                  </a:cubicBezTo>
                  <a:cubicBezTo>
                    <a:pt x="15" y="0"/>
                    <a:pt x="14" y="1"/>
                    <a:pt x="14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2" y="20"/>
                    <a:pt x="3" y="21"/>
                    <a:pt x="4" y="21"/>
                  </a:cubicBezTo>
                  <a:cubicBezTo>
                    <a:pt x="5" y="21"/>
                    <a:pt x="6" y="21"/>
                    <a:pt x="7" y="2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1" y="7"/>
                    <a:pt x="21" y="5"/>
                  </a:cubicBezTo>
                  <a:cubicBezTo>
                    <a:pt x="20" y="4"/>
                    <a:pt x="20" y="3"/>
                    <a:pt x="19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DE17C68-03F6-3C7B-D620-84BC686ED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159" y="1743802"/>
              <a:ext cx="45214" cy="29066"/>
            </a:xfrm>
            <a:custGeom>
              <a:avLst/>
              <a:gdLst>
                <a:gd name="T0" fmla="*/ 0 w 24"/>
                <a:gd name="T1" fmla="*/ 12 h 15"/>
                <a:gd name="T2" fmla="*/ 2 w 24"/>
                <a:gd name="T3" fmla="*/ 15 h 15"/>
                <a:gd name="T4" fmla="*/ 5 w 24"/>
                <a:gd name="T5" fmla="*/ 15 h 15"/>
                <a:gd name="T6" fmla="*/ 22 w 24"/>
                <a:gd name="T7" fmla="*/ 9 h 15"/>
                <a:gd name="T8" fmla="*/ 24 w 24"/>
                <a:gd name="T9" fmla="*/ 7 h 15"/>
                <a:gd name="T10" fmla="*/ 24 w 24"/>
                <a:gd name="T11" fmla="*/ 3 h 15"/>
                <a:gd name="T12" fmla="*/ 22 w 24"/>
                <a:gd name="T13" fmla="*/ 1 h 15"/>
                <a:gd name="T14" fmla="*/ 18 w 24"/>
                <a:gd name="T15" fmla="*/ 1 h 15"/>
                <a:gd name="T16" fmla="*/ 2 w 24"/>
                <a:gd name="T17" fmla="*/ 7 h 15"/>
                <a:gd name="T18" fmla="*/ 0 w 24"/>
                <a:gd name="T19" fmla="*/ 9 h 15"/>
                <a:gd name="T20" fmla="*/ 0 w 24"/>
                <a:gd name="T21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5">
                  <a:moveTo>
                    <a:pt x="0" y="12"/>
                  </a:moveTo>
                  <a:cubicBezTo>
                    <a:pt x="0" y="13"/>
                    <a:pt x="1" y="14"/>
                    <a:pt x="2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9"/>
                    <a:pt x="23" y="8"/>
                    <a:pt x="24" y="7"/>
                  </a:cubicBezTo>
                  <a:cubicBezTo>
                    <a:pt x="24" y="5"/>
                    <a:pt x="24" y="5"/>
                    <a:pt x="24" y="3"/>
                  </a:cubicBezTo>
                  <a:cubicBezTo>
                    <a:pt x="23" y="2"/>
                    <a:pt x="22" y="1"/>
                    <a:pt x="22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6A06E7C3-C4A0-DD6E-2216-3CEAB772E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499" y="1610583"/>
              <a:ext cx="30681" cy="45214"/>
            </a:xfrm>
            <a:custGeom>
              <a:avLst/>
              <a:gdLst>
                <a:gd name="T0" fmla="*/ 8 w 16"/>
                <a:gd name="T1" fmla="*/ 0 h 24"/>
                <a:gd name="T2" fmla="*/ 4 w 16"/>
                <a:gd name="T3" fmla="*/ 0 h 24"/>
                <a:gd name="T4" fmla="*/ 1 w 16"/>
                <a:gd name="T5" fmla="*/ 3 h 24"/>
                <a:gd name="T6" fmla="*/ 1 w 16"/>
                <a:gd name="T7" fmla="*/ 5 h 24"/>
                <a:gd name="T8" fmla="*/ 7 w 16"/>
                <a:gd name="T9" fmla="*/ 22 h 24"/>
                <a:gd name="T10" fmla="*/ 10 w 16"/>
                <a:gd name="T11" fmla="*/ 24 h 24"/>
                <a:gd name="T12" fmla="*/ 13 w 16"/>
                <a:gd name="T13" fmla="*/ 24 h 24"/>
                <a:gd name="T14" fmla="*/ 16 w 16"/>
                <a:gd name="T15" fmla="*/ 22 h 24"/>
                <a:gd name="T16" fmla="*/ 16 w 16"/>
                <a:gd name="T17" fmla="*/ 19 h 24"/>
                <a:gd name="T18" fmla="*/ 9 w 16"/>
                <a:gd name="T19" fmla="*/ 2 h 24"/>
                <a:gd name="T20" fmla="*/ 8 w 16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4">
                  <a:moveTo>
                    <a:pt x="8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1"/>
                    <a:pt x="2" y="1"/>
                    <a:pt x="1" y="3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3"/>
                    <a:pt x="10" y="24"/>
                  </a:cubicBezTo>
                  <a:cubicBezTo>
                    <a:pt x="11" y="24"/>
                    <a:pt x="12" y="24"/>
                    <a:pt x="13" y="24"/>
                  </a:cubicBezTo>
                  <a:cubicBezTo>
                    <a:pt x="14" y="23"/>
                    <a:pt x="15" y="23"/>
                    <a:pt x="16" y="22"/>
                  </a:cubicBezTo>
                  <a:cubicBezTo>
                    <a:pt x="16" y="21"/>
                    <a:pt x="16" y="19"/>
                    <a:pt x="16" y="1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3CA7CA53-6A1A-78CD-7409-320C3B16D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797" y="1658219"/>
              <a:ext cx="40369" cy="39562"/>
            </a:xfrm>
            <a:custGeom>
              <a:avLst/>
              <a:gdLst>
                <a:gd name="T0" fmla="*/ 0 w 21"/>
                <a:gd name="T1" fmla="*/ 4 h 21"/>
                <a:gd name="T2" fmla="*/ 1 w 21"/>
                <a:gd name="T3" fmla="*/ 7 h 21"/>
                <a:gd name="T4" fmla="*/ 13 w 21"/>
                <a:gd name="T5" fmla="*/ 20 h 21"/>
                <a:gd name="T6" fmla="*/ 16 w 21"/>
                <a:gd name="T7" fmla="*/ 21 h 21"/>
                <a:gd name="T8" fmla="*/ 19 w 21"/>
                <a:gd name="T9" fmla="*/ 20 h 21"/>
                <a:gd name="T10" fmla="*/ 21 w 21"/>
                <a:gd name="T11" fmla="*/ 16 h 21"/>
                <a:gd name="T12" fmla="*/ 20 w 21"/>
                <a:gd name="T13" fmla="*/ 14 h 21"/>
                <a:gd name="T14" fmla="*/ 8 w 21"/>
                <a:gd name="T15" fmla="*/ 1 h 21"/>
                <a:gd name="T16" fmla="*/ 5 w 21"/>
                <a:gd name="T17" fmla="*/ 0 h 21"/>
                <a:gd name="T18" fmla="*/ 2 w 21"/>
                <a:gd name="T19" fmla="*/ 1 h 21"/>
                <a:gd name="T20" fmla="*/ 0 w 21"/>
                <a:gd name="T21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1">
                  <a:moveTo>
                    <a:pt x="0" y="4"/>
                  </a:moveTo>
                  <a:cubicBezTo>
                    <a:pt x="0" y="6"/>
                    <a:pt x="0" y="6"/>
                    <a:pt x="1" y="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4" y="20"/>
                    <a:pt x="15" y="21"/>
                    <a:pt x="16" y="21"/>
                  </a:cubicBezTo>
                  <a:cubicBezTo>
                    <a:pt x="17" y="21"/>
                    <a:pt x="18" y="20"/>
                    <a:pt x="19" y="20"/>
                  </a:cubicBezTo>
                  <a:cubicBezTo>
                    <a:pt x="20" y="19"/>
                    <a:pt x="20" y="18"/>
                    <a:pt x="21" y="16"/>
                  </a:cubicBezTo>
                  <a:cubicBezTo>
                    <a:pt x="21" y="15"/>
                    <a:pt x="20" y="14"/>
                    <a:pt x="20" y="14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2FB9B4DA-C3CA-09A3-93C4-68DD2D60C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124" y="1728462"/>
              <a:ext cx="46021" cy="30681"/>
            </a:xfrm>
            <a:custGeom>
              <a:avLst/>
              <a:gdLst>
                <a:gd name="T0" fmla="*/ 3 w 24"/>
                <a:gd name="T1" fmla="*/ 0 h 16"/>
                <a:gd name="T2" fmla="*/ 1 w 24"/>
                <a:gd name="T3" fmla="*/ 3 h 16"/>
                <a:gd name="T4" fmla="*/ 0 w 24"/>
                <a:gd name="T5" fmla="*/ 6 h 16"/>
                <a:gd name="T6" fmla="*/ 2 w 24"/>
                <a:gd name="T7" fmla="*/ 8 h 16"/>
                <a:gd name="T8" fmla="*/ 18 w 24"/>
                <a:gd name="T9" fmla="*/ 16 h 16"/>
                <a:gd name="T10" fmla="*/ 21 w 24"/>
                <a:gd name="T11" fmla="*/ 16 h 16"/>
                <a:gd name="T12" fmla="*/ 23 w 24"/>
                <a:gd name="T13" fmla="*/ 13 h 16"/>
                <a:gd name="T14" fmla="*/ 24 w 24"/>
                <a:gd name="T15" fmla="*/ 10 h 16"/>
                <a:gd name="T16" fmla="*/ 22 w 24"/>
                <a:gd name="T17" fmla="*/ 8 h 16"/>
                <a:gd name="T18" fmla="*/ 6 w 24"/>
                <a:gd name="T19" fmla="*/ 0 h 16"/>
                <a:gd name="T20" fmla="*/ 3 w 24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6">
                  <a:moveTo>
                    <a:pt x="3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5"/>
                    <a:pt x="23" y="15"/>
                    <a:pt x="23" y="13"/>
                  </a:cubicBezTo>
                  <a:cubicBezTo>
                    <a:pt x="24" y="13"/>
                    <a:pt x="24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64DC9E8C-AF72-706D-86D5-9C7D59BC7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829" y="1833422"/>
              <a:ext cx="47636" cy="17763"/>
            </a:xfrm>
            <a:custGeom>
              <a:avLst/>
              <a:gdLst>
                <a:gd name="T0" fmla="*/ 25 w 25"/>
                <a:gd name="T1" fmla="*/ 4 h 9"/>
                <a:gd name="T2" fmla="*/ 24 w 25"/>
                <a:gd name="T3" fmla="*/ 1 h 9"/>
                <a:gd name="T4" fmla="*/ 21 w 25"/>
                <a:gd name="T5" fmla="*/ 0 h 9"/>
                <a:gd name="T6" fmla="*/ 3 w 25"/>
                <a:gd name="T7" fmla="*/ 0 h 9"/>
                <a:gd name="T8" fmla="*/ 1 w 25"/>
                <a:gd name="T9" fmla="*/ 1 h 9"/>
                <a:gd name="T10" fmla="*/ 0 w 25"/>
                <a:gd name="T11" fmla="*/ 4 h 9"/>
                <a:gd name="T12" fmla="*/ 1 w 25"/>
                <a:gd name="T13" fmla="*/ 8 h 9"/>
                <a:gd name="T14" fmla="*/ 3 w 25"/>
                <a:gd name="T15" fmla="*/ 9 h 9"/>
                <a:gd name="T16" fmla="*/ 21 w 25"/>
                <a:gd name="T17" fmla="*/ 9 h 9"/>
                <a:gd name="T18" fmla="*/ 24 w 25"/>
                <a:gd name="T19" fmla="*/ 8 h 9"/>
                <a:gd name="T20" fmla="*/ 25 w 25"/>
                <a:gd name="T2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9">
                  <a:moveTo>
                    <a:pt x="25" y="4"/>
                  </a:moveTo>
                  <a:cubicBezTo>
                    <a:pt x="25" y="3"/>
                    <a:pt x="24" y="2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2" y="9"/>
                    <a:pt x="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3" y="8"/>
                    <a:pt x="24" y="8"/>
                  </a:cubicBezTo>
                  <a:cubicBezTo>
                    <a:pt x="24" y="7"/>
                    <a:pt x="25" y="6"/>
                    <a:pt x="2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A9CBE621-7720-FD2F-EF62-8672899AC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169" y="1910124"/>
              <a:ext cx="47636" cy="30681"/>
            </a:xfrm>
            <a:custGeom>
              <a:avLst/>
              <a:gdLst>
                <a:gd name="T0" fmla="*/ 1 w 25"/>
                <a:gd name="T1" fmla="*/ 9 h 16"/>
                <a:gd name="T2" fmla="*/ 1 w 25"/>
                <a:gd name="T3" fmla="*/ 12 h 16"/>
                <a:gd name="T4" fmla="*/ 3 w 25"/>
                <a:gd name="T5" fmla="*/ 16 h 16"/>
                <a:gd name="T6" fmla="*/ 6 w 25"/>
                <a:gd name="T7" fmla="*/ 16 h 16"/>
                <a:gd name="T8" fmla="*/ 22 w 25"/>
                <a:gd name="T9" fmla="*/ 9 h 16"/>
                <a:gd name="T10" fmla="*/ 24 w 25"/>
                <a:gd name="T11" fmla="*/ 7 h 16"/>
                <a:gd name="T12" fmla="*/ 24 w 25"/>
                <a:gd name="T13" fmla="*/ 4 h 16"/>
                <a:gd name="T14" fmla="*/ 22 w 25"/>
                <a:gd name="T15" fmla="*/ 1 h 16"/>
                <a:gd name="T16" fmla="*/ 19 w 25"/>
                <a:gd name="T17" fmla="*/ 1 h 16"/>
                <a:gd name="T18" fmla="*/ 3 w 25"/>
                <a:gd name="T19" fmla="*/ 7 h 16"/>
                <a:gd name="T20" fmla="*/ 1 w 25"/>
                <a:gd name="T2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16">
                  <a:moveTo>
                    <a:pt x="1" y="9"/>
                  </a:moveTo>
                  <a:cubicBezTo>
                    <a:pt x="0" y="10"/>
                    <a:pt x="0" y="12"/>
                    <a:pt x="1" y="12"/>
                  </a:cubicBezTo>
                  <a:cubicBezTo>
                    <a:pt x="1" y="14"/>
                    <a:pt x="2" y="15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4" y="8"/>
                    <a:pt x="24" y="7"/>
                  </a:cubicBezTo>
                  <a:cubicBezTo>
                    <a:pt x="25" y="6"/>
                    <a:pt x="25" y="5"/>
                    <a:pt x="24" y="4"/>
                  </a:cubicBezTo>
                  <a:cubicBezTo>
                    <a:pt x="24" y="3"/>
                    <a:pt x="23" y="2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1" y="8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CD30BAA9-9790-CE3E-D7FE-AE770CEE9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227" y="1981174"/>
              <a:ext cx="39562" cy="37947"/>
            </a:xfrm>
            <a:custGeom>
              <a:avLst/>
              <a:gdLst>
                <a:gd name="T0" fmla="*/ 20 w 21"/>
                <a:gd name="T1" fmla="*/ 2 h 20"/>
                <a:gd name="T2" fmla="*/ 17 w 21"/>
                <a:gd name="T3" fmla="*/ 0 h 20"/>
                <a:gd name="T4" fmla="*/ 14 w 21"/>
                <a:gd name="T5" fmla="*/ 1 h 20"/>
                <a:gd name="T6" fmla="*/ 1 w 21"/>
                <a:gd name="T7" fmla="*/ 13 h 20"/>
                <a:gd name="T8" fmla="*/ 0 w 21"/>
                <a:gd name="T9" fmla="*/ 15 h 20"/>
                <a:gd name="T10" fmla="*/ 2 w 21"/>
                <a:gd name="T11" fmla="*/ 19 h 20"/>
                <a:gd name="T12" fmla="*/ 5 w 21"/>
                <a:gd name="T13" fmla="*/ 20 h 20"/>
                <a:gd name="T14" fmla="*/ 7 w 21"/>
                <a:gd name="T15" fmla="*/ 20 h 20"/>
                <a:gd name="T16" fmla="*/ 20 w 21"/>
                <a:gd name="T17" fmla="*/ 7 h 20"/>
                <a:gd name="T18" fmla="*/ 21 w 21"/>
                <a:gd name="T19" fmla="*/ 5 h 20"/>
                <a:gd name="T20" fmla="*/ 20 w 21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0">
                  <a:moveTo>
                    <a:pt x="20" y="2"/>
                  </a:move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4" y="0"/>
                    <a:pt x="14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0" y="17"/>
                    <a:pt x="1" y="17"/>
                    <a:pt x="2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6" y="20"/>
                    <a:pt x="6" y="20"/>
                    <a:pt x="7" y="20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6"/>
                    <a:pt x="21" y="5"/>
                  </a:cubicBezTo>
                  <a:cubicBezTo>
                    <a:pt x="21" y="4"/>
                    <a:pt x="20" y="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65C1F438-5312-6161-024A-6C8413267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504" y="2044150"/>
              <a:ext cx="16955" cy="45214"/>
            </a:xfrm>
            <a:custGeom>
              <a:avLst/>
              <a:gdLst>
                <a:gd name="T0" fmla="*/ 1 w 9"/>
                <a:gd name="T1" fmla="*/ 0 h 24"/>
                <a:gd name="T2" fmla="*/ 0 w 9"/>
                <a:gd name="T3" fmla="*/ 3 h 24"/>
                <a:gd name="T4" fmla="*/ 0 w 9"/>
                <a:gd name="T5" fmla="*/ 21 h 24"/>
                <a:gd name="T6" fmla="*/ 1 w 9"/>
                <a:gd name="T7" fmla="*/ 23 h 24"/>
                <a:gd name="T8" fmla="*/ 4 w 9"/>
                <a:gd name="T9" fmla="*/ 24 h 24"/>
                <a:gd name="T10" fmla="*/ 8 w 9"/>
                <a:gd name="T11" fmla="*/ 23 h 24"/>
                <a:gd name="T12" fmla="*/ 9 w 9"/>
                <a:gd name="T13" fmla="*/ 21 h 24"/>
                <a:gd name="T14" fmla="*/ 9 w 9"/>
                <a:gd name="T15" fmla="*/ 3 h 24"/>
                <a:gd name="T16" fmla="*/ 8 w 9"/>
                <a:gd name="T17" fmla="*/ 0 h 24"/>
                <a:gd name="T18" fmla="*/ 4 w 9"/>
                <a:gd name="T19" fmla="*/ 0 h 24"/>
                <a:gd name="T20" fmla="*/ 1 w 9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24"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2" y="24"/>
                    <a:pt x="3" y="24"/>
                    <a:pt x="4" y="24"/>
                  </a:cubicBezTo>
                  <a:cubicBezTo>
                    <a:pt x="6" y="24"/>
                    <a:pt x="7" y="24"/>
                    <a:pt x="8" y="23"/>
                  </a:cubicBezTo>
                  <a:cubicBezTo>
                    <a:pt x="8" y="23"/>
                    <a:pt x="9" y="22"/>
                    <a:pt x="9" y="2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1"/>
                    <a:pt x="8" y="0"/>
                  </a:cubicBezTo>
                  <a:cubicBezTo>
                    <a:pt x="7" y="0"/>
                    <a:pt x="6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D75673E4-5458-AE51-58F5-CDA7D3BAD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892" y="2028810"/>
              <a:ext cx="32296" cy="46021"/>
            </a:xfrm>
            <a:custGeom>
              <a:avLst/>
              <a:gdLst>
                <a:gd name="T0" fmla="*/ 11 w 17"/>
                <a:gd name="T1" fmla="*/ 0 h 24"/>
                <a:gd name="T2" fmla="*/ 8 w 17"/>
                <a:gd name="T3" fmla="*/ 2 h 24"/>
                <a:gd name="T4" fmla="*/ 0 w 17"/>
                <a:gd name="T5" fmla="*/ 18 h 24"/>
                <a:gd name="T6" fmla="*/ 1 w 17"/>
                <a:gd name="T7" fmla="*/ 20 h 24"/>
                <a:gd name="T8" fmla="*/ 3 w 17"/>
                <a:gd name="T9" fmla="*/ 23 h 24"/>
                <a:gd name="T10" fmla="*/ 6 w 17"/>
                <a:gd name="T11" fmla="*/ 23 h 24"/>
                <a:gd name="T12" fmla="*/ 8 w 17"/>
                <a:gd name="T13" fmla="*/ 22 h 24"/>
                <a:gd name="T14" fmla="*/ 16 w 17"/>
                <a:gd name="T15" fmla="*/ 6 h 24"/>
                <a:gd name="T16" fmla="*/ 16 w 17"/>
                <a:gd name="T17" fmla="*/ 3 h 24"/>
                <a:gd name="T18" fmla="*/ 14 w 17"/>
                <a:gd name="T19" fmla="*/ 0 h 24"/>
                <a:gd name="T20" fmla="*/ 11 w 17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4">
                  <a:moveTo>
                    <a:pt x="11" y="0"/>
                  </a:moveTo>
                  <a:cubicBezTo>
                    <a:pt x="10" y="0"/>
                    <a:pt x="8" y="1"/>
                    <a:pt x="8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2"/>
                    <a:pt x="2" y="22"/>
                    <a:pt x="3" y="23"/>
                  </a:cubicBezTo>
                  <a:cubicBezTo>
                    <a:pt x="4" y="23"/>
                    <a:pt x="5" y="24"/>
                    <a:pt x="6" y="23"/>
                  </a:cubicBezTo>
                  <a:cubicBezTo>
                    <a:pt x="7" y="23"/>
                    <a:pt x="8" y="22"/>
                    <a:pt x="8" y="22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5"/>
                    <a:pt x="17" y="4"/>
                    <a:pt x="16" y="3"/>
                  </a:cubicBezTo>
                  <a:cubicBezTo>
                    <a:pt x="16" y="2"/>
                    <a:pt x="15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F748F344-518F-F15A-176B-2A37DCCDA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2499" y="1833422"/>
              <a:ext cx="45214" cy="17763"/>
            </a:xfrm>
            <a:custGeom>
              <a:avLst/>
              <a:gdLst>
                <a:gd name="T0" fmla="*/ 24 w 24"/>
                <a:gd name="T1" fmla="*/ 4 h 9"/>
                <a:gd name="T2" fmla="*/ 23 w 24"/>
                <a:gd name="T3" fmla="*/ 1 h 9"/>
                <a:gd name="T4" fmla="*/ 21 w 24"/>
                <a:gd name="T5" fmla="*/ 0 h 9"/>
                <a:gd name="T6" fmla="*/ 3 w 24"/>
                <a:gd name="T7" fmla="*/ 0 h 9"/>
                <a:gd name="T8" fmla="*/ 1 w 24"/>
                <a:gd name="T9" fmla="*/ 1 h 9"/>
                <a:gd name="T10" fmla="*/ 0 w 24"/>
                <a:gd name="T11" fmla="*/ 4 h 9"/>
                <a:gd name="T12" fmla="*/ 1 w 24"/>
                <a:gd name="T13" fmla="*/ 8 h 9"/>
                <a:gd name="T14" fmla="*/ 3 w 24"/>
                <a:gd name="T15" fmla="*/ 9 h 9"/>
                <a:gd name="T16" fmla="*/ 21 w 24"/>
                <a:gd name="T17" fmla="*/ 9 h 9"/>
                <a:gd name="T18" fmla="*/ 23 w 24"/>
                <a:gd name="T19" fmla="*/ 8 h 9"/>
                <a:gd name="T20" fmla="*/ 24 w 24"/>
                <a:gd name="T21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9">
                  <a:moveTo>
                    <a:pt x="24" y="4"/>
                  </a:moveTo>
                  <a:cubicBezTo>
                    <a:pt x="24" y="3"/>
                    <a:pt x="24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9"/>
                    <a:pt x="3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3" y="8"/>
                    <a:pt x="23" y="8"/>
                  </a:cubicBezTo>
                  <a:cubicBezTo>
                    <a:pt x="24" y="7"/>
                    <a:pt x="24" y="6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482694D2-99F2-FA35-FFE1-B5AA26B15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797" y="1986826"/>
              <a:ext cx="37947" cy="39562"/>
            </a:xfrm>
            <a:custGeom>
              <a:avLst/>
              <a:gdLst>
                <a:gd name="T0" fmla="*/ 7 w 20"/>
                <a:gd name="T1" fmla="*/ 1 h 21"/>
                <a:gd name="T2" fmla="*/ 5 w 20"/>
                <a:gd name="T3" fmla="*/ 0 h 21"/>
                <a:gd name="T4" fmla="*/ 1 w 20"/>
                <a:gd name="T5" fmla="*/ 1 h 21"/>
                <a:gd name="T6" fmla="*/ 0 w 20"/>
                <a:gd name="T7" fmla="*/ 4 h 21"/>
                <a:gd name="T8" fmla="*/ 0 w 20"/>
                <a:gd name="T9" fmla="*/ 7 h 21"/>
                <a:gd name="T10" fmla="*/ 13 w 20"/>
                <a:gd name="T11" fmla="*/ 20 h 21"/>
                <a:gd name="T12" fmla="*/ 15 w 20"/>
                <a:gd name="T13" fmla="*/ 21 h 21"/>
                <a:gd name="T14" fmla="*/ 18 w 20"/>
                <a:gd name="T15" fmla="*/ 20 h 21"/>
                <a:gd name="T16" fmla="*/ 20 w 20"/>
                <a:gd name="T17" fmla="*/ 17 h 21"/>
                <a:gd name="T18" fmla="*/ 19 w 20"/>
                <a:gd name="T19" fmla="*/ 14 h 21"/>
                <a:gd name="T20" fmla="*/ 7 w 20"/>
                <a:gd name="T2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1">
                  <a:moveTo>
                    <a:pt x="7" y="1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1"/>
                    <a:pt x="14" y="21"/>
                    <a:pt x="15" y="21"/>
                  </a:cubicBezTo>
                  <a:cubicBezTo>
                    <a:pt x="16" y="21"/>
                    <a:pt x="18" y="20"/>
                    <a:pt x="18" y="20"/>
                  </a:cubicBezTo>
                  <a:cubicBezTo>
                    <a:pt x="19" y="18"/>
                    <a:pt x="20" y="18"/>
                    <a:pt x="20" y="17"/>
                  </a:cubicBezTo>
                  <a:cubicBezTo>
                    <a:pt x="20" y="16"/>
                    <a:pt x="20" y="14"/>
                    <a:pt x="19" y="14"/>
                  </a:cubicBez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986F86-8C53-0698-EAF4-0A45E2778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96" y="1925464"/>
              <a:ext cx="46021" cy="30681"/>
            </a:xfrm>
            <a:custGeom>
              <a:avLst/>
              <a:gdLst>
                <a:gd name="T0" fmla="*/ 7 w 24"/>
                <a:gd name="T1" fmla="*/ 0 h 16"/>
                <a:gd name="T2" fmla="*/ 4 w 24"/>
                <a:gd name="T3" fmla="*/ 0 h 16"/>
                <a:gd name="T4" fmla="*/ 1 w 24"/>
                <a:gd name="T5" fmla="*/ 3 h 16"/>
                <a:gd name="T6" fmla="*/ 1 w 24"/>
                <a:gd name="T7" fmla="*/ 6 h 16"/>
                <a:gd name="T8" fmla="*/ 3 w 24"/>
                <a:gd name="T9" fmla="*/ 9 h 16"/>
                <a:gd name="T10" fmla="*/ 18 w 24"/>
                <a:gd name="T11" fmla="*/ 16 h 16"/>
                <a:gd name="T12" fmla="*/ 21 w 24"/>
                <a:gd name="T13" fmla="*/ 16 h 16"/>
                <a:gd name="T14" fmla="*/ 23 w 24"/>
                <a:gd name="T15" fmla="*/ 14 h 16"/>
                <a:gd name="T16" fmla="*/ 24 w 24"/>
                <a:gd name="T17" fmla="*/ 10 h 16"/>
                <a:gd name="T18" fmla="*/ 22 w 24"/>
                <a:gd name="T19" fmla="*/ 8 h 16"/>
                <a:gd name="T20" fmla="*/ 7 w 24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16">
                  <a:moveTo>
                    <a:pt x="7" y="0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1" y="8"/>
                    <a:pt x="3" y="9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4"/>
                  </a:cubicBezTo>
                  <a:cubicBezTo>
                    <a:pt x="24" y="13"/>
                    <a:pt x="24" y="11"/>
                    <a:pt x="24" y="10"/>
                  </a:cubicBezTo>
                  <a:cubicBezTo>
                    <a:pt x="24" y="9"/>
                    <a:pt x="23" y="8"/>
                    <a:pt x="22" y="8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AAFAE939-A7EC-8705-9E5F-8D57876EF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784" y="2028810"/>
              <a:ext cx="29066" cy="46021"/>
            </a:xfrm>
            <a:custGeom>
              <a:avLst/>
              <a:gdLst>
                <a:gd name="T0" fmla="*/ 7 w 15"/>
                <a:gd name="T1" fmla="*/ 0 h 24"/>
                <a:gd name="T2" fmla="*/ 3 w 15"/>
                <a:gd name="T3" fmla="*/ 0 h 24"/>
                <a:gd name="T4" fmla="*/ 1 w 15"/>
                <a:gd name="T5" fmla="*/ 3 h 24"/>
                <a:gd name="T6" fmla="*/ 0 w 15"/>
                <a:gd name="T7" fmla="*/ 6 h 24"/>
                <a:gd name="T8" fmla="*/ 7 w 15"/>
                <a:gd name="T9" fmla="*/ 22 h 24"/>
                <a:gd name="T10" fmla="*/ 9 w 15"/>
                <a:gd name="T11" fmla="*/ 24 h 24"/>
                <a:gd name="T12" fmla="*/ 12 w 15"/>
                <a:gd name="T13" fmla="*/ 24 h 24"/>
                <a:gd name="T14" fmla="*/ 15 w 15"/>
                <a:gd name="T15" fmla="*/ 22 h 24"/>
                <a:gd name="T16" fmla="*/ 15 w 15"/>
                <a:gd name="T17" fmla="*/ 19 h 24"/>
                <a:gd name="T18" fmla="*/ 9 w 15"/>
                <a:gd name="T19" fmla="*/ 2 h 24"/>
                <a:gd name="T20" fmla="*/ 7 w 15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4">
                  <a:moveTo>
                    <a:pt x="7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1"/>
                    <a:pt x="1" y="2"/>
                    <a:pt x="1" y="3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3"/>
                    <a:pt x="8" y="24"/>
                    <a:pt x="9" y="24"/>
                  </a:cubicBezTo>
                  <a:cubicBezTo>
                    <a:pt x="10" y="24"/>
                    <a:pt x="11" y="24"/>
                    <a:pt x="12" y="24"/>
                  </a:cubicBezTo>
                  <a:cubicBezTo>
                    <a:pt x="13" y="23"/>
                    <a:pt x="14" y="22"/>
                    <a:pt x="15" y="22"/>
                  </a:cubicBezTo>
                  <a:cubicBezTo>
                    <a:pt x="15" y="20"/>
                    <a:pt x="15" y="20"/>
                    <a:pt x="15" y="19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193">
            <a:extLst>
              <a:ext uri="{FF2B5EF4-FFF2-40B4-BE49-F238E27FC236}">
                <a16:creationId xmlns:a16="http://schemas.microsoft.com/office/drawing/2014/main" id="{B17EABE3-66B0-CF8F-99C9-B8351E8270EE}"/>
              </a:ext>
            </a:extLst>
          </p:cNvPr>
          <p:cNvGrpSpPr>
            <a:grpSpLocks noChangeAspect="1"/>
          </p:cNvGrpSpPr>
          <p:nvPr/>
        </p:nvGrpSpPr>
        <p:grpSpPr>
          <a:xfrm>
            <a:off x="1775808" y="4284827"/>
            <a:ext cx="560361" cy="576000"/>
            <a:chOff x="6126265" y="3093834"/>
            <a:chExt cx="739776" cy="760420"/>
          </a:xfrm>
        </p:grpSpPr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C5FDEC7C-8B99-C9B4-B62B-32F3D2EE6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265" y="3093834"/>
              <a:ext cx="542925" cy="601669"/>
            </a:xfrm>
            <a:custGeom>
              <a:avLst/>
              <a:gdLst>
                <a:gd name="T0" fmla="*/ 409 w 409"/>
                <a:gd name="T1" fmla="*/ 403 h 454"/>
                <a:gd name="T2" fmla="*/ 405 w 409"/>
                <a:gd name="T3" fmla="*/ 366 h 454"/>
                <a:gd name="T4" fmla="*/ 398 w 409"/>
                <a:gd name="T5" fmla="*/ 326 h 454"/>
                <a:gd name="T6" fmla="*/ 389 w 409"/>
                <a:gd name="T7" fmla="*/ 296 h 454"/>
                <a:gd name="T8" fmla="*/ 308 w 409"/>
                <a:gd name="T9" fmla="*/ 261 h 454"/>
                <a:gd name="T10" fmla="*/ 278 w 409"/>
                <a:gd name="T11" fmla="*/ 228 h 454"/>
                <a:gd name="T12" fmla="*/ 258 w 409"/>
                <a:gd name="T13" fmla="*/ 211 h 454"/>
                <a:gd name="T14" fmla="*/ 262 w 409"/>
                <a:gd name="T15" fmla="*/ 169 h 454"/>
                <a:gd name="T16" fmla="*/ 269 w 409"/>
                <a:gd name="T17" fmla="*/ 164 h 454"/>
                <a:gd name="T18" fmla="*/ 283 w 409"/>
                <a:gd name="T19" fmla="*/ 134 h 454"/>
                <a:gd name="T20" fmla="*/ 281 w 409"/>
                <a:gd name="T21" fmla="*/ 121 h 454"/>
                <a:gd name="T22" fmla="*/ 287 w 409"/>
                <a:gd name="T23" fmla="*/ 109 h 454"/>
                <a:gd name="T24" fmla="*/ 276 w 409"/>
                <a:gd name="T25" fmla="*/ 57 h 454"/>
                <a:gd name="T26" fmla="*/ 279 w 409"/>
                <a:gd name="T27" fmla="*/ 57 h 454"/>
                <a:gd name="T28" fmla="*/ 288 w 409"/>
                <a:gd name="T29" fmla="*/ 69 h 454"/>
                <a:gd name="T30" fmla="*/ 233 w 409"/>
                <a:gd name="T31" fmla="*/ 4 h 454"/>
                <a:gd name="T32" fmla="*/ 196 w 409"/>
                <a:gd name="T33" fmla="*/ 6 h 454"/>
                <a:gd name="T34" fmla="*/ 196 w 409"/>
                <a:gd name="T35" fmla="*/ 5 h 454"/>
                <a:gd name="T36" fmla="*/ 187 w 409"/>
                <a:gd name="T37" fmla="*/ 8 h 454"/>
                <a:gd name="T38" fmla="*/ 186 w 409"/>
                <a:gd name="T39" fmla="*/ 8 h 454"/>
                <a:gd name="T40" fmla="*/ 122 w 409"/>
                <a:gd name="T41" fmla="*/ 64 h 454"/>
                <a:gd name="T42" fmla="*/ 128 w 409"/>
                <a:gd name="T43" fmla="*/ 57 h 454"/>
                <a:gd name="T44" fmla="*/ 131 w 409"/>
                <a:gd name="T45" fmla="*/ 57 h 454"/>
                <a:gd name="T46" fmla="*/ 122 w 409"/>
                <a:gd name="T47" fmla="*/ 107 h 454"/>
                <a:gd name="T48" fmla="*/ 128 w 409"/>
                <a:gd name="T49" fmla="*/ 118 h 454"/>
                <a:gd name="T50" fmla="*/ 124 w 409"/>
                <a:gd name="T51" fmla="*/ 134 h 454"/>
                <a:gd name="T52" fmla="*/ 137 w 409"/>
                <a:gd name="T53" fmla="*/ 165 h 454"/>
                <a:gd name="T54" fmla="*/ 145 w 409"/>
                <a:gd name="T55" fmla="*/ 169 h 454"/>
                <a:gd name="T56" fmla="*/ 149 w 409"/>
                <a:gd name="T57" fmla="*/ 211 h 454"/>
                <a:gd name="T58" fmla="*/ 125 w 409"/>
                <a:gd name="T59" fmla="*/ 250 h 454"/>
                <a:gd name="T60" fmla="*/ 99 w 409"/>
                <a:gd name="T61" fmla="*/ 261 h 454"/>
                <a:gd name="T62" fmla="*/ 54 w 409"/>
                <a:gd name="T63" fmla="*/ 279 h 454"/>
                <a:gd name="T64" fmla="*/ 18 w 409"/>
                <a:gd name="T65" fmla="*/ 296 h 454"/>
                <a:gd name="T66" fmla="*/ 9 w 409"/>
                <a:gd name="T67" fmla="*/ 326 h 454"/>
                <a:gd name="T68" fmla="*/ 4 w 409"/>
                <a:gd name="T69" fmla="*/ 361 h 454"/>
                <a:gd name="T70" fmla="*/ 1 w 409"/>
                <a:gd name="T71" fmla="*/ 391 h 454"/>
                <a:gd name="T72" fmla="*/ 0 w 409"/>
                <a:gd name="T73" fmla="*/ 402 h 454"/>
                <a:gd name="T74" fmla="*/ 1 w 409"/>
                <a:gd name="T75" fmla="*/ 413 h 454"/>
                <a:gd name="T76" fmla="*/ 203 w 409"/>
                <a:gd name="T77" fmla="*/ 454 h 454"/>
                <a:gd name="T78" fmla="*/ 408 w 409"/>
                <a:gd name="T79" fmla="*/ 414 h 454"/>
                <a:gd name="T80" fmla="*/ 409 w 409"/>
                <a:gd name="T81" fmla="*/ 406 h 454"/>
                <a:gd name="T82" fmla="*/ 409 w 409"/>
                <a:gd name="T83" fmla="*/ 40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9" h="454">
                  <a:moveTo>
                    <a:pt x="409" y="403"/>
                  </a:moveTo>
                  <a:cubicBezTo>
                    <a:pt x="409" y="393"/>
                    <a:pt x="407" y="376"/>
                    <a:pt x="405" y="366"/>
                  </a:cubicBezTo>
                  <a:cubicBezTo>
                    <a:pt x="403" y="352"/>
                    <a:pt x="402" y="337"/>
                    <a:pt x="398" y="326"/>
                  </a:cubicBezTo>
                  <a:cubicBezTo>
                    <a:pt x="395" y="314"/>
                    <a:pt x="396" y="307"/>
                    <a:pt x="389" y="296"/>
                  </a:cubicBezTo>
                  <a:cubicBezTo>
                    <a:pt x="378" y="279"/>
                    <a:pt x="323" y="265"/>
                    <a:pt x="308" y="261"/>
                  </a:cubicBezTo>
                  <a:cubicBezTo>
                    <a:pt x="289" y="257"/>
                    <a:pt x="280" y="238"/>
                    <a:pt x="278" y="228"/>
                  </a:cubicBezTo>
                  <a:cubicBezTo>
                    <a:pt x="274" y="214"/>
                    <a:pt x="258" y="211"/>
                    <a:pt x="258" y="211"/>
                  </a:cubicBezTo>
                  <a:cubicBezTo>
                    <a:pt x="256" y="183"/>
                    <a:pt x="261" y="170"/>
                    <a:pt x="262" y="169"/>
                  </a:cubicBezTo>
                  <a:cubicBezTo>
                    <a:pt x="262" y="169"/>
                    <a:pt x="262" y="171"/>
                    <a:pt x="269" y="164"/>
                  </a:cubicBezTo>
                  <a:cubicBezTo>
                    <a:pt x="275" y="157"/>
                    <a:pt x="281" y="142"/>
                    <a:pt x="283" y="134"/>
                  </a:cubicBezTo>
                  <a:cubicBezTo>
                    <a:pt x="285" y="127"/>
                    <a:pt x="283" y="123"/>
                    <a:pt x="281" y="121"/>
                  </a:cubicBezTo>
                  <a:cubicBezTo>
                    <a:pt x="283" y="117"/>
                    <a:pt x="286" y="111"/>
                    <a:pt x="287" y="109"/>
                  </a:cubicBezTo>
                  <a:cubicBezTo>
                    <a:pt x="292" y="93"/>
                    <a:pt x="287" y="71"/>
                    <a:pt x="276" y="57"/>
                  </a:cubicBezTo>
                  <a:cubicBezTo>
                    <a:pt x="277" y="57"/>
                    <a:pt x="278" y="57"/>
                    <a:pt x="279" y="57"/>
                  </a:cubicBezTo>
                  <a:cubicBezTo>
                    <a:pt x="285" y="64"/>
                    <a:pt x="288" y="71"/>
                    <a:pt x="288" y="69"/>
                  </a:cubicBezTo>
                  <a:cubicBezTo>
                    <a:pt x="285" y="35"/>
                    <a:pt x="263" y="11"/>
                    <a:pt x="233" y="4"/>
                  </a:cubicBezTo>
                  <a:cubicBezTo>
                    <a:pt x="215" y="0"/>
                    <a:pt x="202" y="4"/>
                    <a:pt x="196" y="6"/>
                  </a:cubicBezTo>
                  <a:cubicBezTo>
                    <a:pt x="196" y="5"/>
                    <a:pt x="196" y="5"/>
                    <a:pt x="196" y="5"/>
                  </a:cubicBezTo>
                  <a:cubicBezTo>
                    <a:pt x="193" y="6"/>
                    <a:pt x="190" y="6"/>
                    <a:pt x="187" y="8"/>
                  </a:cubicBezTo>
                  <a:cubicBezTo>
                    <a:pt x="187" y="8"/>
                    <a:pt x="186" y="8"/>
                    <a:pt x="186" y="8"/>
                  </a:cubicBezTo>
                  <a:cubicBezTo>
                    <a:pt x="167" y="0"/>
                    <a:pt x="125" y="34"/>
                    <a:pt x="122" y="64"/>
                  </a:cubicBezTo>
                  <a:cubicBezTo>
                    <a:pt x="122" y="66"/>
                    <a:pt x="126" y="57"/>
                    <a:pt x="128" y="57"/>
                  </a:cubicBezTo>
                  <a:cubicBezTo>
                    <a:pt x="129" y="57"/>
                    <a:pt x="130" y="57"/>
                    <a:pt x="131" y="57"/>
                  </a:cubicBezTo>
                  <a:cubicBezTo>
                    <a:pt x="120" y="71"/>
                    <a:pt x="117" y="82"/>
                    <a:pt x="122" y="107"/>
                  </a:cubicBezTo>
                  <a:cubicBezTo>
                    <a:pt x="123" y="110"/>
                    <a:pt x="127" y="118"/>
                    <a:pt x="128" y="118"/>
                  </a:cubicBezTo>
                  <a:cubicBezTo>
                    <a:pt x="128" y="118"/>
                    <a:pt x="121" y="121"/>
                    <a:pt x="124" y="134"/>
                  </a:cubicBezTo>
                  <a:cubicBezTo>
                    <a:pt x="125" y="143"/>
                    <a:pt x="131" y="159"/>
                    <a:pt x="137" y="165"/>
                  </a:cubicBezTo>
                  <a:cubicBezTo>
                    <a:pt x="144" y="172"/>
                    <a:pt x="145" y="169"/>
                    <a:pt x="145" y="169"/>
                  </a:cubicBezTo>
                  <a:cubicBezTo>
                    <a:pt x="146" y="170"/>
                    <a:pt x="151" y="183"/>
                    <a:pt x="149" y="211"/>
                  </a:cubicBezTo>
                  <a:cubicBezTo>
                    <a:pt x="149" y="211"/>
                    <a:pt x="130" y="221"/>
                    <a:pt x="125" y="250"/>
                  </a:cubicBezTo>
                  <a:cubicBezTo>
                    <a:pt x="124" y="252"/>
                    <a:pt x="111" y="256"/>
                    <a:pt x="99" y="261"/>
                  </a:cubicBezTo>
                  <a:cubicBezTo>
                    <a:pt x="84" y="268"/>
                    <a:pt x="69" y="273"/>
                    <a:pt x="54" y="279"/>
                  </a:cubicBezTo>
                  <a:cubicBezTo>
                    <a:pt x="42" y="284"/>
                    <a:pt x="21" y="293"/>
                    <a:pt x="18" y="296"/>
                  </a:cubicBezTo>
                  <a:cubicBezTo>
                    <a:pt x="16" y="298"/>
                    <a:pt x="12" y="305"/>
                    <a:pt x="9" y="326"/>
                  </a:cubicBezTo>
                  <a:cubicBezTo>
                    <a:pt x="7" y="339"/>
                    <a:pt x="6" y="348"/>
                    <a:pt x="4" y="361"/>
                  </a:cubicBezTo>
                  <a:cubicBezTo>
                    <a:pt x="3" y="369"/>
                    <a:pt x="2" y="382"/>
                    <a:pt x="1" y="391"/>
                  </a:cubicBezTo>
                  <a:cubicBezTo>
                    <a:pt x="1" y="395"/>
                    <a:pt x="0" y="398"/>
                    <a:pt x="0" y="402"/>
                  </a:cubicBezTo>
                  <a:cubicBezTo>
                    <a:pt x="0" y="402"/>
                    <a:pt x="1" y="411"/>
                    <a:pt x="1" y="413"/>
                  </a:cubicBezTo>
                  <a:cubicBezTo>
                    <a:pt x="1" y="436"/>
                    <a:pt x="92" y="454"/>
                    <a:pt x="203" y="454"/>
                  </a:cubicBezTo>
                  <a:cubicBezTo>
                    <a:pt x="315" y="454"/>
                    <a:pt x="404" y="435"/>
                    <a:pt x="408" y="414"/>
                  </a:cubicBezTo>
                  <a:cubicBezTo>
                    <a:pt x="408" y="412"/>
                    <a:pt x="409" y="406"/>
                    <a:pt x="409" y="406"/>
                  </a:cubicBezTo>
                  <a:cubicBezTo>
                    <a:pt x="409" y="405"/>
                    <a:pt x="409" y="404"/>
                    <a:pt x="409" y="403"/>
                  </a:cubicBezTo>
                  <a:close/>
                </a:path>
              </a:pathLst>
            </a:custGeom>
            <a:solidFill>
              <a:srgbClr val="003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73AB2138-280A-74EE-650D-E8FCEBE36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66" y="3370062"/>
              <a:ext cx="160338" cy="325441"/>
            </a:xfrm>
            <a:custGeom>
              <a:avLst/>
              <a:gdLst>
                <a:gd name="T0" fmla="*/ 70 w 120"/>
                <a:gd name="T1" fmla="*/ 246 h 246"/>
                <a:gd name="T2" fmla="*/ 120 w 120"/>
                <a:gd name="T3" fmla="*/ 5 h 246"/>
                <a:gd name="T4" fmla="*/ 114 w 120"/>
                <a:gd name="T5" fmla="*/ 0 h 246"/>
                <a:gd name="T6" fmla="*/ 85 w 120"/>
                <a:gd name="T7" fmla="*/ 44 h 246"/>
                <a:gd name="T8" fmla="*/ 63 w 120"/>
                <a:gd name="T9" fmla="*/ 58 h 246"/>
                <a:gd name="T10" fmla="*/ 5 w 120"/>
                <a:gd name="T11" fmla="*/ 2 h 246"/>
                <a:gd name="T12" fmla="*/ 5 w 120"/>
                <a:gd name="T13" fmla="*/ 3 h 246"/>
                <a:gd name="T14" fmla="*/ 0 w 120"/>
                <a:gd name="T15" fmla="*/ 6 h 246"/>
                <a:gd name="T16" fmla="*/ 12 w 120"/>
                <a:gd name="T17" fmla="*/ 74 h 246"/>
                <a:gd name="T18" fmla="*/ 69 w 120"/>
                <a:gd name="T19" fmla="*/ 246 h 246"/>
                <a:gd name="T20" fmla="*/ 70 w 120"/>
                <a:gd name="T2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246">
                  <a:moveTo>
                    <a:pt x="70" y="246"/>
                  </a:moveTo>
                  <a:cubicBezTo>
                    <a:pt x="113" y="137"/>
                    <a:pt x="120" y="19"/>
                    <a:pt x="120" y="5"/>
                  </a:cubicBezTo>
                  <a:cubicBezTo>
                    <a:pt x="117" y="3"/>
                    <a:pt x="114" y="1"/>
                    <a:pt x="114" y="0"/>
                  </a:cubicBezTo>
                  <a:cubicBezTo>
                    <a:pt x="112" y="7"/>
                    <a:pt x="103" y="28"/>
                    <a:pt x="85" y="44"/>
                  </a:cubicBezTo>
                  <a:cubicBezTo>
                    <a:pt x="74" y="53"/>
                    <a:pt x="64" y="58"/>
                    <a:pt x="63" y="58"/>
                  </a:cubicBezTo>
                  <a:cubicBezTo>
                    <a:pt x="34" y="54"/>
                    <a:pt x="9" y="10"/>
                    <a:pt x="5" y="2"/>
                  </a:cubicBezTo>
                  <a:cubicBezTo>
                    <a:pt x="5" y="2"/>
                    <a:pt x="5" y="2"/>
                    <a:pt x="5" y="3"/>
                  </a:cubicBezTo>
                  <a:cubicBezTo>
                    <a:pt x="5" y="3"/>
                    <a:pt x="3" y="4"/>
                    <a:pt x="0" y="6"/>
                  </a:cubicBezTo>
                  <a:cubicBezTo>
                    <a:pt x="1" y="11"/>
                    <a:pt x="5" y="34"/>
                    <a:pt x="12" y="74"/>
                  </a:cubicBezTo>
                  <a:cubicBezTo>
                    <a:pt x="26" y="144"/>
                    <a:pt x="64" y="236"/>
                    <a:pt x="69" y="246"/>
                  </a:cubicBezTo>
                  <a:cubicBezTo>
                    <a:pt x="69" y="246"/>
                    <a:pt x="69" y="246"/>
                    <a:pt x="70" y="2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8D39CC12-2B37-FD55-AF6E-4EBAEDD78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1853" y="3443088"/>
              <a:ext cx="49213" cy="250828"/>
            </a:xfrm>
            <a:custGeom>
              <a:avLst/>
              <a:gdLst>
                <a:gd name="T0" fmla="*/ 21 w 36"/>
                <a:gd name="T1" fmla="*/ 189 h 189"/>
                <a:gd name="T2" fmla="*/ 35 w 36"/>
                <a:gd name="T3" fmla="*/ 148 h 189"/>
                <a:gd name="T4" fmla="*/ 30 w 36"/>
                <a:gd name="T5" fmla="*/ 61 h 189"/>
                <a:gd name="T6" fmla="*/ 21 w 36"/>
                <a:gd name="T7" fmla="*/ 18 h 189"/>
                <a:gd name="T8" fmla="*/ 27 w 36"/>
                <a:gd name="T9" fmla="*/ 6 h 189"/>
                <a:gd name="T10" fmla="*/ 24 w 36"/>
                <a:gd name="T11" fmla="*/ 1 h 189"/>
                <a:gd name="T12" fmla="*/ 15 w 36"/>
                <a:gd name="T13" fmla="*/ 5 h 189"/>
                <a:gd name="T14" fmla="*/ 4 w 36"/>
                <a:gd name="T15" fmla="*/ 2 h 189"/>
                <a:gd name="T16" fmla="*/ 3 w 36"/>
                <a:gd name="T17" fmla="*/ 10 h 189"/>
                <a:gd name="T18" fmla="*/ 10 w 36"/>
                <a:gd name="T19" fmla="*/ 19 h 189"/>
                <a:gd name="T20" fmla="*/ 9 w 36"/>
                <a:gd name="T21" fmla="*/ 23 h 189"/>
                <a:gd name="T22" fmla="*/ 1 w 36"/>
                <a:gd name="T23" fmla="*/ 78 h 189"/>
                <a:gd name="T24" fmla="*/ 0 w 36"/>
                <a:gd name="T25" fmla="*/ 141 h 189"/>
                <a:gd name="T26" fmla="*/ 19 w 36"/>
                <a:gd name="T27" fmla="*/ 189 h 189"/>
                <a:gd name="T28" fmla="*/ 21 w 36"/>
                <a:gd name="T29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9">
                  <a:moveTo>
                    <a:pt x="21" y="189"/>
                  </a:moveTo>
                  <a:cubicBezTo>
                    <a:pt x="26" y="175"/>
                    <a:pt x="31" y="162"/>
                    <a:pt x="35" y="148"/>
                  </a:cubicBezTo>
                  <a:cubicBezTo>
                    <a:pt x="36" y="120"/>
                    <a:pt x="35" y="83"/>
                    <a:pt x="30" y="61"/>
                  </a:cubicBezTo>
                  <a:cubicBezTo>
                    <a:pt x="24" y="31"/>
                    <a:pt x="21" y="18"/>
                    <a:pt x="21" y="18"/>
                  </a:cubicBezTo>
                  <a:cubicBezTo>
                    <a:pt x="21" y="18"/>
                    <a:pt x="28" y="13"/>
                    <a:pt x="27" y="6"/>
                  </a:cubicBezTo>
                  <a:cubicBezTo>
                    <a:pt x="26" y="0"/>
                    <a:pt x="24" y="1"/>
                    <a:pt x="24" y="1"/>
                  </a:cubicBezTo>
                  <a:cubicBezTo>
                    <a:pt x="24" y="1"/>
                    <a:pt x="20" y="4"/>
                    <a:pt x="15" y="5"/>
                  </a:cubicBezTo>
                  <a:cubicBezTo>
                    <a:pt x="10" y="5"/>
                    <a:pt x="4" y="2"/>
                    <a:pt x="4" y="2"/>
                  </a:cubicBezTo>
                  <a:cubicBezTo>
                    <a:pt x="4" y="2"/>
                    <a:pt x="2" y="4"/>
                    <a:pt x="3" y="10"/>
                  </a:cubicBezTo>
                  <a:cubicBezTo>
                    <a:pt x="4" y="16"/>
                    <a:pt x="10" y="19"/>
                    <a:pt x="10" y="19"/>
                  </a:cubicBezTo>
                  <a:cubicBezTo>
                    <a:pt x="10" y="19"/>
                    <a:pt x="10" y="21"/>
                    <a:pt x="9" y="23"/>
                  </a:cubicBezTo>
                  <a:cubicBezTo>
                    <a:pt x="6" y="30"/>
                    <a:pt x="3" y="44"/>
                    <a:pt x="1" y="78"/>
                  </a:cubicBezTo>
                  <a:cubicBezTo>
                    <a:pt x="0" y="99"/>
                    <a:pt x="0" y="122"/>
                    <a:pt x="0" y="141"/>
                  </a:cubicBezTo>
                  <a:cubicBezTo>
                    <a:pt x="9" y="165"/>
                    <a:pt x="17" y="183"/>
                    <a:pt x="19" y="189"/>
                  </a:cubicBezTo>
                  <a:lnTo>
                    <a:pt x="21" y="18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46" name="Freeform 60">
              <a:extLst>
                <a:ext uri="{FF2B5EF4-FFF2-40B4-BE49-F238E27FC236}">
                  <a16:creationId xmlns:a16="http://schemas.microsoft.com/office/drawing/2014/main" id="{0205603B-8CC1-1D77-8F29-B41A06A8C8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81853" y="3374824"/>
              <a:ext cx="484188" cy="479430"/>
            </a:xfrm>
            <a:custGeom>
              <a:avLst/>
              <a:gdLst>
                <a:gd name="T0" fmla="*/ 67 w 365"/>
                <a:gd name="T1" fmla="*/ 361 h 361"/>
                <a:gd name="T2" fmla="*/ 26 w 365"/>
                <a:gd name="T3" fmla="*/ 344 h 361"/>
                <a:gd name="T4" fmla="*/ 11 w 365"/>
                <a:gd name="T5" fmla="*/ 281 h 361"/>
                <a:gd name="T6" fmla="*/ 12 w 365"/>
                <a:gd name="T7" fmla="*/ 279 h 361"/>
                <a:gd name="T8" fmla="*/ 74 w 365"/>
                <a:gd name="T9" fmla="*/ 211 h 361"/>
                <a:gd name="T10" fmla="*/ 61 w 365"/>
                <a:gd name="T11" fmla="*/ 151 h 361"/>
                <a:gd name="T12" fmla="*/ 213 w 365"/>
                <a:gd name="T13" fmla="*/ 0 h 361"/>
                <a:gd name="T14" fmla="*/ 365 w 365"/>
                <a:gd name="T15" fmla="*/ 151 h 361"/>
                <a:gd name="T16" fmla="*/ 213 w 365"/>
                <a:gd name="T17" fmla="*/ 303 h 361"/>
                <a:gd name="T18" fmla="*/ 151 w 365"/>
                <a:gd name="T19" fmla="*/ 290 h 361"/>
                <a:gd name="T20" fmla="*/ 94 w 365"/>
                <a:gd name="T21" fmla="*/ 354 h 361"/>
                <a:gd name="T22" fmla="*/ 90 w 365"/>
                <a:gd name="T23" fmla="*/ 356 h 361"/>
                <a:gd name="T24" fmla="*/ 67 w 365"/>
                <a:gd name="T25" fmla="*/ 361 h 361"/>
                <a:gd name="T26" fmla="*/ 213 w 365"/>
                <a:gd name="T27" fmla="*/ 80 h 361"/>
                <a:gd name="T28" fmla="*/ 142 w 365"/>
                <a:gd name="T29" fmla="*/ 151 h 361"/>
                <a:gd name="T30" fmla="*/ 213 w 365"/>
                <a:gd name="T31" fmla="*/ 223 h 361"/>
                <a:gd name="T32" fmla="*/ 285 w 365"/>
                <a:gd name="T33" fmla="*/ 151 h 361"/>
                <a:gd name="T34" fmla="*/ 213 w 365"/>
                <a:gd name="T35" fmla="*/ 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5" h="361">
                  <a:moveTo>
                    <a:pt x="67" y="361"/>
                  </a:moveTo>
                  <a:cubicBezTo>
                    <a:pt x="57" y="361"/>
                    <a:pt x="41" y="358"/>
                    <a:pt x="26" y="344"/>
                  </a:cubicBezTo>
                  <a:cubicBezTo>
                    <a:pt x="0" y="320"/>
                    <a:pt x="4" y="293"/>
                    <a:pt x="11" y="281"/>
                  </a:cubicBezTo>
                  <a:cubicBezTo>
                    <a:pt x="12" y="279"/>
                    <a:pt x="12" y="279"/>
                    <a:pt x="12" y="279"/>
                  </a:cubicBezTo>
                  <a:cubicBezTo>
                    <a:pt x="74" y="211"/>
                    <a:pt x="74" y="211"/>
                    <a:pt x="74" y="211"/>
                  </a:cubicBezTo>
                  <a:cubicBezTo>
                    <a:pt x="66" y="192"/>
                    <a:pt x="61" y="172"/>
                    <a:pt x="61" y="151"/>
                  </a:cubicBezTo>
                  <a:cubicBezTo>
                    <a:pt x="61" y="68"/>
                    <a:pt x="130" y="0"/>
                    <a:pt x="213" y="0"/>
                  </a:cubicBezTo>
                  <a:cubicBezTo>
                    <a:pt x="297" y="0"/>
                    <a:pt x="365" y="68"/>
                    <a:pt x="365" y="151"/>
                  </a:cubicBezTo>
                  <a:cubicBezTo>
                    <a:pt x="365" y="235"/>
                    <a:pt x="297" y="303"/>
                    <a:pt x="213" y="303"/>
                  </a:cubicBezTo>
                  <a:cubicBezTo>
                    <a:pt x="192" y="303"/>
                    <a:pt x="171" y="299"/>
                    <a:pt x="151" y="290"/>
                  </a:cubicBezTo>
                  <a:cubicBezTo>
                    <a:pt x="94" y="354"/>
                    <a:pt x="94" y="354"/>
                    <a:pt x="94" y="354"/>
                  </a:cubicBezTo>
                  <a:cubicBezTo>
                    <a:pt x="90" y="356"/>
                    <a:pt x="90" y="356"/>
                    <a:pt x="90" y="356"/>
                  </a:cubicBezTo>
                  <a:cubicBezTo>
                    <a:pt x="88" y="357"/>
                    <a:pt x="79" y="361"/>
                    <a:pt x="67" y="361"/>
                  </a:cubicBezTo>
                  <a:close/>
                  <a:moveTo>
                    <a:pt x="213" y="80"/>
                  </a:moveTo>
                  <a:cubicBezTo>
                    <a:pt x="174" y="80"/>
                    <a:pt x="142" y="112"/>
                    <a:pt x="142" y="151"/>
                  </a:cubicBezTo>
                  <a:cubicBezTo>
                    <a:pt x="142" y="191"/>
                    <a:pt x="174" y="223"/>
                    <a:pt x="213" y="223"/>
                  </a:cubicBezTo>
                  <a:cubicBezTo>
                    <a:pt x="253" y="223"/>
                    <a:pt x="285" y="191"/>
                    <a:pt x="285" y="151"/>
                  </a:cubicBezTo>
                  <a:cubicBezTo>
                    <a:pt x="285" y="112"/>
                    <a:pt x="253" y="80"/>
                    <a:pt x="213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47" name="Freeform 61">
              <a:extLst>
                <a:ext uri="{FF2B5EF4-FFF2-40B4-BE49-F238E27FC236}">
                  <a16:creationId xmlns:a16="http://schemas.microsoft.com/office/drawing/2014/main" id="{D1065EC5-0ABA-86F2-9A28-A8C4D4EB0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15191" y="3406575"/>
              <a:ext cx="419100" cy="422279"/>
            </a:xfrm>
            <a:custGeom>
              <a:avLst/>
              <a:gdLst>
                <a:gd name="T0" fmla="*/ 188 w 315"/>
                <a:gd name="T1" fmla="*/ 0 h 319"/>
                <a:gd name="T2" fmla="*/ 61 w 315"/>
                <a:gd name="T3" fmla="*/ 127 h 319"/>
                <a:gd name="T4" fmla="*/ 78 w 315"/>
                <a:gd name="T5" fmla="*/ 191 h 319"/>
                <a:gd name="T6" fmla="*/ 8 w 315"/>
                <a:gd name="T7" fmla="*/ 269 h 319"/>
                <a:gd name="T8" fmla="*/ 18 w 315"/>
                <a:gd name="T9" fmla="*/ 302 h 319"/>
                <a:gd name="T10" fmla="*/ 53 w 315"/>
                <a:gd name="T11" fmla="*/ 310 h 319"/>
                <a:gd name="T12" fmla="*/ 121 w 315"/>
                <a:gd name="T13" fmla="*/ 235 h 319"/>
                <a:gd name="T14" fmla="*/ 188 w 315"/>
                <a:gd name="T15" fmla="*/ 255 h 319"/>
                <a:gd name="T16" fmla="*/ 315 w 315"/>
                <a:gd name="T17" fmla="*/ 127 h 319"/>
                <a:gd name="T18" fmla="*/ 188 w 315"/>
                <a:gd name="T19" fmla="*/ 0 h 319"/>
                <a:gd name="T20" fmla="*/ 188 w 315"/>
                <a:gd name="T21" fmla="*/ 224 h 319"/>
                <a:gd name="T22" fmla="*/ 92 w 315"/>
                <a:gd name="T23" fmla="*/ 127 h 319"/>
                <a:gd name="T24" fmla="*/ 188 w 315"/>
                <a:gd name="T25" fmla="*/ 31 h 319"/>
                <a:gd name="T26" fmla="*/ 285 w 315"/>
                <a:gd name="T27" fmla="*/ 127 h 319"/>
                <a:gd name="T28" fmla="*/ 188 w 315"/>
                <a:gd name="T29" fmla="*/ 224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5" h="319">
                  <a:moveTo>
                    <a:pt x="188" y="0"/>
                  </a:moveTo>
                  <a:cubicBezTo>
                    <a:pt x="118" y="0"/>
                    <a:pt x="61" y="57"/>
                    <a:pt x="61" y="127"/>
                  </a:cubicBezTo>
                  <a:cubicBezTo>
                    <a:pt x="61" y="151"/>
                    <a:pt x="68" y="172"/>
                    <a:pt x="78" y="191"/>
                  </a:cubicBezTo>
                  <a:cubicBezTo>
                    <a:pt x="8" y="269"/>
                    <a:pt x="8" y="269"/>
                    <a:pt x="8" y="269"/>
                  </a:cubicBezTo>
                  <a:cubicBezTo>
                    <a:pt x="8" y="269"/>
                    <a:pt x="0" y="284"/>
                    <a:pt x="18" y="302"/>
                  </a:cubicBezTo>
                  <a:cubicBezTo>
                    <a:pt x="37" y="319"/>
                    <a:pt x="53" y="310"/>
                    <a:pt x="53" y="310"/>
                  </a:cubicBezTo>
                  <a:cubicBezTo>
                    <a:pt x="121" y="235"/>
                    <a:pt x="121" y="235"/>
                    <a:pt x="121" y="235"/>
                  </a:cubicBezTo>
                  <a:cubicBezTo>
                    <a:pt x="140" y="247"/>
                    <a:pt x="163" y="255"/>
                    <a:pt x="188" y="255"/>
                  </a:cubicBezTo>
                  <a:cubicBezTo>
                    <a:pt x="258" y="255"/>
                    <a:pt x="315" y="198"/>
                    <a:pt x="315" y="127"/>
                  </a:cubicBezTo>
                  <a:cubicBezTo>
                    <a:pt x="315" y="57"/>
                    <a:pt x="258" y="0"/>
                    <a:pt x="188" y="0"/>
                  </a:cubicBezTo>
                  <a:close/>
                  <a:moveTo>
                    <a:pt x="188" y="224"/>
                  </a:moveTo>
                  <a:cubicBezTo>
                    <a:pt x="135" y="224"/>
                    <a:pt x="92" y="181"/>
                    <a:pt x="92" y="127"/>
                  </a:cubicBezTo>
                  <a:cubicBezTo>
                    <a:pt x="92" y="74"/>
                    <a:pt x="135" y="31"/>
                    <a:pt x="188" y="31"/>
                  </a:cubicBezTo>
                  <a:cubicBezTo>
                    <a:pt x="242" y="31"/>
                    <a:pt x="285" y="74"/>
                    <a:pt x="285" y="127"/>
                  </a:cubicBezTo>
                  <a:cubicBezTo>
                    <a:pt x="285" y="181"/>
                    <a:pt x="242" y="224"/>
                    <a:pt x="188" y="224"/>
                  </a:cubicBezTo>
                  <a:close/>
                </a:path>
              </a:pathLst>
            </a:custGeom>
            <a:solidFill>
              <a:srgbClr val="003F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id="{F2A17E9F-C8A6-48D5-3AF4-C3FF01FD1196}"/>
              </a:ext>
            </a:extLst>
          </p:cNvPr>
          <p:cNvGrpSpPr>
            <a:grpSpLocks noChangeAspect="1"/>
          </p:cNvGrpSpPr>
          <p:nvPr/>
        </p:nvGrpSpPr>
        <p:grpSpPr>
          <a:xfrm>
            <a:off x="1724614" y="4955837"/>
            <a:ext cx="574732" cy="576000"/>
            <a:chOff x="4038601" y="1397000"/>
            <a:chExt cx="719137" cy="720726"/>
          </a:xfrm>
          <a:solidFill>
            <a:srgbClr val="003F96"/>
          </a:solidFill>
        </p:grpSpPr>
        <p:sp>
          <p:nvSpPr>
            <p:cNvPr id="49" name="Freeform 356">
              <a:extLst>
                <a:ext uri="{FF2B5EF4-FFF2-40B4-BE49-F238E27FC236}">
                  <a16:creationId xmlns:a16="http://schemas.microsoft.com/office/drawing/2014/main" id="{BCFBD07C-E102-B081-EEF6-533120DD5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088" y="1839913"/>
              <a:ext cx="52388" cy="4603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7"/>
                </a:cxn>
                <a:cxn ang="0">
                  <a:pos x="14" y="3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cubicBezTo>
                    <a:pt x="4" y="11"/>
                    <a:pt x="9" y="9"/>
                    <a:pt x="14" y="7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9" y="1"/>
                    <a:pt x="4" y="0"/>
                    <a:pt x="4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50" name="Freeform 357">
              <a:extLst>
                <a:ext uri="{FF2B5EF4-FFF2-40B4-BE49-F238E27FC236}">
                  <a16:creationId xmlns:a16="http://schemas.microsoft.com/office/drawing/2014/main" id="{AA5109DA-63E8-0347-1706-B02BD8FC2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863" y="1847850"/>
              <a:ext cx="30163" cy="2540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4" y="7"/>
                </a:cxn>
                <a:cxn ang="0">
                  <a:pos x="8" y="0"/>
                </a:cxn>
                <a:cxn ang="0">
                  <a:pos x="0" y="3"/>
                </a:cxn>
                <a:cxn ang="0">
                  <a:pos x="0" y="5"/>
                </a:cxn>
              </a:cxnLst>
              <a:rect l="0" t="0" r="r" b="b"/>
              <a:pathLst>
                <a:path w="8" h="7">
                  <a:moveTo>
                    <a:pt x="0" y="5"/>
                  </a:moveTo>
                  <a:cubicBezTo>
                    <a:pt x="1" y="6"/>
                    <a:pt x="3" y="6"/>
                    <a:pt x="4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4" y="1"/>
                    <a:pt x="0" y="3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51" name="Freeform 358">
              <a:extLst>
                <a:ext uri="{FF2B5EF4-FFF2-40B4-BE49-F238E27FC236}">
                  <a16:creationId xmlns:a16="http://schemas.microsoft.com/office/drawing/2014/main" id="{66BCDBBE-25C5-CE7D-4FFF-06B63197D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1858963"/>
              <a:ext cx="28575" cy="444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0" y="11"/>
                </a:cxn>
                <a:cxn ang="0">
                  <a:pos x="0" y="12"/>
                </a:cxn>
                <a:cxn ang="0">
                  <a:pos x="7" y="10"/>
                </a:cxn>
                <a:cxn ang="0">
                  <a:pos x="6" y="7"/>
                </a:cxn>
                <a:cxn ang="0">
                  <a:pos x="8" y="4"/>
                </a:cxn>
                <a:cxn ang="0">
                  <a:pos x="4" y="0"/>
                </a:cxn>
              </a:cxnLst>
              <a:rect l="0" t="0" r="r" b="b"/>
              <a:pathLst>
                <a:path w="8" h="12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1"/>
                    <a:pt x="4" y="11"/>
                    <a:pt x="7" y="10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4"/>
                    <a:pt x="8" y="4"/>
                    <a:pt x="8" y="4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52" name="Freeform 359">
              <a:extLst>
                <a:ext uri="{FF2B5EF4-FFF2-40B4-BE49-F238E27FC236}">
                  <a16:creationId xmlns:a16="http://schemas.microsoft.com/office/drawing/2014/main" id="{BF357C3D-0768-5460-19FD-20E727B217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601" y="1839913"/>
              <a:ext cx="149225" cy="157163"/>
            </a:xfrm>
            <a:custGeom>
              <a:avLst/>
              <a:gdLst/>
              <a:ahLst/>
              <a:cxnLst>
                <a:cxn ang="0">
                  <a:pos x="34" y="22"/>
                </a:cxn>
                <a:cxn ang="0">
                  <a:pos x="40" y="19"/>
                </a:cxn>
                <a:cxn ang="0">
                  <a:pos x="34" y="0"/>
                </a:cxn>
                <a:cxn ang="0">
                  <a:pos x="8" y="9"/>
                </a:cxn>
                <a:cxn ang="0">
                  <a:pos x="0" y="42"/>
                </a:cxn>
                <a:cxn ang="0">
                  <a:pos x="24" y="42"/>
                </a:cxn>
                <a:cxn ang="0">
                  <a:pos x="34" y="22"/>
                </a:cxn>
              </a:cxnLst>
              <a:rect l="0" t="0" r="r" b="b"/>
              <a:pathLst>
                <a:path w="40" h="42">
                  <a:moveTo>
                    <a:pt x="34" y="22"/>
                  </a:moveTo>
                  <a:cubicBezTo>
                    <a:pt x="35" y="21"/>
                    <a:pt x="36" y="21"/>
                    <a:pt x="40" y="1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10" y="7"/>
                    <a:pt x="8" y="9"/>
                  </a:cubicBezTo>
                  <a:cubicBezTo>
                    <a:pt x="5" y="12"/>
                    <a:pt x="0" y="30"/>
                    <a:pt x="0" y="42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7" y="34"/>
                    <a:pt x="31" y="25"/>
                    <a:pt x="34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53" name="Freeform 360">
              <a:extLst>
                <a:ext uri="{FF2B5EF4-FFF2-40B4-BE49-F238E27FC236}">
                  <a16:creationId xmlns:a16="http://schemas.microsoft.com/office/drawing/2014/main" id="{E75065FA-4168-FC9C-4580-1AD87A81C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1847850"/>
              <a:ext cx="146050" cy="149225"/>
            </a:xfrm>
            <a:custGeom>
              <a:avLst/>
              <a:gdLst/>
              <a:ahLst/>
              <a:cxnLst>
                <a:cxn ang="0">
                  <a:pos x="31" y="10"/>
                </a:cxn>
                <a:cxn ang="0">
                  <a:pos x="7" y="0"/>
                </a:cxn>
                <a:cxn ang="0">
                  <a:pos x="17" y="16"/>
                </a:cxn>
                <a:cxn ang="0">
                  <a:pos x="1" y="16"/>
                </a:cxn>
                <a:cxn ang="0">
                  <a:pos x="0" y="17"/>
                </a:cxn>
                <a:cxn ang="0">
                  <a:pos x="5" y="20"/>
                </a:cxn>
                <a:cxn ang="0">
                  <a:pos x="15" y="40"/>
                </a:cxn>
                <a:cxn ang="0">
                  <a:pos x="39" y="40"/>
                </a:cxn>
                <a:cxn ang="0">
                  <a:pos x="31" y="10"/>
                </a:cxn>
              </a:cxnLst>
              <a:rect l="0" t="0" r="r" b="b"/>
              <a:pathLst>
                <a:path w="39" h="40">
                  <a:moveTo>
                    <a:pt x="31" y="10"/>
                  </a:moveTo>
                  <a:cubicBezTo>
                    <a:pt x="29" y="9"/>
                    <a:pt x="7" y="0"/>
                    <a:pt x="7" y="0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19"/>
                    <a:pt x="4" y="19"/>
                    <a:pt x="5" y="20"/>
                  </a:cubicBezTo>
                  <a:cubicBezTo>
                    <a:pt x="8" y="23"/>
                    <a:pt x="13" y="32"/>
                    <a:pt x="15" y="40"/>
                  </a:cubicBezTo>
                  <a:cubicBezTo>
                    <a:pt x="39" y="40"/>
                    <a:pt x="39" y="40"/>
                    <a:pt x="39" y="40"/>
                  </a:cubicBezTo>
                  <a:cubicBezTo>
                    <a:pt x="39" y="28"/>
                    <a:pt x="34" y="13"/>
                    <a:pt x="31" y="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54" name="Freeform 361">
              <a:extLst>
                <a:ext uri="{FF2B5EF4-FFF2-40B4-BE49-F238E27FC236}">
                  <a16:creationId xmlns:a16="http://schemas.microsoft.com/office/drawing/2014/main" id="{5210B979-644F-C237-BB5B-9211CFF8E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1" y="1608138"/>
              <a:ext cx="223838" cy="300038"/>
            </a:xfrm>
            <a:custGeom>
              <a:avLst/>
              <a:gdLst/>
              <a:ahLst/>
              <a:cxnLst>
                <a:cxn ang="0">
                  <a:pos x="10" y="51"/>
                </a:cxn>
                <a:cxn ang="0">
                  <a:pos x="14" y="64"/>
                </a:cxn>
                <a:cxn ang="0">
                  <a:pos x="14" y="72"/>
                </a:cxn>
                <a:cxn ang="0">
                  <a:pos x="30" y="80"/>
                </a:cxn>
                <a:cxn ang="0">
                  <a:pos x="46" y="72"/>
                </a:cxn>
                <a:cxn ang="0">
                  <a:pos x="46" y="64"/>
                </a:cxn>
                <a:cxn ang="0">
                  <a:pos x="50" y="51"/>
                </a:cxn>
                <a:cxn ang="0">
                  <a:pos x="55" y="50"/>
                </a:cxn>
                <a:cxn ang="0">
                  <a:pos x="58" y="36"/>
                </a:cxn>
                <a:cxn ang="0">
                  <a:pos x="54" y="34"/>
                </a:cxn>
                <a:cxn ang="0">
                  <a:pos x="54" y="21"/>
                </a:cxn>
                <a:cxn ang="0">
                  <a:pos x="45" y="8"/>
                </a:cxn>
                <a:cxn ang="0">
                  <a:pos x="30" y="0"/>
                </a:cxn>
                <a:cxn ang="0">
                  <a:pos x="6" y="20"/>
                </a:cxn>
                <a:cxn ang="0">
                  <a:pos x="6" y="34"/>
                </a:cxn>
                <a:cxn ang="0">
                  <a:pos x="2" y="36"/>
                </a:cxn>
                <a:cxn ang="0">
                  <a:pos x="5" y="50"/>
                </a:cxn>
                <a:cxn ang="0">
                  <a:pos x="10" y="51"/>
                </a:cxn>
              </a:cxnLst>
              <a:rect l="0" t="0" r="r" b="b"/>
              <a:pathLst>
                <a:path w="60" h="80">
                  <a:moveTo>
                    <a:pt x="10" y="51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0" y="51"/>
                    <a:pt x="50" y="51"/>
                    <a:pt x="50" y="51"/>
                  </a:cubicBezTo>
                  <a:cubicBezTo>
                    <a:pt x="50" y="51"/>
                    <a:pt x="53" y="51"/>
                    <a:pt x="55" y="50"/>
                  </a:cubicBezTo>
                  <a:cubicBezTo>
                    <a:pt x="58" y="47"/>
                    <a:pt x="60" y="40"/>
                    <a:pt x="58" y="36"/>
                  </a:cubicBezTo>
                  <a:cubicBezTo>
                    <a:pt x="57" y="33"/>
                    <a:pt x="54" y="34"/>
                    <a:pt x="54" y="34"/>
                  </a:cubicBezTo>
                  <a:cubicBezTo>
                    <a:pt x="54" y="34"/>
                    <a:pt x="54" y="28"/>
                    <a:pt x="54" y="21"/>
                  </a:cubicBezTo>
                  <a:cubicBezTo>
                    <a:pt x="54" y="13"/>
                    <a:pt x="52" y="8"/>
                    <a:pt x="45" y="8"/>
                  </a:cubicBezTo>
                  <a:cubicBezTo>
                    <a:pt x="43" y="3"/>
                    <a:pt x="37" y="0"/>
                    <a:pt x="30" y="0"/>
                  </a:cubicBezTo>
                  <a:cubicBezTo>
                    <a:pt x="15" y="0"/>
                    <a:pt x="6" y="9"/>
                    <a:pt x="6" y="20"/>
                  </a:cubicBezTo>
                  <a:cubicBezTo>
                    <a:pt x="6" y="27"/>
                    <a:pt x="6" y="34"/>
                    <a:pt x="6" y="34"/>
                  </a:cubicBezTo>
                  <a:cubicBezTo>
                    <a:pt x="6" y="34"/>
                    <a:pt x="3" y="33"/>
                    <a:pt x="2" y="36"/>
                  </a:cubicBezTo>
                  <a:cubicBezTo>
                    <a:pt x="0" y="40"/>
                    <a:pt x="2" y="47"/>
                    <a:pt x="5" y="50"/>
                  </a:cubicBezTo>
                  <a:cubicBezTo>
                    <a:pt x="7" y="51"/>
                    <a:pt x="10" y="51"/>
                    <a:pt x="10" y="5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55" name="Freeform 362">
              <a:extLst>
                <a:ext uri="{FF2B5EF4-FFF2-40B4-BE49-F238E27FC236}">
                  <a16:creationId xmlns:a16="http://schemas.microsoft.com/office/drawing/2014/main" id="{A01DCFF9-2503-9555-2E15-A43DC9AE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1897063"/>
              <a:ext cx="509588" cy="220663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76" y="49"/>
                </a:cxn>
                <a:cxn ang="0">
                  <a:pos x="76" y="29"/>
                </a:cxn>
                <a:cxn ang="0">
                  <a:pos x="70" y="19"/>
                </a:cxn>
                <a:cxn ang="0">
                  <a:pos x="76" y="13"/>
                </a:cxn>
                <a:cxn ang="0">
                  <a:pos x="68" y="5"/>
                </a:cxn>
                <a:cxn ang="0">
                  <a:pos x="60" y="13"/>
                </a:cxn>
                <a:cxn ang="0">
                  <a:pos x="66" y="19"/>
                </a:cxn>
                <a:cxn ang="0">
                  <a:pos x="60" y="29"/>
                </a:cxn>
                <a:cxn ang="0">
                  <a:pos x="60" y="49"/>
                </a:cxn>
                <a:cxn ang="0">
                  <a:pos x="48" y="0"/>
                </a:cxn>
                <a:cxn ang="0">
                  <a:pos x="11" y="13"/>
                </a:cxn>
                <a:cxn ang="0">
                  <a:pos x="0" y="59"/>
                </a:cxn>
                <a:cxn ang="0">
                  <a:pos x="136" y="59"/>
                </a:cxn>
                <a:cxn ang="0">
                  <a:pos x="125" y="13"/>
                </a:cxn>
                <a:cxn ang="0">
                  <a:pos x="88" y="0"/>
                </a:cxn>
              </a:cxnLst>
              <a:rect l="0" t="0" r="r" b="b"/>
              <a:pathLst>
                <a:path w="136" h="59">
                  <a:moveTo>
                    <a:pt x="88" y="0"/>
                  </a:moveTo>
                  <a:cubicBezTo>
                    <a:pt x="76" y="49"/>
                    <a:pt x="76" y="49"/>
                    <a:pt x="76" y="49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60" y="49"/>
                    <a:pt x="60" y="49"/>
                    <a:pt x="60" y="4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15" y="10"/>
                    <a:pt x="11" y="13"/>
                  </a:cubicBezTo>
                  <a:cubicBezTo>
                    <a:pt x="7" y="17"/>
                    <a:pt x="0" y="43"/>
                    <a:pt x="0" y="59"/>
                  </a:cubicBezTo>
                  <a:cubicBezTo>
                    <a:pt x="136" y="59"/>
                    <a:pt x="136" y="59"/>
                    <a:pt x="136" y="59"/>
                  </a:cubicBezTo>
                  <a:cubicBezTo>
                    <a:pt x="136" y="43"/>
                    <a:pt x="129" y="17"/>
                    <a:pt x="125" y="13"/>
                  </a:cubicBezTo>
                  <a:cubicBezTo>
                    <a:pt x="121" y="10"/>
                    <a:pt x="88" y="0"/>
                    <a:pt x="8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56" name="Freeform 363">
              <a:extLst>
                <a:ext uri="{FF2B5EF4-FFF2-40B4-BE49-F238E27FC236}">
                  <a16:creationId xmlns:a16="http://schemas.microsoft.com/office/drawing/2014/main" id="{253F5475-AD17-0930-EA6B-33D0AB9CE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088" y="1638300"/>
              <a:ext cx="150813" cy="261938"/>
            </a:xfrm>
            <a:custGeom>
              <a:avLst/>
              <a:gdLst/>
              <a:ahLst/>
              <a:cxnLst>
                <a:cxn ang="0">
                  <a:pos x="15" y="69"/>
                </a:cxn>
                <a:cxn ang="0">
                  <a:pos x="20" y="70"/>
                </a:cxn>
                <a:cxn ang="0">
                  <a:pos x="29" y="52"/>
                </a:cxn>
                <a:cxn ang="0">
                  <a:pos x="40" y="46"/>
                </a:cxn>
                <a:cxn ang="0">
                  <a:pos x="36" y="26"/>
                </a:cxn>
                <a:cxn ang="0">
                  <a:pos x="18" y="0"/>
                </a:cxn>
                <a:cxn ang="0">
                  <a:pos x="2" y="9"/>
                </a:cxn>
                <a:cxn ang="0">
                  <a:pos x="2" y="21"/>
                </a:cxn>
                <a:cxn ang="0">
                  <a:pos x="5" y="24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7" y="52"/>
                </a:cxn>
                <a:cxn ang="0">
                  <a:pos x="15" y="69"/>
                </a:cxn>
              </a:cxnLst>
              <a:rect l="0" t="0" r="r" b="b"/>
              <a:pathLst>
                <a:path w="40" h="70">
                  <a:moveTo>
                    <a:pt x="15" y="69"/>
                  </a:moveTo>
                  <a:cubicBezTo>
                    <a:pt x="17" y="69"/>
                    <a:pt x="19" y="70"/>
                    <a:pt x="20" y="7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5" y="39"/>
                    <a:pt x="36" y="26"/>
                    <a:pt x="36" y="26"/>
                  </a:cubicBezTo>
                  <a:cubicBezTo>
                    <a:pt x="36" y="15"/>
                    <a:pt x="36" y="0"/>
                    <a:pt x="18" y="0"/>
                  </a:cubicBezTo>
                  <a:cubicBezTo>
                    <a:pt x="9" y="0"/>
                    <a:pt x="4" y="4"/>
                    <a:pt x="2" y="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2"/>
                    <a:pt x="4" y="23"/>
                    <a:pt x="5" y="24"/>
                  </a:cubicBezTo>
                  <a:cubicBezTo>
                    <a:pt x="9" y="32"/>
                    <a:pt x="6" y="43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7" y="52"/>
                    <a:pt x="7" y="52"/>
                    <a:pt x="7" y="52"/>
                  </a:cubicBezTo>
                  <a:lnTo>
                    <a:pt x="15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57" name="Freeform 364">
              <a:extLst>
                <a:ext uri="{FF2B5EF4-FFF2-40B4-BE49-F238E27FC236}">
                  <a16:creationId xmlns:a16="http://schemas.microsoft.com/office/drawing/2014/main" id="{7D830D15-4C73-331C-EF06-3DB57AD4D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1638300"/>
              <a:ext cx="134938" cy="209550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8" y="44"/>
                </a:cxn>
                <a:cxn ang="0">
                  <a:pos x="8" y="48"/>
                </a:cxn>
                <a:cxn ang="0">
                  <a:pos x="20" y="56"/>
                </a:cxn>
                <a:cxn ang="0">
                  <a:pos x="32" y="48"/>
                </a:cxn>
                <a:cxn ang="0">
                  <a:pos x="32" y="44"/>
                </a:cxn>
                <a:cxn ang="0">
                  <a:pos x="33" y="40"/>
                </a:cxn>
                <a:cxn ang="0">
                  <a:pos x="33" y="24"/>
                </a:cxn>
                <a:cxn ang="0">
                  <a:pos x="36" y="21"/>
                </a:cxn>
                <a:cxn ang="0">
                  <a:pos x="36" y="7"/>
                </a:cxn>
                <a:cxn ang="0">
                  <a:pos x="31" y="5"/>
                </a:cxn>
                <a:cxn ang="0">
                  <a:pos x="20" y="0"/>
                </a:cxn>
                <a:cxn ang="0">
                  <a:pos x="4" y="14"/>
                </a:cxn>
                <a:cxn ang="0">
                  <a:pos x="4" y="24"/>
                </a:cxn>
                <a:cxn ang="0">
                  <a:pos x="2" y="26"/>
                </a:cxn>
                <a:cxn ang="0">
                  <a:pos x="4" y="35"/>
                </a:cxn>
                <a:cxn ang="0">
                  <a:pos x="6" y="36"/>
                </a:cxn>
              </a:cxnLst>
              <a:rect l="0" t="0" r="r" b="b"/>
              <a:pathLst>
                <a:path w="36" h="56">
                  <a:moveTo>
                    <a:pt x="6" y="36"/>
                  </a:moveTo>
                  <a:cubicBezTo>
                    <a:pt x="8" y="44"/>
                    <a:pt x="8" y="44"/>
                    <a:pt x="8" y="4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1" y="35"/>
                    <a:pt x="30" y="29"/>
                    <a:pt x="33" y="24"/>
                  </a:cubicBezTo>
                  <a:cubicBezTo>
                    <a:pt x="34" y="23"/>
                    <a:pt x="35" y="22"/>
                    <a:pt x="36" y="21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5" y="6"/>
                    <a:pt x="33" y="5"/>
                    <a:pt x="31" y="5"/>
                  </a:cubicBezTo>
                  <a:cubicBezTo>
                    <a:pt x="29" y="1"/>
                    <a:pt x="25" y="0"/>
                    <a:pt x="20" y="0"/>
                  </a:cubicBezTo>
                  <a:cubicBezTo>
                    <a:pt x="9" y="0"/>
                    <a:pt x="4" y="6"/>
                    <a:pt x="4" y="14"/>
                  </a:cubicBezTo>
                  <a:cubicBezTo>
                    <a:pt x="4" y="19"/>
                    <a:pt x="4" y="24"/>
                    <a:pt x="4" y="24"/>
                  </a:cubicBezTo>
                  <a:cubicBezTo>
                    <a:pt x="4" y="24"/>
                    <a:pt x="3" y="24"/>
                    <a:pt x="2" y="26"/>
                  </a:cubicBezTo>
                  <a:cubicBezTo>
                    <a:pt x="0" y="28"/>
                    <a:pt x="1" y="33"/>
                    <a:pt x="4" y="35"/>
                  </a:cubicBezTo>
                  <a:cubicBezTo>
                    <a:pt x="5" y="36"/>
                    <a:pt x="6" y="36"/>
                    <a:pt x="6" y="3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  <p:sp>
          <p:nvSpPr>
            <p:cNvPr id="58" name="Freeform 365">
              <a:extLst>
                <a:ext uri="{FF2B5EF4-FFF2-40B4-BE49-F238E27FC236}">
                  <a16:creationId xmlns:a16="http://schemas.microsoft.com/office/drawing/2014/main" id="{0AD4B2FE-0529-CE94-3034-25705BEE9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397000"/>
              <a:ext cx="525463" cy="211138"/>
            </a:xfrm>
            <a:custGeom>
              <a:avLst/>
              <a:gdLst/>
              <a:ahLst/>
              <a:cxnLst>
                <a:cxn ang="0">
                  <a:pos x="11" y="56"/>
                </a:cxn>
                <a:cxn ang="0">
                  <a:pos x="42" y="39"/>
                </a:cxn>
                <a:cxn ang="0">
                  <a:pos x="42" y="22"/>
                </a:cxn>
                <a:cxn ang="0">
                  <a:pos x="56" y="16"/>
                </a:cxn>
                <a:cxn ang="0">
                  <a:pos x="84" y="16"/>
                </a:cxn>
                <a:cxn ang="0">
                  <a:pos x="98" y="22"/>
                </a:cxn>
                <a:cxn ang="0">
                  <a:pos x="98" y="39"/>
                </a:cxn>
                <a:cxn ang="0">
                  <a:pos x="129" y="56"/>
                </a:cxn>
                <a:cxn ang="0">
                  <a:pos x="136" y="49"/>
                </a:cxn>
                <a:cxn ang="0">
                  <a:pos x="130" y="18"/>
                </a:cxn>
                <a:cxn ang="0">
                  <a:pos x="70" y="0"/>
                </a:cxn>
                <a:cxn ang="0">
                  <a:pos x="10" y="18"/>
                </a:cxn>
                <a:cxn ang="0">
                  <a:pos x="4" y="49"/>
                </a:cxn>
                <a:cxn ang="0">
                  <a:pos x="11" y="56"/>
                </a:cxn>
              </a:cxnLst>
              <a:rect l="0" t="0" r="r" b="b"/>
              <a:pathLst>
                <a:path w="140" h="56">
                  <a:moveTo>
                    <a:pt x="11" y="56"/>
                  </a:moveTo>
                  <a:cubicBezTo>
                    <a:pt x="42" y="39"/>
                    <a:pt x="42" y="39"/>
                    <a:pt x="42" y="39"/>
                  </a:cubicBezTo>
                  <a:cubicBezTo>
                    <a:pt x="44" y="37"/>
                    <a:pt x="38" y="26"/>
                    <a:pt x="42" y="22"/>
                  </a:cubicBezTo>
                  <a:cubicBezTo>
                    <a:pt x="45" y="19"/>
                    <a:pt x="48" y="16"/>
                    <a:pt x="56" y="16"/>
                  </a:cubicBezTo>
                  <a:cubicBezTo>
                    <a:pt x="84" y="16"/>
                    <a:pt x="84" y="16"/>
                    <a:pt x="84" y="16"/>
                  </a:cubicBezTo>
                  <a:cubicBezTo>
                    <a:pt x="93" y="16"/>
                    <a:pt x="95" y="19"/>
                    <a:pt x="98" y="22"/>
                  </a:cubicBezTo>
                  <a:cubicBezTo>
                    <a:pt x="102" y="26"/>
                    <a:pt x="96" y="37"/>
                    <a:pt x="98" y="39"/>
                  </a:cubicBezTo>
                  <a:cubicBezTo>
                    <a:pt x="129" y="56"/>
                    <a:pt x="129" y="56"/>
                    <a:pt x="129" y="56"/>
                  </a:cubicBezTo>
                  <a:cubicBezTo>
                    <a:pt x="129" y="56"/>
                    <a:pt x="130" y="54"/>
                    <a:pt x="136" y="49"/>
                  </a:cubicBezTo>
                  <a:cubicBezTo>
                    <a:pt x="140" y="45"/>
                    <a:pt x="138" y="25"/>
                    <a:pt x="130" y="18"/>
                  </a:cubicBezTo>
                  <a:cubicBezTo>
                    <a:pt x="123" y="11"/>
                    <a:pt x="104" y="0"/>
                    <a:pt x="70" y="0"/>
                  </a:cubicBezTo>
                  <a:cubicBezTo>
                    <a:pt x="36" y="0"/>
                    <a:pt x="17" y="11"/>
                    <a:pt x="10" y="18"/>
                  </a:cubicBezTo>
                  <a:cubicBezTo>
                    <a:pt x="2" y="25"/>
                    <a:pt x="0" y="45"/>
                    <a:pt x="4" y="49"/>
                  </a:cubicBezTo>
                  <a:cubicBezTo>
                    <a:pt x="10" y="54"/>
                    <a:pt x="11" y="56"/>
                    <a:pt x="11" y="5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en-US" sz="1662">
                <a:solidFill>
                  <a:prstClr val="black"/>
                </a:solidFill>
              </a:endParaRPr>
            </a:p>
          </p:txBody>
        </p:sp>
      </p:grpSp>
      <p:pic>
        <p:nvPicPr>
          <p:cNvPr id="59" name="homework.png">
            <a:extLst>
              <a:ext uri="{FF2B5EF4-FFF2-40B4-BE49-F238E27FC236}">
                <a16:creationId xmlns:a16="http://schemas.microsoft.com/office/drawing/2014/main" id="{81C189A3-6A0B-ECE9-A04F-3935B921375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005EB8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730215" y="1099811"/>
            <a:ext cx="576000" cy="57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0" name="Group 149">
            <a:extLst>
              <a:ext uri="{FF2B5EF4-FFF2-40B4-BE49-F238E27FC236}">
                <a16:creationId xmlns:a16="http://schemas.microsoft.com/office/drawing/2014/main" id="{F35A8AE1-60C9-93E5-354B-A346F80263E9}"/>
              </a:ext>
            </a:extLst>
          </p:cNvPr>
          <p:cNvGrpSpPr>
            <a:grpSpLocks noChangeAspect="1"/>
          </p:cNvGrpSpPr>
          <p:nvPr/>
        </p:nvGrpSpPr>
        <p:grpSpPr>
          <a:xfrm>
            <a:off x="1678704" y="2422102"/>
            <a:ext cx="585951" cy="504000"/>
            <a:chOff x="6337300" y="2509838"/>
            <a:chExt cx="681038" cy="585787"/>
          </a:xfrm>
          <a:solidFill>
            <a:srgbClr val="003F96"/>
          </a:solidFill>
        </p:grpSpPr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1C54B54B-458C-E408-662A-DFB650701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2300" y="3019425"/>
              <a:ext cx="1588" cy="47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0960A763-5F07-5B27-073D-31DB4C645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4938" y="2509838"/>
              <a:ext cx="533400" cy="561975"/>
            </a:xfrm>
            <a:custGeom>
              <a:avLst/>
              <a:gdLst/>
              <a:ahLst/>
              <a:cxnLst>
                <a:cxn ang="0">
                  <a:pos x="179" y="81"/>
                </a:cxn>
                <a:cxn ang="0">
                  <a:pos x="154" y="94"/>
                </a:cxn>
                <a:cxn ang="0">
                  <a:pos x="163" y="94"/>
                </a:cxn>
                <a:cxn ang="0">
                  <a:pos x="186" y="99"/>
                </a:cxn>
                <a:cxn ang="0">
                  <a:pos x="176" y="105"/>
                </a:cxn>
                <a:cxn ang="0">
                  <a:pos x="122" y="91"/>
                </a:cxn>
                <a:cxn ang="0">
                  <a:pos x="144" y="25"/>
                </a:cxn>
                <a:cxn ang="0">
                  <a:pos x="143" y="26"/>
                </a:cxn>
                <a:cxn ang="0">
                  <a:pos x="144" y="23"/>
                </a:cxn>
                <a:cxn ang="0">
                  <a:pos x="134" y="2"/>
                </a:cxn>
                <a:cxn ang="0">
                  <a:pos x="114" y="13"/>
                </a:cxn>
                <a:cxn ang="0">
                  <a:pos x="90" y="66"/>
                </a:cxn>
                <a:cxn ang="0">
                  <a:pos x="90" y="66"/>
                </a:cxn>
                <a:cxn ang="0">
                  <a:pos x="43" y="114"/>
                </a:cxn>
                <a:cxn ang="0">
                  <a:pos x="26" y="121"/>
                </a:cxn>
                <a:cxn ang="0">
                  <a:pos x="24" y="124"/>
                </a:cxn>
                <a:cxn ang="0">
                  <a:pos x="23" y="219"/>
                </a:cxn>
                <a:cxn ang="0">
                  <a:pos x="79" y="215"/>
                </a:cxn>
                <a:cxn ang="0">
                  <a:pos x="144" y="227"/>
                </a:cxn>
                <a:cxn ang="0">
                  <a:pos x="198" y="209"/>
                </a:cxn>
                <a:cxn ang="0">
                  <a:pos x="198" y="208"/>
                </a:cxn>
                <a:cxn ang="0">
                  <a:pos x="198" y="205"/>
                </a:cxn>
                <a:cxn ang="0">
                  <a:pos x="198" y="204"/>
                </a:cxn>
                <a:cxn ang="0">
                  <a:pos x="198" y="204"/>
                </a:cxn>
                <a:cxn ang="0">
                  <a:pos x="199" y="200"/>
                </a:cxn>
                <a:cxn ang="0">
                  <a:pos x="207" y="188"/>
                </a:cxn>
                <a:cxn ang="0">
                  <a:pos x="207" y="167"/>
                </a:cxn>
                <a:cxn ang="0">
                  <a:pos x="213" y="152"/>
                </a:cxn>
                <a:cxn ang="0">
                  <a:pos x="209" y="129"/>
                </a:cxn>
                <a:cxn ang="0">
                  <a:pos x="215" y="112"/>
                </a:cxn>
                <a:cxn ang="0">
                  <a:pos x="215" y="112"/>
                </a:cxn>
                <a:cxn ang="0">
                  <a:pos x="179" y="81"/>
                </a:cxn>
              </a:cxnLst>
              <a:rect l="0" t="0" r="r" b="b"/>
              <a:pathLst>
                <a:path w="217" h="229">
                  <a:moveTo>
                    <a:pt x="179" y="81"/>
                  </a:moveTo>
                  <a:cubicBezTo>
                    <a:pt x="145" y="83"/>
                    <a:pt x="154" y="94"/>
                    <a:pt x="154" y="94"/>
                  </a:cubicBezTo>
                  <a:cubicBezTo>
                    <a:pt x="154" y="94"/>
                    <a:pt x="155" y="96"/>
                    <a:pt x="163" y="94"/>
                  </a:cubicBezTo>
                  <a:cubicBezTo>
                    <a:pt x="167" y="92"/>
                    <a:pt x="190" y="90"/>
                    <a:pt x="186" y="99"/>
                  </a:cubicBezTo>
                  <a:cubicBezTo>
                    <a:pt x="184" y="103"/>
                    <a:pt x="179" y="105"/>
                    <a:pt x="176" y="105"/>
                  </a:cubicBezTo>
                  <a:cubicBezTo>
                    <a:pt x="160" y="108"/>
                    <a:pt x="143" y="104"/>
                    <a:pt x="122" y="91"/>
                  </a:cubicBezTo>
                  <a:cubicBezTo>
                    <a:pt x="134" y="74"/>
                    <a:pt x="144" y="25"/>
                    <a:pt x="144" y="25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4" y="24"/>
                    <a:pt x="144" y="23"/>
                    <a:pt x="144" y="23"/>
                  </a:cubicBezTo>
                  <a:cubicBezTo>
                    <a:pt x="147" y="15"/>
                    <a:pt x="143" y="5"/>
                    <a:pt x="134" y="2"/>
                  </a:cubicBezTo>
                  <a:cubicBezTo>
                    <a:pt x="126" y="0"/>
                    <a:pt x="116" y="4"/>
                    <a:pt x="114" y="13"/>
                  </a:cubicBezTo>
                  <a:cubicBezTo>
                    <a:pt x="113" y="13"/>
                    <a:pt x="103" y="43"/>
                    <a:pt x="90" y="6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66"/>
                    <a:pt x="65" y="103"/>
                    <a:pt x="43" y="114"/>
                  </a:cubicBezTo>
                  <a:cubicBezTo>
                    <a:pt x="35" y="117"/>
                    <a:pt x="30" y="119"/>
                    <a:pt x="26" y="121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5"/>
                    <a:pt x="0" y="178"/>
                    <a:pt x="23" y="219"/>
                  </a:cubicBezTo>
                  <a:cubicBezTo>
                    <a:pt x="44" y="218"/>
                    <a:pt x="62" y="215"/>
                    <a:pt x="79" y="215"/>
                  </a:cubicBezTo>
                  <a:cubicBezTo>
                    <a:pt x="103" y="214"/>
                    <a:pt x="118" y="223"/>
                    <a:pt x="144" y="227"/>
                  </a:cubicBezTo>
                  <a:cubicBezTo>
                    <a:pt x="158" y="229"/>
                    <a:pt x="197" y="227"/>
                    <a:pt x="198" y="209"/>
                  </a:cubicBezTo>
                  <a:cubicBezTo>
                    <a:pt x="198" y="209"/>
                    <a:pt x="198" y="209"/>
                    <a:pt x="198" y="208"/>
                  </a:cubicBezTo>
                  <a:cubicBezTo>
                    <a:pt x="198" y="207"/>
                    <a:pt x="198" y="206"/>
                    <a:pt x="198" y="205"/>
                  </a:cubicBezTo>
                  <a:cubicBezTo>
                    <a:pt x="198" y="205"/>
                    <a:pt x="198" y="204"/>
                    <a:pt x="198" y="204"/>
                  </a:cubicBezTo>
                  <a:cubicBezTo>
                    <a:pt x="198" y="204"/>
                    <a:pt x="198" y="204"/>
                    <a:pt x="198" y="204"/>
                  </a:cubicBezTo>
                  <a:cubicBezTo>
                    <a:pt x="198" y="203"/>
                    <a:pt x="198" y="201"/>
                    <a:pt x="199" y="200"/>
                  </a:cubicBezTo>
                  <a:cubicBezTo>
                    <a:pt x="200" y="196"/>
                    <a:pt x="205" y="193"/>
                    <a:pt x="207" y="188"/>
                  </a:cubicBezTo>
                  <a:cubicBezTo>
                    <a:pt x="209" y="181"/>
                    <a:pt x="206" y="174"/>
                    <a:pt x="207" y="167"/>
                  </a:cubicBezTo>
                  <a:cubicBezTo>
                    <a:pt x="208" y="160"/>
                    <a:pt x="212" y="158"/>
                    <a:pt x="213" y="152"/>
                  </a:cubicBezTo>
                  <a:cubicBezTo>
                    <a:pt x="215" y="138"/>
                    <a:pt x="210" y="136"/>
                    <a:pt x="209" y="129"/>
                  </a:cubicBezTo>
                  <a:cubicBezTo>
                    <a:pt x="209" y="124"/>
                    <a:pt x="215" y="119"/>
                    <a:pt x="215" y="112"/>
                  </a:cubicBezTo>
                  <a:cubicBezTo>
                    <a:pt x="215" y="112"/>
                    <a:pt x="215" y="112"/>
                    <a:pt x="215" y="112"/>
                  </a:cubicBezTo>
                  <a:cubicBezTo>
                    <a:pt x="215" y="112"/>
                    <a:pt x="217" y="80"/>
                    <a:pt x="179" y="8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DF6DE95D-7DB6-536D-17E1-96BA32388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300" y="2790825"/>
              <a:ext cx="177800" cy="304800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32" y="124"/>
                </a:cxn>
                <a:cxn ang="0">
                  <a:pos x="72" y="123"/>
                </a:cxn>
                <a:cxn ang="0">
                  <a:pos x="72" y="4"/>
                </a:cxn>
                <a:cxn ang="0">
                  <a:pos x="26" y="0"/>
                </a:cxn>
              </a:cxnLst>
              <a:rect l="0" t="0" r="r" b="b"/>
              <a:pathLst>
                <a:path w="72" h="124">
                  <a:moveTo>
                    <a:pt x="26" y="0"/>
                  </a:moveTo>
                  <a:cubicBezTo>
                    <a:pt x="0" y="94"/>
                    <a:pt x="32" y="124"/>
                    <a:pt x="32" y="124"/>
                  </a:cubicBezTo>
                  <a:cubicBezTo>
                    <a:pt x="72" y="123"/>
                    <a:pt x="72" y="123"/>
                    <a:pt x="72" y="123"/>
                  </a:cubicBezTo>
                  <a:cubicBezTo>
                    <a:pt x="44" y="70"/>
                    <a:pt x="72" y="4"/>
                    <a:pt x="72" y="4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64" name="Freeform 39">
            <a:extLst>
              <a:ext uri="{FF2B5EF4-FFF2-40B4-BE49-F238E27FC236}">
                <a16:creationId xmlns:a16="http://schemas.microsoft.com/office/drawing/2014/main" id="{EB8379FD-98D6-7574-AAB6-ECDF1A21F3A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787519" y="5708750"/>
            <a:ext cx="508081" cy="576000"/>
          </a:xfrm>
          <a:custGeom>
            <a:avLst/>
            <a:gdLst>
              <a:gd name="T0" fmla="*/ 371 w 389"/>
              <a:gd name="T1" fmla="*/ 51 h 441"/>
              <a:gd name="T2" fmla="*/ 326 w 389"/>
              <a:gd name="T3" fmla="*/ 47 h 441"/>
              <a:gd name="T4" fmla="*/ 205 w 389"/>
              <a:gd name="T5" fmla="*/ 4 h 441"/>
              <a:gd name="T6" fmla="*/ 184 w 389"/>
              <a:gd name="T7" fmla="*/ 4 h 441"/>
              <a:gd name="T8" fmla="*/ 144 w 389"/>
              <a:gd name="T9" fmla="*/ 24 h 441"/>
              <a:gd name="T10" fmla="*/ 48 w 389"/>
              <a:gd name="T11" fmla="*/ 49 h 441"/>
              <a:gd name="T12" fmla="*/ 18 w 389"/>
              <a:gd name="T13" fmla="*/ 51 h 441"/>
              <a:gd name="T14" fmla="*/ 0 w 389"/>
              <a:gd name="T15" fmla="*/ 70 h 441"/>
              <a:gd name="T16" fmla="*/ 0 w 389"/>
              <a:gd name="T17" fmla="*/ 80 h 441"/>
              <a:gd name="T18" fmla="*/ 0 w 389"/>
              <a:gd name="T19" fmla="*/ 80 h 441"/>
              <a:gd name="T20" fmla="*/ 2 w 389"/>
              <a:gd name="T21" fmla="*/ 117 h 441"/>
              <a:gd name="T22" fmla="*/ 17 w 389"/>
              <a:gd name="T23" fmla="*/ 207 h 441"/>
              <a:gd name="T24" fmla="*/ 106 w 389"/>
              <a:gd name="T25" fmla="*/ 375 h 441"/>
              <a:gd name="T26" fmla="*/ 184 w 389"/>
              <a:gd name="T27" fmla="*/ 437 h 441"/>
              <a:gd name="T28" fmla="*/ 205 w 389"/>
              <a:gd name="T29" fmla="*/ 437 h 441"/>
              <a:gd name="T30" fmla="*/ 286 w 389"/>
              <a:gd name="T31" fmla="*/ 373 h 441"/>
              <a:gd name="T32" fmla="*/ 368 w 389"/>
              <a:gd name="T33" fmla="*/ 222 h 441"/>
              <a:gd name="T34" fmla="*/ 389 w 389"/>
              <a:gd name="T35" fmla="*/ 70 h 441"/>
              <a:gd name="T36" fmla="*/ 371 w 389"/>
              <a:gd name="T37" fmla="*/ 51 h 441"/>
              <a:gd name="T38" fmla="*/ 331 w 389"/>
              <a:gd name="T39" fmla="*/ 128 h 441"/>
              <a:gd name="T40" fmla="*/ 310 w 389"/>
              <a:gd name="T41" fmla="*/ 157 h 441"/>
              <a:gd name="T42" fmla="*/ 229 w 389"/>
              <a:gd name="T43" fmla="*/ 284 h 441"/>
              <a:gd name="T44" fmla="*/ 190 w 389"/>
              <a:gd name="T45" fmla="*/ 347 h 441"/>
              <a:gd name="T46" fmla="*/ 180 w 389"/>
              <a:gd name="T47" fmla="*/ 355 h 441"/>
              <a:gd name="T48" fmla="*/ 174 w 389"/>
              <a:gd name="T49" fmla="*/ 357 h 441"/>
              <a:gd name="T50" fmla="*/ 171 w 389"/>
              <a:gd name="T51" fmla="*/ 357 h 441"/>
              <a:gd name="T52" fmla="*/ 165 w 389"/>
              <a:gd name="T53" fmla="*/ 356 h 441"/>
              <a:gd name="T54" fmla="*/ 150 w 389"/>
              <a:gd name="T55" fmla="*/ 348 h 441"/>
              <a:gd name="T56" fmla="*/ 64 w 389"/>
              <a:gd name="T57" fmla="*/ 265 h 441"/>
              <a:gd name="T58" fmla="*/ 52 w 389"/>
              <a:gd name="T59" fmla="*/ 242 h 441"/>
              <a:gd name="T60" fmla="*/ 65 w 389"/>
              <a:gd name="T61" fmla="*/ 218 h 441"/>
              <a:gd name="T62" fmla="*/ 92 w 389"/>
              <a:gd name="T63" fmla="*/ 220 h 441"/>
              <a:gd name="T64" fmla="*/ 107 w 389"/>
              <a:gd name="T65" fmla="*/ 233 h 441"/>
              <a:gd name="T66" fmla="*/ 148 w 389"/>
              <a:gd name="T67" fmla="*/ 271 h 441"/>
              <a:gd name="T68" fmla="*/ 160 w 389"/>
              <a:gd name="T69" fmla="*/ 283 h 441"/>
              <a:gd name="T70" fmla="*/ 163 w 389"/>
              <a:gd name="T71" fmla="*/ 285 h 441"/>
              <a:gd name="T72" fmla="*/ 165 w 389"/>
              <a:gd name="T73" fmla="*/ 283 h 441"/>
              <a:gd name="T74" fmla="*/ 224 w 389"/>
              <a:gd name="T75" fmla="*/ 186 h 441"/>
              <a:gd name="T76" fmla="*/ 283 w 389"/>
              <a:gd name="T77" fmla="*/ 101 h 441"/>
              <a:gd name="T78" fmla="*/ 302 w 389"/>
              <a:gd name="T79" fmla="*/ 85 h 441"/>
              <a:gd name="T80" fmla="*/ 310 w 389"/>
              <a:gd name="T81" fmla="*/ 84 h 441"/>
              <a:gd name="T82" fmla="*/ 312 w 389"/>
              <a:gd name="T83" fmla="*/ 84 h 441"/>
              <a:gd name="T84" fmla="*/ 316 w 389"/>
              <a:gd name="T85" fmla="*/ 85 h 441"/>
              <a:gd name="T86" fmla="*/ 331 w 389"/>
              <a:gd name="T87" fmla="*/ 128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89" h="441">
                <a:moveTo>
                  <a:pt x="371" y="51"/>
                </a:moveTo>
                <a:cubicBezTo>
                  <a:pt x="356" y="50"/>
                  <a:pt x="341" y="49"/>
                  <a:pt x="326" y="47"/>
                </a:cubicBezTo>
                <a:cubicBezTo>
                  <a:pt x="283" y="41"/>
                  <a:pt x="243" y="26"/>
                  <a:pt x="205" y="4"/>
                </a:cubicBezTo>
                <a:cubicBezTo>
                  <a:pt x="198" y="0"/>
                  <a:pt x="191" y="0"/>
                  <a:pt x="184" y="4"/>
                </a:cubicBezTo>
                <a:cubicBezTo>
                  <a:pt x="171" y="11"/>
                  <a:pt x="158" y="18"/>
                  <a:pt x="144" y="24"/>
                </a:cubicBezTo>
                <a:cubicBezTo>
                  <a:pt x="114" y="37"/>
                  <a:pt x="82" y="46"/>
                  <a:pt x="48" y="49"/>
                </a:cubicBezTo>
                <a:cubicBezTo>
                  <a:pt x="38" y="50"/>
                  <a:pt x="28" y="51"/>
                  <a:pt x="18" y="51"/>
                </a:cubicBezTo>
                <a:cubicBezTo>
                  <a:pt x="5" y="52"/>
                  <a:pt x="0" y="57"/>
                  <a:pt x="0" y="70"/>
                </a:cubicBezTo>
                <a:cubicBezTo>
                  <a:pt x="0" y="73"/>
                  <a:pt x="0" y="77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1" y="92"/>
                  <a:pt x="2" y="105"/>
                  <a:pt x="2" y="117"/>
                </a:cubicBezTo>
                <a:cubicBezTo>
                  <a:pt x="5" y="147"/>
                  <a:pt x="9" y="178"/>
                  <a:pt x="17" y="207"/>
                </a:cubicBezTo>
                <a:cubicBezTo>
                  <a:pt x="34" y="270"/>
                  <a:pt x="61" y="327"/>
                  <a:pt x="106" y="375"/>
                </a:cubicBezTo>
                <a:cubicBezTo>
                  <a:pt x="129" y="400"/>
                  <a:pt x="154" y="421"/>
                  <a:pt x="184" y="437"/>
                </a:cubicBezTo>
                <a:cubicBezTo>
                  <a:pt x="191" y="441"/>
                  <a:pt x="197" y="441"/>
                  <a:pt x="205" y="437"/>
                </a:cubicBezTo>
                <a:cubicBezTo>
                  <a:pt x="236" y="421"/>
                  <a:pt x="263" y="399"/>
                  <a:pt x="286" y="373"/>
                </a:cubicBezTo>
                <a:cubicBezTo>
                  <a:pt x="325" y="329"/>
                  <a:pt x="351" y="278"/>
                  <a:pt x="368" y="222"/>
                </a:cubicBezTo>
                <a:cubicBezTo>
                  <a:pt x="383" y="172"/>
                  <a:pt x="388" y="121"/>
                  <a:pt x="389" y="70"/>
                </a:cubicBezTo>
                <a:cubicBezTo>
                  <a:pt x="389" y="57"/>
                  <a:pt x="384" y="52"/>
                  <a:pt x="371" y="51"/>
                </a:cubicBezTo>
                <a:close/>
                <a:moveTo>
                  <a:pt x="331" y="128"/>
                </a:moveTo>
                <a:cubicBezTo>
                  <a:pt x="324" y="137"/>
                  <a:pt x="317" y="147"/>
                  <a:pt x="310" y="157"/>
                </a:cubicBezTo>
                <a:cubicBezTo>
                  <a:pt x="282" y="198"/>
                  <a:pt x="255" y="241"/>
                  <a:pt x="229" y="284"/>
                </a:cubicBezTo>
                <a:cubicBezTo>
                  <a:pt x="216" y="305"/>
                  <a:pt x="203" y="326"/>
                  <a:pt x="190" y="347"/>
                </a:cubicBezTo>
                <a:cubicBezTo>
                  <a:pt x="188" y="351"/>
                  <a:pt x="184" y="354"/>
                  <a:pt x="180" y="355"/>
                </a:cubicBezTo>
                <a:cubicBezTo>
                  <a:pt x="178" y="356"/>
                  <a:pt x="176" y="356"/>
                  <a:pt x="174" y="357"/>
                </a:cubicBezTo>
                <a:cubicBezTo>
                  <a:pt x="173" y="357"/>
                  <a:pt x="172" y="357"/>
                  <a:pt x="171" y="357"/>
                </a:cubicBezTo>
                <a:cubicBezTo>
                  <a:pt x="169" y="356"/>
                  <a:pt x="167" y="356"/>
                  <a:pt x="165" y="356"/>
                </a:cubicBezTo>
                <a:cubicBezTo>
                  <a:pt x="159" y="355"/>
                  <a:pt x="154" y="352"/>
                  <a:pt x="150" y="348"/>
                </a:cubicBezTo>
                <a:cubicBezTo>
                  <a:pt x="121" y="320"/>
                  <a:pt x="92" y="293"/>
                  <a:pt x="64" y="265"/>
                </a:cubicBezTo>
                <a:cubicBezTo>
                  <a:pt x="57" y="259"/>
                  <a:pt x="53" y="251"/>
                  <a:pt x="52" y="242"/>
                </a:cubicBezTo>
                <a:cubicBezTo>
                  <a:pt x="52" y="231"/>
                  <a:pt x="56" y="223"/>
                  <a:pt x="65" y="218"/>
                </a:cubicBezTo>
                <a:cubicBezTo>
                  <a:pt x="75" y="212"/>
                  <a:pt x="84" y="214"/>
                  <a:pt x="92" y="220"/>
                </a:cubicBezTo>
                <a:cubicBezTo>
                  <a:pt x="97" y="224"/>
                  <a:pt x="102" y="229"/>
                  <a:pt x="107" y="233"/>
                </a:cubicBezTo>
                <a:cubicBezTo>
                  <a:pt x="121" y="246"/>
                  <a:pt x="134" y="258"/>
                  <a:pt x="148" y="271"/>
                </a:cubicBezTo>
                <a:cubicBezTo>
                  <a:pt x="152" y="275"/>
                  <a:pt x="156" y="279"/>
                  <a:pt x="160" y="283"/>
                </a:cubicBezTo>
                <a:cubicBezTo>
                  <a:pt x="161" y="283"/>
                  <a:pt x="162" y="284"/>
                  <a:pt x="163" y="285"/>
                </a:cubicBezTo>
                <a:cubicBezTo>
                  <a:pt x="164" y="284"/>
                  <a:pt x="164" y="284"/>
                  <a:pt x="165" y="283"/>
                </a:cubicBezTo>
                <a:cubicBezTo>
                  <a:pt x="183" y="250"/>
                  <a:pt x="203" y="217"/>
                  <a:pt x="224" y="186"/>
                </a:cubicBezTo>
                <a:cubicBezTo>
                  <a:pt x="243" y="157"/>
                  <a:pt x="263" y="129"/>
                  <a:pt x="283" y="101"/>
                </a:cubicBezTo>
                <a:cubicBezTo>
                  <a:pt x="288" y="94"/>
                  <a:pt x="294" y="88"/>
                  <a:pt x="302" y="85"/>
                </a:cubicBezTo>
                <a:cubicBezTo>
                  <a:pt x="305" y="85"/>
                  <a:pt x="308" y="84"/>
                  <a:pt x="310" y="84"/>
                </a:cubicBezTo>
                <a:cubicBezTo>
                  <a:pt x="311" y="84"/>
                  <a:pt x="312" y="84"/>
                  <a:pt x="312" y="84"/>
                </a:cubicBezTo>
                <a:cubicBezTo>
                  <a:pt x="314" y="84"/>
                  <a:pt x="315" y="85"/>
                  <a:pt x="316" y="85"/>
                </a:cubicBezTo>
                <a:cubicBezTo>
                  <a:pt x="334" y="88"/>
                  <a:pt x="343" y="112"/>
                  <a:pt x="331" y="128"/>
                </a:cubicBezTo>
                <a:close/>
              </a:path>
            </a:pathLst>
          </a:custGeom>
          <a:solidFill>
            <a:srgbClr val="003F96"/>
          </a:solidFill>
          <a:ln>
            <a:noFill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en-US" sz="1662">
              <a:solidFill>
                <a:prstClr val="black"/>
              </a:solidFill>
            </a:endParaRPr>
          </a:p>
        </p:txBody>
      </p:sp>
      <p:pic>
        <p:nvPicPr>
          <p:cNvPr id="65" name="hand27.png">
            <a:extLst>
              <a:ext uri="{FF2B5EF4-FFF2-40B4-BE49-F238E27FC236}">
                <a16:creationId xmlns:a16="http://schemas.microsoft.com/office/drawing/2014/main" id="{7CDC308B-CFBF-4935-4989-D03B6D1A2B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rgbClr val="005EB8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1673271" y="3593588"/>
            <a:ext cx="556438" cy="57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6" name="Group 228">
            <a:extLst>
              <a:ext uri="{FF2B5EF4-FFF2-40B4-BE49-F238E27FC236}">
                <a16:creationId xmlns:a16="http://schemas.microsoft.com/office/drawing/2014/main" id="{6667326F-0937-D246-AB12-8D3FE37F7963}"/>
              </a:ext>
            </a:extLst>
          </p:cNvPr>
          <p:cNvGrpSpPr>
            <a:grpSpLocks noChangeAspect="1"/>
          </p:cNvGrpSpPr>
          <p:nvPr/>
        </p:nvGrpSpPr>
        <p:grpSpPr>
          <a:xfrm>
            <a:off x="1676872" y="2993155"/>
            <a:ext cx="679444" cy="504000"/>
            <a:chOff x="3423635" y="2558258"/>
            <a:chExt cx="549474" cy="407590"/>
          </a:xfrm>
          <a:solidFill>
            <a:srgbClr val="00338D"/>
          </a:solidFill>
        </p:grpSpPr>
        <p:sp>
          <p:nvSpPr>
            <p:cNvPr id="67" name="Freeform 101">
              <a:extLst>
                <a:ext uri="{FF2B5EF4-FFF2-40B4-BE49-F238E27FC236}">
                  <a16:creationId xmlns:a16="http://schemas.microsoft.com/office/drawing/2014/main" id="{81C46C00-A753-CAB4-AC0F-2872B37A2A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5837" y="2558258"/>
              <a:ext cx="245070" cy="282476"/>
            </a:xfrm>
            <a:custGeom>
              <a:avLst/>
              <a:gdLst>
                <a:gd name="T0" fmla="*/ 213 w 218"/>
                <a:gd name="T1" fmla="*/ 0 h 253"/>
                <a:gd name="T2" fmla="*/ 154 w 218"/>
                <a:gd name="T3" fmla="*/ 0 h 253"/>
                <a:gd name="T4" fmla="*/ 154 w 218"/>
                <a:gd name="T5" fmla="*/ 206 h 253"/>
                <a:gd name="T6" fmla="*/ 184 w 218"/>
                <a:gd name="T7" fmla="*/ 206 h 253"/>
                <a:gd name="T8" fmla="*/ 184 w 218"/>
                <a:gd name="T9" fmla="*/ 231 h 253"/>
                <a:gd name="T10" fmla="*/ 175 w 218"/>
                <a:gd name="T11" fmla="*/ 240 h 253"/>
                <a:gd name="T12" fmla="*/ 119 w 218"/>
                <a:gd name="T13" fmla="*/ 240 h 253"/>
                <a:gd name="T14" fmla="*/ 110 w 218"/>
                <a:gd name="T15" fmla="*/ 231 h 253"/>
                <a:gd name="T16" fmla="*/ 110 w 218"/>
                <a:gd name="T17" fmla="*/ 206 h 253"/>
                <a:gd name="T18" fmla="*/ 136 w 218"/>
                <a:gd name="T19" fmla="*/ 206 h 253"/>
                <a:gd name="T20" fmla="*/ 140 w 218"/>
                <a:gd name="T21" fmla="*/ 206 h 253"/>
                <a:gd name="T22" fmla="*/ 140 w 218"/>
                <a:gd name="T23" fmla="*/ 0 h 253"/>
                <a:gd name="T24" fmla="*/ 136 w 218"/>
                <a:gd name="T25" fmla="*/ 0 h 253"/>
                <a:gd name="T26" fmla="*/ 77 w 218"/>
                <a:gd name="T27" fmla="*/ 0 h 253"/>
                <a:gd name="T28" fmla="*/ 77 w 218"/>
                <a:gd name="T29" fmla="*/ 206 h 253"/>
                <a:gd name="T30" fmla="*/ 106 w 218"/>
                <a:gd name="T31" fmla="*/ 206 h 253"/>
                <a:gd name="T32" fmla="*/ 106 w 218"/>
                <a:gd name="T33" fmla="*/ 231 h 253"/>
                <a:gd name="T34" fmla="*/ 97 w 218"/>
                <a:gd name="T35" fmla="*/ 240 h 253"/>
                <a:gd name="T36" fmla="*/ 43 w 218"/>
                <a:gd name="T37" fmla="*/ 240 h 253"/>
                <a:gd name="T38" fmla="*/ 34 w 218"/>
                <a:gd name="T39" fmla="*/ 231 h 253"/>
                <a:gd name="T40" fmla="*/ 34 w 218"/>
                <a:gd name="T41" fmla="*/ 206 h 253"/>
                <a:gd name="T42" fmla="*/ 59 w 218"/>
                <a:gd name="T43" fmla="*/ 206 h 253"/>
                <a:gd name="T44" fmla="*/ 63 w 218"/>
                <a:gd name="T45" fmla="*/ 206 h 253"/>
                <a:gd name="T46" fmla="*/ 63 w 218"/>
                <a:gd name="T47" fmla="*/ 0 h 253"/>
                <a:gd name="T48" fmla="*/ 59 w 218"/>
                <a:gd name="T49" fmla="*/ 0 h 253"/>
                <a:gd name="T50" fmla="*/ 0 w 218"/>
                <a:gd name="T51" fmla="*/ 0 h 253"/>
                <a:gd name="T52" fmla="*/ 0 w 218"/>
                <a:gd name="T53" fmla="*/ 206 h 253"/>
                <a:gd name="T54" fmla="*/ 30 w 218"/>
                <a:gd name="T55" fmla="*/ 206 h 253"/>
                <a:gd name="T56" fmla="*/ 30 w 218"/>
                <a:gd name="T57" fmla="*/ 231 h 253"/>
                <a:gd name="T58" fmla="*/ 20 w 218"/>
                <a:gd name="T59" fmla="*/ 242 h 253"/>
                <a:gd name="T60" fmla="*/ 32 w 218"/>
                <a:gd name="T61" fmla="*/ 253 h 253"/>
                <a:gd name="T62" fmla="*/ 43 w 218"/>
                <a:gd name="T63" fmla="*/ 244 h 253"/>
                <a:gd name="T64" fmla="*/ 97 w 218"/>
                <a:gd name="T65" fmla="*/ 244 h 253"/>
                <a:gd name="T66" fmla="*/ 108 w 218"/>
                <a:gd name="T67" fmla="*/ 253 h 253"/>
                <a:gd name="T68" fmla="*/ 119 w 218"/>
                <a:gd name="T69" fmla="*/ 244 h 253"/>
                <a:gd name="T70" fmla="*/ 175 w 218"/>
                <a:gd name="T71" fmla="*/ 244 h 253"/>
                <a:gd name="T72" fmla="*/ 186 w 218"/>
                <a:gd name="T73" fmla="*/ 253 h 253"/>
                <a:gd name="T74" fmla="*/ 197 w 218"/>
                <a:gd name="T75" fmla="*/ 242 h 253"/>
                <a:gd name="T76" fmla="*/ 188 w 218"/>
                <a:gd name="T77" fmla="*/ 231 h 253"/>
                <a:gd name="T78" fmla="*/ 188 w 218"/>
                <a:gd name="T79" fmla="*/ 206 h 253"/>
                <a:gd name="T80" fmla="*/ 213 w 218"/>
                <a:gd name="T81" fmla="*/ 206 h 253"/>
                <a:gd name="T82" fmla="*/ 218 w 218"/>
                <a:gd name="T83" fmla="*/ 206 h 253"/>
                <a:gd name="T84" fmla="*/ 218 w 218"/>
                <a:gd name="T85" fmla="*/ 0 h 253"/>
                <a:gd name="T86" fmla="*/ 213 w 218"/>
                <a:gd name="T87" fmla="*/ 0 h 253"/>
                <a:gd name="T88" fmla="*/ 12 w 218"/>
                <a:gd name="T89" fmla="*/ 21 h 253"/>
                <a:gd name="T90" fmla="*/ 50 w 218"/>
                <a:gd name="T91" fmla="*/ 21 h 253"/>
                <a:gd name="T92" fmla="*/ 50 w 218"/>
                <a:gd name="T93" fmla="*/ 113 h 253"/>
                <a:gd name="T94" fmla="*/ 12 w 218"/>
                <a:gd name="T95" fmla="*/ 113 h 253"/>
                <a:gd name="T96" fmla="*/ 12 w 218"/>
                <a:gd name="T97" fmla="*/ 21 h 253"/>
                <a:gd name="T98" fmla="*/ 90 w 218"/>
                <a:gd name="T99" fmla="*/ 21 h 253"/>
                <a:gd name="T100" fmla="*/ 128 w 218"/>
                <a:gd name="T101" fmla="*/ 21 h 253"/>
                <a:gd name="T102" fmla="*/ 128 w 218"/>
                <a:gd name="T103" fmla="*/ 113 h 253"/>
                <a:gd name="T104" fmla="*/ 90 w 218"/>
                <a:gd name="T105" fmla="*/ 113 h 253"/>
                <a:gd name="T106" fmla="*/ 90 w 218"/>
                <a:gd name="T107" fmla="*/ 21 h 253"/>
                <a:gd name="T108" fmla="*/ 205 w 218"/>
                <a:gd name="T109" fmla="*/ 113 h 253"/>
                <a:gd name="T110" fmla="*/ 167 w 218"/>
                <a:gd name="T111" fmla="*/ 113 h 253"/>
                <a:gd name="T112" fmla="*/ 167 w 218"/>
                <a:gd name="T113" fmla="*/ 21 h 253"/>
                <a:gd name="T114" fmla="*/ 205 w 218"/>
                <a:gd name="T115" fmla="*/ 21 h 253"/>
                <a:gd name="T116" fmla="*/ 205 w 218"/>
                <a:gd name="T117" fmla="*/ 11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8" h="253">
                  <a:moveTo>
                    <a:pt x="213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206"/>
                    <a:pt x="154" y="206"/>
                    <a:pt x="154" y="206"/>
                  </a:cubicBezTo>
                  <a:cubicBezTo>
                    <a:pt x="184" y="206"/>
                    <a:pt x="184" y="206"/>
                    <a:pt x="184" y="206"/>
                  </a:cubicBezTo>
                  <a:cubicBezTo>
                    <a:pt x="184" y="231"/>
                    <a:pt x="184" y="231"/>
                    <a:pt x="184" y="231"/>
                  </a:cubicBezTo>
                  <a:cubicBezTo>
                    <a:pt x="179" y="232"/>
                    <a:pt x="176" y="235"/>
                    <a:pt x="175" y="240"/>
                  </a:cubicBezTo>
                  <a:cubicBezTo>
                    <a:pt x="119" y="240"/>
                    <a:pt x="119" y="240"/>
                    <a:pt x="119" y="240"/>
                  </a:cubicBezTo>
                  <a:cubicBezTo>
                    <a:pt x="118" y="235"/>
                    <a:pt x="115" y="232"/>
                    <a:pt x="110" y="231"/>
                  </a:cubicBezTo>
                  <a:cubicBezTo>
                    <a:pt x="110" y="206"/>
                    <a:pt x="110" y="206"/>
                    <a:pt x="110" y="206"/>
                  </a:cubicBezTo>
                  <a:cubicBezTo>
                    <a:pt x="136" y="206"/>
                    <a:pt x="136" y="206"/>
                    <a:pt x="136" y="206"/>
                  </a:cubicBezTo>
                  <a:cubicBezTo>
                    <a:pt x="140" y="206"/>
                    <a:pt x="140" y="206"/>
                    <a:pt x="140" y="206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206"/>
                    <a:pt x="77" y="206"/>
                    <a:pt x="77" y="206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6" y="231"/>
                    <a:pt x="106" y="231"/>
                    <a:pt x="106" y="231"/>
                  </a:cubicBezTo>
                  <a:cubicBezTo>
                    <a:pt x="101" y="232"/>
                    <a:pt x="98" y="235"/>
                    <a:pt x="97" y="240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2" y="235"/>
                    <a:pt x="39" y="232"/>
                    <a:pt x="34" y="231"/>
                  </a:cubicBezTo>
                  <a:cubicBezTo>
                    <a:pt x="34" y="206"/>
                    <a:pt x="34" y="206"/>
                    <a:pt x="34" y="206"/>
                  </a:cubicBezTo>
                  <a:cubicBezTo>
                    <a:pt x="59" y="206"/>
                    <a:pt x="59" y="206"/>
                    <a:pt x="59" y="206"/>
                  </a:cubicBezTo>
                  <a:cubicBezTo>
                    <a:pt x="63" y="206"/>
                    <a:pt x="63" y="206"/>
                    <a:pt x="63" y="20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30" y="231"/>
                    <a:pt x="30" y="231"/>
                    <a:pt x="30" y="231"/>
                  </a:cubicBezTo>
                  <a:cubicBezTo>
                    <a:pt x="24" y="232"/>
                    <a:pt x="20" y="236"/>
                    <a:pt x="20" y="242"/>
                  </a:cubicBezTo>
                  <a:cubicBezTo>
                    <a:pt x="20" y="248"/>
                    <a:pt x="26" y="253"/>
                    <a:pt x="32" y="253"/>
                  </a:cubicBezTo>
                  <a:cubicBezTo>
                    <a:pt x="37" y="253"/>
                    <a:pt x="42" y="249"/>
                    <a:pt x="43" y="244"/>
                  </a:cubicBezTo>
                  <a:cubicBezTo>
                    <a:pt x="97" y="244"/>
                    <a:pt x="97" y="244"/>
                    <a:pt x="97" y="244"/>
                  </a:cubicBezTo>
                  <a:cubicBezTo>
                    <a:pt x="98" y="249"/>
                    <a:pt x="102" y="253"/>
                    <a:pt x="108" y="253"/>
                  </a:cubicBezTo>
                  <a:cubicBezTo>
                    <a:pt x="114" y="253"/>
                    <a:pt x="118" y="249"/>
                    <a:pt x="119" y="244"/>
                  </a:cubicBezTo>
                  <a:cubicBezTo>
                    <a:pt x="175" y="244"/>
                    <a:pt x="175" y="244"/>
                    <a:pt x="175" y="244"/>
                  </a:cubicBezTo>
                  <a:cubicBezTo>
                    <a:pt x="176" y="249"/>
                    <a:pt x="180" y="253"/>
                    <a:pt x="186" y="253"/>
                  </a:cubicBezTo>
                  <a:cubicBezTo>
                    <a:pt x="192" y="253"/>
                    <a:pt x="197" y="248"/>
                    <a:pt x="197" y="242"/>
                  </a:cubicBezTo>
                  <a:cubicBezTo>
                    <a:pt x="197" y="236"/>
                    <a:pt x="193" y="232"/>
                    <a:pt x="188" y="231"/>
                  </a:cubicBezTo>
                  <a:cubicBezTo>
                    <a:pt x="188" y="206"/>
                    <a:pt x="188" y="206"/>
                    <a:pt x="188" y="206"/>
                  </a:cubicBezTo>
                  <a:cubicBezTo>
                    <a:pt x="213" y="206"/>
                    <a:pt x="213" y="206"/>
                    <a:pt x="213" y="206"/>
                  </a:cubicBezTo>
                  <a:cubicBezTo>
                    <a:pt x="218" y="206"/>
                    <a:pt x="218" y="206"/>
                    <a:pt x="218" y="206"/>
                  </a:cubicBezTo>
                  <a:cubicBezTo>
                    <a:pt x="218" y="0"/>
                    <a:pt x="218" y="0"/>
                    <a:pt x="218" y="0"/>
                  </a:cubicBezTo>
                  <a:lnTo>
                    <a:pt x="213" y="0"/>
                  </a:lnTo>
                  <a:close/>
                  <a:moveTo>
                    <a:pt x="12" y="2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0" y="113"/>
                    <a:pt x="50" y="113"/>
                    <a:pt x="50" y="113"/>
                  </a:cubicBezTo>
                  <a:cubicBezTo>
                    <a:pt x="12" y="113"/>
                    <a:pt x="12" y="113"/>
                    <a:pt x="12" y="113"/>
                  </a:cubicBezTo>
                  <a:lnTo>
                    <a:pt x="12" y="21"/>
                  </a:lnTo>
                  <a:close/>
                  <a:moveTo>
                    <a:pt x="90" y="21"/>
                  </a:moveTo>
                  <a:cubicBezTo>
                    <a:pt x="128" y="21"/>
                    <a:pt x="128" y="21"/>
                    <a:pt x="128" y="21"/>
                  </a:cubicBezTo>
                  <a:cubicBezTo>
                    <a:pt x="128" y="113"/>
                    <a:pt x="128" y="113"/>
                    <a:pt x="128" y="113"/>
                  </a:cubicBezTo>
                  <a:cubicBezTo>
                    <a:pt x="90" y="113"/>
                    <a:pt x="90" y="113"/>
                    <a:pt x="90" y="113"/>
                  </a:cubicBezTo>
                  <a:lnTo>
                    <a:pt x="90" y="21"/>
                  </a:lnTo>
                  <a:close/>
                  <a:moveTo>
                    <a:pt x="205" y="113"/>
                  </a:moveTo>
                  <a:cubicBezTo>
                    <a:pt x="167" y="113"/>
                    <a:pt x="167" y="113"/>
                    <a:pt x="167" y="113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205" y="21"/>
                    <a:pt x="205" y="21"/>
                    <a:pt x="205" y="21"/>
                  </a:cubicBezTo>
                  <a:lnTo>
                    <a:pt x="205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8" name="Rectangle 102">
              <a:extLst>
                <a:ext uri="{FF2B5EF4-FFF2-40B4-BE49-F238E27FC236}">
                  <a16:creationId xmlns:a16="http://schemas.microsoft.com/office/drawing/2014/main" id="{465A0680-5A2A-8532-8AED-380BF1DFF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776" y="2931022"/>
              <a:ext cx="83840" cy="348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69" name="Freeform 103">
              <a:extLst>
                <a:ext uri="{FF2B5EF4-FFF2-40B4-BE49-F238E27FC236}">
                  <a16:creationId xmlns:a16="http://schemas.microsoft.com/office/drawing/2014/main" id="{EF7EDC14-9969-E5B1-B6BB-2BBA2A2BA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907" y="2647256"/>
              <a:ext cx="152202" cy="276027"/>
            </a:xfrm>
            <a:custGeom>
              <a:avLst/>
              <a:gdLst>
                <a:gd name="T0" fmla="*/ 11 w 136"/>
                <a:gd name="T1" fmla="*/ 246 h 246"/>
                <a:gd name="T2" fmla="*/ 11 w 136"/>
                <a:gd name="T3" fmla="*/ 219 h 246"/>
                <a:gd name="T4" fmla="*/ 5 w 136"/>
                <a:gd name="T5" fmla="*/ 215 h 246"/>
                <a:gd name="T6" fmla="*/ 0 w 136"/>
                <a:gd name="T7" fmla="*/ 203 h 246"/>
                <a:gd name="T8" fmla="*/ 0 w 136"/>
                <a:gd name="T9" fmla="*/ 203 h 246"/>
                <a:gd name="T10" fmla="*/ 0 w 136"/>
                <a:gd name="T11" fmla="*/ 203 h 246"/>
                <a:gd name="T12" fmla="*/ 0 w 136"/>
                <a:gd name="T13" fmla="*/ 202 h 246"/>
                <a:gd name="T14" fmla="*/ 0 w 136"/>
                <a:gd name="T15" fmla="*/ 167 h 246"/>
                <a:gd name="T16" fmla="*/ 0 w 136"/>
                <a:gd name="T17" fmla="*/ 165 h 246"/>
                <a:gd name="T18" fmla="*/ 0 w 136"/>
                <a:gd name="T19" fmla="*/ 164 h 246"/>
                <a:gd name="T20" fmla="*/ 2 w 136"/>
                <a:gd name="T21" fmla="*/ 159 h 246"/>
                <a:gd name="T22" fmla="*/ 3 w 136"/>
                <a:gd name="T23" fmla="*/ 158 h 246"/>
                <a:gd name="T24" fmla="*/ 68 w 136"/>
                <a:gd name="T25" fmla="*/ 93 h 246"/>
                <a:gd name="T26" fmla="*/ 84 w 136"/>
                <a:gd name="T27" fmla="*/ 93 h 246"/>
                <a:gd name="T28" fmla="*/ 87 w 136"/>
                <a:gd name="T29" fmla="*/ 95 h 246"/>
                <a:gd name="T30" fmla="*/ 87 w 136"/>
                <a:gd name="T31" fmla="*/ 112 h 246"/>
                <a:gd name="T32" fmla="*/ 46 w 136"/>
                <a:gd name="T33" fmla="*/ 152 h 246"/>
                <a:gd name="T34" fmla="*/ 52 w 136"/>
                <a:gd name="T35" fmla="*/ 158 h 246"/>
                <a:gd name="T36" fmla="*/ 100 w 136"/>
                <a:gd name="T37" fmla="*/ 110 h 246"/>
                <a:gd name="T38" fmla="*/ 100 w 136"/>
                <a:gd name="T39" fmla="*/ 61 h 246"/>
                <a:gd name="T40" fmla="*/ 100 w 136"/>
                <a:gd name="T41" fmla="*/ 11 h 246"/>
                <a:gd name="T42" fmla="*/ 111 w 136"/>
                <a:gd name="T43" fmla="*/ 0 h 246"/>
                <a:gd name="T44" fmla="*/ 115 w 136"/>
                <a:gd name="T45" fmla="*/ 0 h 246"/>
                <a:gd name="T46" fmla="*/ 126 w 136"/>
                <a:gd name="T47" fmla="*/ 11 h 246"/>
                <a:gd name="T48" fmla="*/ 130 w 136"/>
                <a:gd name="T49" fmla="*/ 59 h 246"/>
                <a:gd name="T50" fmla="*/ 136 w 136"/>
                <a:gd name="T51" fmla="*/ 134 h 246"/>
                <a:gd name="T52" fmla="*/ 135 w 136"/>
                <a:gd name="T53" fmla="*/ 139 h 246"/>
                <a:gd name="T54" fmla="*/ 132 w 136"/>
                <a:gd name="T55" fmla="*/ 143 h 246"/>
                <a:gd name="T56" fmla="*/ 70 w 136"/>
                <a:gd name="T57" fmla="*/ 205 h 246"/>
                <a:gd name="T58" fmla="*/ 70 w 136"/>
                <a:gd name="T59" fmla="*/ 246 h 246"/>
                <a:gd name="T60" fmla="*/ 11 w 136"/>
                <a:gd name="T6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246">
                  <a:moveTo>
                    <a:pt x="11" y="246"/>
                  </a:moveTo>
                  <a:cubicBezTo>
                    <a:pt x="11" y="219"/>
                    <a:pt x="11" y="219"/>
                    <a:pt x="11" y="219"/>
                  </a:cubicBezTo>
                  <a:cubicBezTo>
                    <a:pt x="9" y="218"/>
                    <a:pt x="7" y="217"/>
                    <a:pt x="5" y="215"/>
                  </a:cubicBezTo>
                  <a:cubicBezTo>
                    <a:pt x="1" y="212"/>
                    <a:pt x="0" y="207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0" y="166"/>
                    <a:pt x="0" y="166"/>
                    <a:pt x="0" y="165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62"/>
                    <a:pt x="1" y="160"/>
                    <a:pt x="2" y="159"/>
                  </a:cubicBezTo>
                  <a:cubicBezTo>
                    <a:pt x="2" y="159"/>
                    <a:pt x="3" y="158"/>
                    <a:pt x="3" y="158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73" y="88"/>
                    <a:pt x="80" y="88"/>
                    <a:pt x="84" y="93"/>
                  </a:cubicBezTo>
                  <a:cubicBezTo>
                    <a:pt x="87" y="95"/>
                    <a:pt x="87" y="95"/>
                    <a:pt x="87" y="95"/>
                  </a:cubicBezTo>
                  <a:cubicBezTo>
                    <a:pt x="91" y="100"/>
                    <a:pt x="91" y="107"/>
                    <a:pt x="87" y="11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52" y="158"/>
                    <a:pt x="52" y="158"/>
                    <a:pt x="52" y="158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100" y="5"/>
                    <a:pt x="105" y="0"/>
                    <a:pt x="11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21" y="0"/>
                    <a:pt x="126" y="5"/>
                    <a:pt x="126" y="11"/>
                  </a:cubicBezTo>
                  <a:cubicBezTo>
                    <a:pt x="130" y="59"/>
                    <a:pt x="130" y="59"/>
                    <a:pt x="130" y="59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6"/>
                    <a:pt x="136" y="137"/>
                    <a:pt x="135" y="139"/>
                  </a:cubicBezTo>
                  <a:cubicBezTo>
                    <a:pt x="134" y="140"/>
                    <a:pt x="134" y="141"/>
                    <a:pt x="132" y="143"/>
                  </a:cubicBezTo>
                  <a:cubicBezTo>
                    <a:pt x="70" y="205"/>
                    <a:pt x="70" y="205"/>
                    <a:pt x="70" y="205"/>
                  </a:cubicBezTo>
                  <a:cubicBezTo>
                    <a:pt x="70" y="246"/>
                    <a:pt x="70" y="246"/>
                    <a:pt x="70" y="246"/>
                  </a:cubicBezTo>
                  <a:lnTo>
                    <a:pt x="11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0" name="Rectangle 104">
              <a:extLst>
                <a:ext uri="{FF2B5EF4-FFF2-40B4-BE49-F238E27FC236}">
                  <a16:creationId xmlns:a16="http://schemas.microsoft.com/office/drawing/2014/main" id="{46DB55E5-C76D-F62F-287E-4DB809AF0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6837" y="2931022"/>
              <a:ext cx="83840" cy="348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71" name="Freeform 105">
              <a:extLst>
                <a:ext uri="{FF2B5EF4-FFF2-40B4-BE49-F238E27FC236}">
                  <a16:creationId xmlns:a16="http://schemas.microsoft.com/office/drawing/2014/main" id="{F9EFECFC-45C8-3641-C5EF-401F9CFF2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3635" y="2647256"/>
              <a:ext cx="152202" cy="276027"/>
            </a:xfrm>
            <a:custGeom>
              <a:avLst/>
              <a:gdLst>
                <a:gd name="T0" fmla="*/ 125 w 137"/>
                <a:gd name="T1" fmla="*/ 246 h 246"/>
                <a:gd name="T2" fmla="*/ 125 w 137"/>
                <a:gd name="T3" fmla="*/ 219 h 246"/>
                <a:gd name="T4" fmla="*/ 131 w 137"/>
                <a:gd name="T5" fmla="*/ 215 h 246"/>
                <a:gd name="T6" fmla="*/ 137 w 137"/>
                <a:gd name="T7" fmla="*/ 203 h 246"/>
                <a:gd name="T8" fmla="*/ 137 w 137"/>
                <a:gd name="T9" fmla="*/ 203 h 246"/>
                <a:gd name="T10" fmla="*/ 137 w 137"/>
                <a:gd name="T11" fmla="*/ 203 h 246"/>
                <a:gd name="T12" fmla="*/ 137 w 137"/>
                <a:gd name="T13" fmla="*/ 202 h 246"/>
                <a:gd name="T14" fmla="*/ 137 w 137"/>
                <a:gd name="T15" fmla="*/ 167 h 246"/>
                <a:gd name="T16" fmla="*/ 137 w 137"/>
                <a:gd name="T17" fmla="*/ 165 h 246"/>
                <a:gd name="T18" fmla="*/ 137 w 137"/>
                <a:gd name="T19" fmla="*/ 164 h 246"/>
                <a:gd name="T20" fmla="*/ 134 w 137"/>
                <a:gd name="T21" fmla="*/ 159 h 246"/>
                <a:gd name="T22" fmla="*/ 133 w 137"/>
                <a:gd name="T23" fmla="*/ 158 h 246"/>
                <a:gd name="T24" fmla="*/ 68 w 137"/>
                <a:gd name="T25" fmla="*/ 93 h 246"/>
                <a:gd name="T26" fmla="*/ 52 w 137"/>
                <a:gd name="T27" fmla="*/ 93 h 246"/>
                <a:gd name="T28" fmla="*/ 49 w 137"/>
                <a:gd name="T29" fmla="*/ 95 h 246"/>
                <a:gd name="T30" fmla="*/ 49 w 137"/>
                <a:gd name="T31" fmla="*/ 112 h 246"/>
                <a:gd name="T32" fmla="*/ 90 w 137"/>
                <a:gd name="T33" fmla="*/ 152 h 246"/>
                <a:gd name="T34" fmla="*/ 84 w 137"/>
                <a:gd name="T35" fmla="*/ 158 h 246"/>
                <a:gd name="T36" fmla="*/ 36 w 137"/>
                <a:gd name="T37" fmla="*/ 110 h 246"/>
                <a:gd name="T38" fmla="*/ 36 w 137"/>
                <a:gd name="T39" fmla="*/ 61 h 246"/>
                <a:gd name="T40" fmla="*/ 36 w 137"/>
                <a:gd name="T41" fmla="*/ 11 h 246"/>
                <a:gd name="T42" fmla="*/ 25 w 137"/>
                <a:gd name="T43" fmla="*/ 0 h 246"/>
                <a:gd name="T44" fmla="*/ 21 w 137"/>
                <a:gd name="T45" fmla="*/ 0 h 246"/>
                <a:gd name="T46" fmla="*/ 10 w 137"/>
                <a:gd name="T47" fmla="*/ 11 h 246"/>
                <a:gd name="T48" fmla="*/ 6 w 137"/>
                <a:gd name="T49" fmla="*/ 59 h 246"/>
                <a:gd name="T50" fmla="*/ 0 w 137"/>
                <a:gd name="T51" fmla="*/ 134 h 246"/>
                <a:gd name="T52" fmla="*/ 1 w 137"/>
                <a:gd name="T53" fmla="*/ 139 h 246"/>
                <a:gd name="T54" fmla="*/ 4 w 137"/>
                <a:gd name="T55" fmla="*/ 143 h 246"/>
                <a:gd name="T56" fmla="*/ 66 w 137"/>
                <a:gd name="T57" fmla="*/ 205 h 246"/>
                <a:gd name="T58" fmla="*/ 66 w 137"/>
                <a:gd name="T59" fmla="*/ 246 h 246"/>
                <a:gd name="T60" fmla="*/ 125 w 137"/>
                <a:gd name="T6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7" h="246">
                  <a:moveTo>
                    <a:pt x="125" y="246"/>
                  </a:moveTo>
                  <a:cubicBezTo>
                    <a:pt x="125" y="219"/>
                    <a:pt x="125" y="219"/>
                    <a:pt x="125" y="219"/>
                  </a:cubicBezTo>
                  <a:cubicBezTo>
                    <a:pt x="127" y="218"/>
                    <a:pt x="129" y="217"/>
                    <a:pt x="131" y="215"/>
                  </a:cubicBezTo>
                  <a:cubicBezTo>
                    <a:pt x="135" y="212"/>
                    <a:pt x="136" y="207"/>
                    <a:pt x="137" y="203"/>
                  </a:cubicBezTo>
                  <a:cubicBezTo>
                    <a:pt x="137" y="203"/>
                    <a:pt x="137" y="203"/>
                    <a:pt x="137" y="203"/>
                  </a:cubicBezTo>
                  <a:cubicBezTo>
                    <a:pt x="137" y="203"/>
                    <a:pt x="137" y="203"/>
                    <a:pt x="137" y="203"/>
                  </a:cubicBezTo>
                  <a:cubicBezTo>
                    <a:pt x="137" y="202"/>
                    <a:pt x="137" y="202"/>
                    <a:pt x="137" y="202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137" y="166"/>
                    <a:pt x="137" y="166"/>
                    <a:pt x="137" y="165"/>
                  </a:cubicBezTo>
                  <a:cubicBezTo>
                    <a:pt x="137" y="164"/>
                    <a:pt x="137" y="164"/>
                    <a:pt x="137" y="164"/>
                  </a:cubicBezTo>
                  <a:cubicBezTo>
                    <a:pt x="137" y="162"/>
                    <a:pt x="136" y="160"/>
                    <a:pt x="134" y="159"/>
                  </a:cubicBezTo>
                  <a:cubicBezTo>
                    <a:pt x="134" y="159"/>
                    <a:pt x="134" y="158"/>
                    <a:pt x="133" y="158"/>
                  </a:cubicBezTo>
                  <a:cubicBezTo>
                    <a:pt x="68" y="93"/>
                    <a:pt x="68" y="93"/>
                    <a:pt x="68" y="93"/>
                  </a:cubicBezTo>
                  <a:cubicBezTo>
                    <a:pt x="64" y="88"/>
                    <a:pt x="56" y="88"/>
                    <a:pt x="52" y="93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5" y="100"/>
                    <a:pt x="45" y="107"/>
                    <a:pt x="49" y="112"/>
                  </a:cubicBezTo>
                  <a:cubicBezTo>
                    <a:pt x="90" y="152"/>
                    <a:pt x="90" y="152"/>
                    <a:pt x="90" y="152"/>
                  </a:cubicBezTo>
                  <a:cubicBezTo>
                    <a:pt x="84" y="158"/>
                    <a:pt x="84" y="158"/>
                    <a:pt x="84" y="158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5"/>
                    <a:pt x="31" y="0"/>
                    <a:pt x="2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10" y="5"/>
                    <a:pt x="10" y="11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36"/>
                    <a:pt x="0" y="137"/>
                    <a:pt x="1" y="139"/>
                  </a:cubicBezTo>
                  <a:cubicBezTo>
                    <a:pt x="2" y="140"/>
                    <a:pt x="2" y="141"/>
                    <a:pt x="4" y="143"/>
                  </a:cubicBezTo>
                  <a:cubicBezTo>
                    <a:pt x="66" y="205"/>
                    <a:pt x="66" y="205"/>
                    <a:pt x="66" y="205"/>
                  </a:cubicBezTo>
                  <a:cubicBezTo>
                    <a:pt x="66" y="246"/>
                    <a:pt x="66" y="246"/>
                    <a:pt x="66" y="246"/>
                  </a:cubicBezTo>
                  <a:lnTo>
                    <a:pt x="125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2151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D0494BC-B349-90BE-6039-54569C9BA79F}"/>
              </a:ext>
            </a:extLst>
          </p:cNvPr>
          <p:cNvSpPr txBox="1"/>
          <p:nvPr/>
        </p:nvSpPr>
        <p:spPr>
          <a:xfrm>
            <a:off x="2104359" y="1059963"/>
            <a:ext cx="112737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dirty="0">
                <a:solidFill>
                  <a:srgbClr val="002060"/>
                </a:solidFill>
                <a:effectLst/>
                <a:latin typeface="Google Sans"/>
              </a:rPr>
              <a:t>Повышение цифровой грамотности в комбинации с ПАБ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AA6D04-4384-9912-4DB7-AD30C4A8FA27}"/>
              </a:ext>
            </a:extLst>
          </p:cNvPr>
          <p:cNvSpPr txBox="1"/>
          <p:nvPr/>
        </p:nvSpPr>
        <p:spPr>
          <a:xfrm>
            <a:off x="642257" y="1693769"/>
            <a:ext cx="10907486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3400" algn="just">
              <a:lnSpc>
                <a:spcPct val="150000"/>
              </a:lnSpc>
            </a:pPr>
            <a:r>
              <a:rPr lang="ru-RU" dirty="0"/>
              <a:t>Разработан курс «Поведенческие аудиты безопасности» для работников КФ, в целях повышения компетенций в области Культуры безопасности, а также </a:t>
            </a:r>
            <a:r>
              <a:rPr lang="ru-RU" b="1" dirty="0"/>
              <a:t>использования функционала ПАБ мобильного приложения  Управление ОТ и ПБ (</a:t>
            </a:r>
            <a:r>
              <a:rPr lang="ru-RU" b="1" dirty="0" err="1"/>
              <a:t>УОТиПБ</a:t>
            </a:r>
            <a:r>
              <a:rPr lang="ru-RU" b="1" dirty="0"/>
              <a:t>)</a:t>
            </a:r>
            <a:r>
              <a:rPr lang="ru-RU" dirty="0"/>
              <a:t>, при этом обучено на 1 мая 2023 года </a:t>
            </a:r>
            <a:r>
              <a:rPr lang="ru-RU" b="1" dirty="0"/>
              <a:t>1095 работников </a:t>
            </a:r>
            <a:r>
              <a:rPr lang="ru-RU" dirty="0"/>
              <a:t>группы компаний </a:t>
            </a:r>
            <a:r>
              <a:rPr lang="ru-RU" dirty="0" err="1"/>
              <a:t>Казфосфат</a:t>
            </a:r>
            <a:r>
              <a:rPr lang="ru-RU" dirty="0"/>
              <a:t>. До 1 июля 2023 года планируется обучить </a:t>
            </a:r>
            <a:r>
              <a:rPr lang="ru-RU" b="1" dirty="0"/>
              <a:t>6 704 работников</a:t>
            </a:r>
            <a:r>
              <a:rPr lang="ru-RU" dirty="0"/>
              <a:t> при участии обученных внутренних тренеров (31 тренер).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E38A90-8986-A235-B367-7F404E13F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0" y="630240"/>
            <a:ext cx="1954700" cy="331499"/>
          </a:xfrm>
          <a:prstGeom prst="rect">
            <a:avLst/>
          </a:prstGeom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F3EA4E6E-E34C-3111-E0F3-25200C9D45B5}"/>
              </a:ext>
            </a:extLst>
          </p:cNvPr>
          <p:cNvGraphicFramePr/>
          <p:nvPr/>
        </p:nvGraphicFramePr>
        <p:xfrm>
          <a:off x="381449" y="3918857"/>
          <a:ext cx="11273733" cy="2306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Таблица 31">
            <a:extLst>
              <a:ext uri="{FF2B5EF4-FFF2-40B4-BE49-F238E27FC236}">
                <a16:creationId xmlns:a16="http://schemas.microsoft.com/office/drawing/2014/main" id="{728860F2-B145-8A1C-6368-4AC99BB3301F}"/>
              </a:ext>
            </a:extLst>
          </p:cNvPr>
          <p:cNvGraphicFramePr>
            <a:graphicFrameLocks noGrp="1"/>
          </p:cNvGraphicFramePr>
          <p:nvPr/>
        </p:nvGraphicFramePr>
        <p:xfrm>
          <a:off x="542221" y="6230499"/>
          <a:ext cx="1077044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611">
                  <a:extLst>
                    <a:ext uri="{9D8B030D-6E8A-4147-A177-3AD203B41FA5}">
                      <a16:colId xmlns:a16="http://schemas.microsoft.com/office/drawing/2014/main" val="200076569"/>
                    </a:ext>
                  </a:extLst>
                </a:gridCol>
                <a:gridCol w="2692611">
                  <a:extLst>
                    <a:ext uri="{9D8B030D-6E8A-4147-A177-3AD203B41FA5}">
                      <a16:colId xmlns:a16="http://schemas.microsoft.com/office/drawing/2014/main" val="4050295296"/>
                    </a:ext>
                  </a:extLst>
                </a:gridCol>
                <a:gridCol w="2692611">
                  <a:extLst>
                    <a:ext uri="{9D8B030D-6E8A-4147-A177-3AD203B41FA5}">
                      <a16:colId xmlns:a16="http://schemas.microsoft.com/office/drawing/2014/main" val="2376308758"/>
                    </a:ext>
                  </a:extLst>
                </a:gridCol>
                <a:gridCol w="2692611">
                  <a:extLst>
                    <a:ext uri="{9D8B030D-6E8A-4147-A177-3AD203B41FA5}">
                      <a16:colId xmlns:a16="http://schemas.microsoft.com/office/drawing/2014/main" val="355927758"/>
                    </a:ext>
                  </a:extLst>
                </a:gridCol>
              </a:tblGrid>
              <a:tr h="3139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01.02.2023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01.03.2023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01.04.2023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01</a:t>
                      </a:r>
                      <a:r>
                        <a:rPr lang="en-US" dirty="0"/>
                        <a:t>.0</a:t>
                      </a:r>
                      <a:r>
                        <a:rPr lang="ru-RU" dirty="0"/>
                        <a:t>5</a:t>
                      </a:r>
                      <a:r>
                        <a:rPr lang="en-US" dirty="0"/>
                        <a:t>.2023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378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012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E803211-5953-B38F-FC13-84BF815D5A2E}"/>
              </a:ext>
            </a:extLst>
          </p:cNvPr>
          <p:cNvGrpSpPr/>
          <p:nvPr/>
        </p:nvGrpSpPr>
        <p:grpSpPr>
          <a:xfrm>
            <a:off x="158111" y="1058806"/>
            <a:ext cx="2558143" cy="4858857"/>
            <a:chOff x="7157399" y="1883229"/>
            <a:chExt cx="1644372" cy="2971800"/>
          </a:xfrm>
        </p:grpSpPr>
        <p:pic>
          <p:nvPicPr>
            <p:cNvPr id="9" name="Рисунок 8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AC00ABC9-3A17-4BC7-19D6-944B1B426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8060" y="2046514"/>
              <a:ext cx="1543050" cy="2536372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A1FE7AA-E5EC-736A-EE6A-904084CDD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399" y="1883229"/>
              <a:ext cx="1644372" cy="29718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48903C9-60CB-2747-698A-3C34533EB48D}"/>
              </a:ext>
            </a:extLst>
          </p:cNvPr>
          <p:cNvSpPr txBox="1"/>
          <p:nvPr/>
        </p:nvSpPr>
        <p:spPr>
          <a:xfrm>
            <a:off x="5283522" y="311890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Функции: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B1D5292-B0D9-8F1C-10F2-CB3B15ACDF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99" y="4748927"/>
            <a:ext cx="1276540" cy="127654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C8CA27-3BF0-145D-46B2-1B13186A2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10" y="630240"/>
            <a:ext cx="1954700" cy="3314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EE955B-68F6-5078-31F9-EBF2E63D11F3}"/>
              </a:ext>
            </a:extLst>
          </p:cNvPr>
          <p:cNvSpPr txBox="1"/>
          <p:nvPr/>
        </p:nvSpPr>
        <p:spPr>
          <a:xfrm>
            <a:off x="2196310" y="258081"/>
            <a:ext cx="74234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/>
              <a:t>                           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</a:rPr>
              <a:t>Внутренний контроль в области производственной безопасности 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22DCE05-E420-31D4-44A8-5B731B0AC6FB}"/>
              </a:ext>
            </a:extLst>
          </p:cNvPr>
          <p:cNvGrpSpPr/>
          <p:nvPr/>
        </p:nvGrpSpPr>
        <p:grpSpPr>
          <a:xfrm>
            <a:off x="2106361" y="1840656"/>
            <a:ext cx="2608199" cy="4877732"/>
            <a:chOff x="1821835" y="1858147"/>
            <a:chExt cx="2608199" cy="487773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65D29D9-6AF5-0427-959B-E7E624763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835" y="1858147"/>
              <a:ext cx="2608199" cy="4877732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6FD1D8E4-6EC5-B51A-FA66-096436E88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0545" y="2259494"/>
              <a:ext cx="2437511" cy="3995511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5351869-2529-A1EE-441C-BD90091CDF00}"/>
              </a:ext>
            </a:extLst>
          </p:cNvPr>
          <p:cNvSpPr txBox="1"/>
          <p:nvPr/>
        </p:nvSpPr>
        <p:spPr>
          <a:xfrm>
            <a:off x="4932898" y="3596558"/>
            <a:ext cx="57150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Регистрация нарушений требований посредством чек-листа;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Отслеживание устранения выявленных </a:t>
            </a:r>
            <a:r>
              <a:rPr lang="ru-RU" b="1" dirty="0" err="1">
                <a:solidFill>
                  <a:srgbClr val="002060"/>
                </a:solidFill>
              </a:rPr>
              <a:t>несоотвествий</a:t>
            </a:r>
            <a:r>
              <a:rPr lang="ru-RU" b="1" dirty="0">
                <a:solidFill>
                  <a:srgbClr val="00206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Назначение ответственных за </a:t>
            </a:r>
            <a:r>
              <a:rPr lang="ru-RU" b="1" dirty="0" err="1">
                <a:solidFill>
                  <a:srgbClr val="002060"/>
                </a:solidFill>
              </a:rPr>
              <a:t>устрение</a:t>
            </a:r>
            <a:r>
              <a:rPr lang="ru-RU" b="1" dirty="0">
                <a:solidFill>
                  <a:srgbClr val="002060"/>
                </a:solidFill>
              </a:rPr>
              <a:t> нарушений.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2060"/>
                </a:solidFill>
              </a:rPr>
              <a:t>Графическая аналитическая информация в веб платформе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4F5E787-D029-E553-BF20-85AE4B411072}"/>
              </a:ext>
            </a:extLst>
          </p:cNvPr>
          <p:cNvSpPr/>
          <p:nvPr/>
        </p:nvSpPr>
        <p:spPr>
          <a:xfrm>
            <a:off x="4836550" y="1593229"/>
            <a:ext cx="7113839" cy="1557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200"/>
              </a:spcAft>
              <a:tabLst>
                <a:tab pos="180340" algn="l"/>
                <a:tab pos="270510" algn="l"/>
              </a:tabLst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Имея цифровой мобильный инструмент для регистрации и проведения проверок в области производственной безопасности, мы обеспечиваем прозрачность проверок и постоянный контроль за устранением несоответствий!</a:t>
            </a:r>
          </a:p>
        </p:txBody>
      </p:sp>
    </p:spTree>
    <p:extLst>
      <p:ext uri="{BB962C8B-B14F-4D97-AF65-F5344CB8AC3E}">
        <p14:creationId xmlns:p14="http://schemas.microsoft.com/office/powerpoint/2010/main" val="71694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94CD8EF-BC40-3B8D-4A25-B1BFDCC28907}"/>
              </a:ext>
            </a:extLst>
          </p:cNvPr>
          <p:cNvSpPr txBox="1"/>
          <p:nvPr/>
        </p:nvSpPr>
        <p:spPr>
          <a:xfrm>
            <a:off x="5390304" y="1071072"/>
            <a:ext cx="6788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 реализован функционал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Новостных оповещений, в том числе формирования экстренных молний для оповещения всего персонала КФ о случившихся происшествиях в мобильном приложении и веб-версии. После формирования расследования осуществляется рассылка бюллетеней с результатами расследования, описание причин происшествия и поручениями руководящему персоналу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A8E05-26C3-30F4-FF8B-01EC85D7C49E}"/>
              </a:ext>
            </a:extLst>
          </p:cNvPr>
          <p:cNvSpPr txBox="1"/>
          <p:nvPr/>
        </p:nvSpPr>
        <p:spPr>
          <a:xfrm>
            <a:off x="2065682" y="53674"/>
            <a:ext cx="74234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/>
              <a:t>                           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</a:rPr>
              <a:t>Корпоративные уведомления –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</a:rPr>
              <a:t>Молнии и Бюллетени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344D763-BD93-DC1F-6AD6-998D25DE0C77}"/>
              </a:ext>
            </a:extLst>
          </p:cNvPr>
          <p:cNvGrpSpPr/>
          <p:nvPr/>
        </p:nvGrpSpPr>
        <p:grpSpPr>
          <a:xfrm>
            <a:off x="282294" y="2377817"/>
            <a:ext cx="2541781" cy="4245429"/>
            <a:chOff x="3036378" y="1803242"/>
            <a:chExt cx="2781150" cy="4838861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335720B7-4385-D1B2-67D2-ED9A5487C87A}"/>
                </a:ext>
              </a:extLst>
            </p:cNvPr>
            <p:cNvGrpSpPr/>
            <p:nvPr/>
          </p:nvGrpSpPr>
          <p:grpSpPr>
            <a:xfrm>
              <a:off x="3036378" y="1803242"/>
              <a:ext cx="2634902" cy="4838861"/>
              <a:chOff x="7157399" y="1883229"/>
              <a:chExt cx="1644372" cy="2971800"/>
            </a:xfrm>
          </p:grpSpPr>
          <p:pic>
            <p:nvPicPr>
              <p:cNvPr id="16" name="Рисунок 15" descr="Изображение выглядит как тек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36B945-A0E3-5AE1-3F02-6D49B291B2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8060" y="2046514"/>
                <a:ext cx="1543050" cy="2536372"/>
              </a:xfrm>
              <a:prstGeom prst="rect">
                <a:avLst/>
              </a:prstGeom>
            </p:spPr>
          </p:pic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0F834E60-0795-DD4F-B9D6-9C4AF8A660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57399" y="1883229"/>
                <a:ext cx="1644372" cy="2971800"/>
              </a:xfrm>
              <a:prstGeom prst="rect">
                <a:avLst/>
              </a:prstGeom>
            </p:spPr>
          </p:pic>
        </p:grp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21337EB0-1056-950B-A3D9-FBB423B7C9D7}"/>
                </a:ext>
              </a:extLst>
            </p:cNvPr>
            <p:cNvSpPr/>
            <p:nvPr/>
          </p:nvSpPr>
          <p:spPr>
            <a:xfrm>
              <a:off x="3256012" y="3632487"/>
              <a:ext cx="2101716" cy="41635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pic>
          <p:nvPicPr>
            <p:cNvPr id="15" name="Picture 2" descr="тонкая линия значок вектора оплаты одним касанием оплаты PNG , один,  щелчок, сенсорный PNG картинки и пнг рисунок для бесплатной загрузки">
              <a:extLst>
                <a:ext uri="{FF2B5EF4-FFF2-40B4-BE49-F238E27FC236}">
                  <a16:creationId xmlns:a16="http://schemas.microsoft.com/office/drawing/2014/main" id="{C92AD255-C9C8-A8FF-1A72-ED615F430E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4450" y1="32365" x2="34450" y2="32365"/>
                          <a14:foregroundMark x1="34928" y1="37344" x2="34928" y2="37344"/>
                          <a14:foregroundMark x1="37799" y1="44813" x2="37799" y2="44813"/>
                          <a14:foregroundMark x1="39234" y1="48548" x2="39234" y2="49793"/>
                          <a14:foregroundMark x1="40191" y1="58091" x2="40191" y2="58091"/>
                          <a14:foregroundMark x1="44498" y1="61411" x2="44498" y2="61411"/>
                          <a14:foregroundMark x1="43062" y1="55602" x2="43062" y2="55602"/>
                          <a14:foregroundMark x1="43541" y1="58091" x2="43541" y2="58091"/>
                          <a14:foregroundMark x1="43541" y1="61411" x2="43541" y2="61411"/>
                          <a14:foregroundMark x1="48804" y1="65145" x2="48804" y2="65145"/>
                          <a14:foregroundMark x1="49282" y1="65145" x2="49282" y2="65145"/>
                          <a14:foregroundMark x1="57416" y1="70954" x2="59330" y2="71369"/>
                          <a14:foregroundMark x1="59809" y1="71369" x2="59809" y2="71369"/>
                          <a14:foregroundMark x1="62679" y1="71369" x2="62679" y2="71369"/>
                          <a14:foregroundMark x1="66507" y1="69295" x2="66507" y2="69295"/>
                          <a14:foregroundMark x1="66507" y1="68880" x2="66507" y2="68880"/>
                          <a14:foregroundMark x1="64115" y1="67635" x2="62201" y2="64315"/>
                          <a14:foregroundMark x1="62201" y1="63900" x2="60287" y2="60996"/>
                          <a14:foregroundMark x1="59330" y1="60996" x2="59330" y2="60996"/>
                          <a14:foregroundMark x1="58373" y1="58506" x2="58373" y2="58506"/>
                          <a14:foregroundMark x1="57416" y1="57676" x2="57416" y2="57676"/>
                          <a14:foregroundMark x1="55502" y1="57676" x2="55502" y2="57676"/>
                          <a14:foregroundMark x1="54545" y1="55602" x2="54545" y2="55602"/>
                          <a14:foregroundMark x1="53589" y1="53112" x2="53589" y2="53112"/>
                          <a14:foregroundMark x1="66507" y1="52697" x2="66507" y2="52697"/>
                          <a14:foregroundMark x1="66507" y1="52282" x2="66507" y2="52282"/>
                          <a14:foregroundMark x1="66029" y1="50207" x2="66029" y2="50207"/>
                          <a14:foregroundMark x1="65550" y1="49378" x2="65550" y2="49378"/>
                          <a14:foregroundMark x1="65550" y1="56846" x2="65550" y2="56846"/>
                          <a14:foregroundMark x1="65550" y1="56846" x2="66507" y2="58506"/>
                          <a14:foregroundMark x1="67464" y1="60581" x2="68900" y2="61826"/>
                          <a14:foregroundMark x1="69378" y1="62656" x2="69378" y2="62656"/>
                          <a14:foregroundMark x1="71292" y1="63071" x2="76077" y2="65145"/>
                          <a14:foregroundMark x1="77033" y1="65145" x2="77033" y2="63485"/>
                          <a14:foregroundMark x1="76555" y1="60581" x2="76555" y2="60581"/>
                          <a14:foregroundMark x1="76555" y1="60581" x2="76555" y2="60581"/>
                          <a14:foregroundMark x1="76555" y1="57261" x2="76555" y2="57261"/>
                          <a14:foregroundMark x1="76555" y1="55602" x2="76555" y2="55602"/>
                          <a14:foregroundMark x1="79426" y1="53527" x2="79426" y2="53527"/>
                          <a14:foregroundMark x1="79904" y1="52697" x2="78469" y2="51867"/>
                          <a14:foregroundMark x1="82297" y1="68050" x2="82297" y2="68050"/>
                          <a14:foregroundMark x1="81818" y1="68880" x2="81818" y2="68880"/>
                          <a14:foregroundMark x1="81818" y1="69295" x2="78469" y2="70954"/>
                          <a14:foregroundMark x1="76555" y1="71784" x2="76555" y2="71784"/>
                          <a14:foregroundMark x1="76077" y1="76763" x2="76077" y2="76763"/>
                          <a14:foregroundMark x1="70335" y1="79253" x2="70335" y2="79253"/>
                          <a14:foregroundMark x1="66507" y1="80913" x2="66507" y2="80913"/>
                          <a14:foregroundMark x1="63158" y1="80913" x2="63158" y2="80913"/>
                          <a14:foregroundMark x1="60766" y1="79253" x2="60766" y2="79253"/>
                          <a14:foregroundMark x1="58373" y1="79253" x2="56938" y2="80083"/>
                          <a14:foregroundMark x1="51675" y1="80498" x2="51675" y2="804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341" y="3632487"/>
              <a:ext cx="1409187" cy="15060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46DC29A-93FD-E074-CE6A-83B137E87A8B}"/>
              </a:ext>
            </a:extLst>
          </p:cNvPr>
          <p:cNvGrpSpPr/>
          <p:nvPr/>
        </p:nvGrpSpPr>
        <p:grpSpPr>
          <a:xfrm>
            <a:off x="2764605" y="1115503"/>
            <a:ext cx="2586725" cy="5000888"/>
            <a:chOff x="2963389" y="1622358"/>
            <a:chExt cx="2586725" cy="500088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C1E3B6FC-359F-B380-B587-FB96C3A6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3389" y="1622358"/>
              <a:ext cx="2586725" cy="5000888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екст&#10;&#10;Автоматически созданное описание">
              <a:extLst>
                <a:ext uri="{FF2B5EF4-FFF2-40B4-BE49-F238E27FC236}">
                  <a16:creationId xmlns:a16="http://schemas.microsoft.com/office/drawing/2014/main" id="{5E6886EB-7AD7-15FD-1DA3-0CC914818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3287" y="2013984"/>
              <a:ext cx="2445794" cy="4141010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54857A3-B35D-5A2B-D3C1-DDD8A7494664}"/>
              </a:ext>
            </a:extLst>
          </p:cNvPr>
          <p:cNvGrpSpPr/>
          <p:nvPr/>
        </p:nvGrpSpPr>
        <p:grpSpPr>
          <a:xfrm>
            <a:off x="6466215" y="2349891"/>
            <a:ext cx="5842142" cy="5606757"/>
            <a:chOff x="6941519" y="2289593"/>
            <a:chExt cx="5842142" cy="5606757"/>
          </a:xfrm>
        </p:grpSpPr>
        <p:pic>
          <p:nvPicPr>
            <p:cNvPr id="22" name="Picture 2" descr="официальная версия программного обеспечения на экране компьютера с  финансового учета данных базы данных аналитического бизнес доклад с карты и  пирог график ревизии расследования документ квартиру вектор иллюстрация PNG  , слово, документ, значок">
              <a:extLst>
                <a:ext uri="{FF2B5EF4-FFF2-40B4-BE49-F238E27FC236}">
                  <a16:creationId xmlns:a16="http://schemas.microsoft.com/office/drawing/2014/main" id="{E4E14429-7A3D-871F-ED70-98242AB18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519" y="2289593"/>
              <a:ext cx="5842142" cy="5606757"/>
            </a:xfrm>
            <a:prstGeom prst="rect">
              <a:avLst/>
            </a:prstGeom>
            <a:noFill/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80FFB386-91E7-757F-AC7D-2FCE2F343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855443" y="3660903"/>
              <a:ext cx="4054263" cy="2208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317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42ABC53-7EBF-9CCA-CEDB-1D99A7449E2F}"/>
              </a:ext>
            </a:extLst>
          </p:cNvPr>
          <p:cNvGrpSpPr/>
          <p:nvPr/>
        </p:nvGrpSpPr>
        <p:grpSpPr>
          <a:xfrm>
            <a:off x="951801" y="1275398"/>
            <a:ext cx="2586725" cy="5087021"/>
            <a:chOff x="-1100526" y="1402710"/>
            <a:chExt cx="2352383" cy="4245429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0F834E60-0795-DD4F-B9D6-9C4AF8A66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00526" y="1402710"/>
              <a:ext cx="2352383" cy="4245429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текст, снимок экрана, веб-страница, Веб-сайт&#10;&#10;Автоматически созданное описание">
              <a:extLst>
                <a:ext uri="{FF2B5EF4-FFF2-40B4-BE49-F238E27FC236}">
                  <a16:creationId xmlns:a16="http://schemas.microsoft.com/office/drawing/2014/main" id="{0D0D6286-84B1-2C12-CC41-6796B8798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22518" y="1764882"/>
              <a:ext cx="2197936" cy="344937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94CD8EF-BC40-3B8D-4A25-B1BFDCC28907}"/>
              </a:ext>
            </a:extLst>
          </p:cNvPr>
          <p:cNvSpPr txBox="1"/>
          <p:nvPr/>
        </p:nvSpPr>
        <p:spPr>
          <a:xfrm>
            <a:off x="4223019" y="1767790"/>
            <a:ext cx="39179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Новостных оповещениях доступны постеры - Контакты по безопасности информирующие работников КФ об имеющихся рисках и мерах реагирования на эти риски.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того, Контакты по безопасности используются руководителями работ для проведения инструктажей работникам  перед выполнением работ.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A8E05-26C3-30F4-FF8B-01EC85D7C49E}"/>
              </a:ext>
            </a:extLst>
          </p:cNvPr>
          <p:cNvSpPr txBox="1"/>
          <p:nvPr/>
        </p:nvSpPr>
        <p:spPr>
          <a:xfrm>
            <a:off x="2065682" y="53674"/>
            <a:ext cx="74234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00" b="1" dirty="0"/>
              <a:t>                           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</a:rPr>
              <a:t>Корпоративные уведомления – </a:t>
            </a:r>
          </a:p>
          <a:p>
            <a:pPr algn="ctr"/>
            <a:r>
              <a:rPr lang="ru-RU" sz="2100" b="1" dirty="0">
                <a:solidFill>
                  <a:srgbClr val="002060"/>
                </a:solidFill>
              </a:rPr>
              <a:t>Контакт по безопасности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1337EB0-1056-950B-A3D9-FBB423B7C9D7}"/>
              </a:ext>
            </a:extLst>
          </p:cNvPr>
          <p:cNvSpPr/>
          <p:nvPr/>
        </p:nvSpPr>
        <p:spPr>
          <a:xfrm>
            <a:off x="1043538" y="2465627"/>
            <a:ext cx="2320147" cy="990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5" name="Picture 2" descr="тонкая линия значок вектора оплаты одним касанием оплаты PNG , один,  щелчок, сенсорный PNG картинки и пнг рисунок для бесплатной загрузки">
            <a:extLst>
              <a:ext uri="{FF2B5EF4-FFF2-40B4-BE49-F238E27FC236}">
                <a16:creationId xmlns:a16="http://schemas.microsoft.com/office/drawing/2014/main" id="{C92AD255-C9C8-A8FF-1A72-ED615F430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4450" y1="32365" x2="34450" y2="32365"/>
                        <a14:foregroundMark x1="34928" y1="37344" x2="34928" y2="37344"/>
                        <a14:foregroundMark x1="37799" y1="44813" x2="37799" y2="44813"/>
                        <a14:foregroundMark x1="39234" y1="48548" x2="39234" y2="49793"/>
                        <a14:foregroundMark x1="40191" y1="58091" x2="40191" y2="58091"/>
                        <a14:foregroundMark x1="44498" y1="61411" x2="44498" y2="61411"/>
                        <a14:foregroundMark x1="43062" y1="55602" x2="43062" y2="55602"/>
                        <a14:foregroundMark x1="43541" y1="58091" x2="43541" y2="58091"/>
                        <a14:foregroundMark x1="43541" y1="61411" x2="43541" y2="61411"/>
                        <a14:foregroundMark x1="48804" y1="65145" x2="48804" y2="65145"/>
                        <a14:foregroundMark x1="49282" y1="65145" x2="49282" y2="65145"/>
                        <a14:foregroundMark x1="57416" y1="70954" x2="59330" y2="71369"/>
                        <a14:foregroundMark x1="59809" y1="71369" x2="59809" y2="71369"/>
                        <a14:foregroundMark x1="62679" y1="71369" x2="62679" y2="71369"/>
                        <a14:foregroundMark x1="66507" y1="69295" x2="66507" y2="69295"/>
                        <a14:foregroundMark x1="66507" y1="68880" x2="66507" y2="68880"/>
                        <a14:foregroundMark x1="64115" y1="67635" x2="62201" y2="64315"/>
                        <a14:foregroundMark x1="62201" y1="63900" x2="60287" y2="60996"/>
                        <a14:foregroundMark x1="59330" y1="60996" x2="59330" y2="60996"/>
                        <a14:foregroundMark x1="58373" y1="58506" x2="58373" y2="58506"/>
                        <a14:foregroundMark x1="57416" y1="57676" x2="57416" y2="57676"/>
                        <a14:foregroundMark x1="55502" y1="57676" x2="55502" y2="57676"/>
                        <a14:foregroundMark x1="54545" y1="55602" x2="54545" y2="55602"/>
                        <a14:foregroundMark x1="53589" y1="53112" x2="53589" y2="53112"/>
                        <a14:foregroundMark x1="66507" y1="52697" x2="66507" y2="52697"/>
                        <a14:foregroundMark x1="66507" y1="52282" x2="66507" y2="52282"/>
                        <a14:foregroundMark x1="66029" y1="50207" x2="66029" y2="50207"/>
                        <a14:foregroundMark x1="65550" y1="49378" x2="65550" y2="49378"/>
                        <a14:foregroundMark x1="65550" y1="56846" x2="65550" y2="56846"/>
                        <a14:foregroundMark x1="65550" y1="56846" x2="66507" y2="58506"/>
                        <a14:foregroundMark x1="67464" y1="60581" x2="68900" y2="61826"/>
                        <a14:foregroundMark x1="69378" y1="62656" x2="69378" y2="62656"/>
                        <a14:foregroundMark x1="71292" y1="63071" x2="76077" y2="65145"/>
                        <a14:foregroundMark x1="77033" y1="65145" x2="77033" y2="63485"/>
                        <a14:foregroundMark x1="76555" y1="60581" x2="76555" y2="60581"/>
                        <a14:foregroundMark x1="76555" y1="60581" x2="76555" y2="60581"/>
                        <a14:foregroundMark x1="76555" y1="57261" x2="76555" y2="57261"/>
                        <a14:foregroundMark x1="76555" y1="55602" x2="76555" y2="55602"/>
                        <a14:foregroundMark x1="79426" y1="53527" x2="79426" y2="53527"/>
                        <a14:foregroundMark x1="79904" y1="52697" x2="78469" y2="51867"/>
                        <a14:foregroundMark x1="82297" y1="68050" x2="82297" y2="68050"/>
                        <a14:foregroundMark x1="81818" y1="68880" x2="81818" y2="68880"/>
                        <a14:foregroundMark x1="81818" y1="69295" x2="78469" y2="70954"/>
                        <a14:foregroundMark x1="76555" y1="71784" x2="76555" y2="71784"/>
                        <a14:foregroundMark x1="76077" y1="76763" x2="76077" y2="76763"/>
                        <a14:foregroundMark x1="70335" y1="79253" x2="70335" y2="79253"/>
                        <a14:foregroundMark x1="66507" y1="80913" x2="66507" y2="80913"/>
                        <a14:foregroundMark x1="63158" y1="80913" x2="63158" y2="80913"/>
                        <a14:foregroundMark x1="60766" y1="79253" x2="60766" y2="79253"/>
                        <a14:foregroundMark x1="58373" y1="79253" x2="56938" y2="80083"/>
                        <a14:foregroundMark x1="51675" y1="80498" x2="51675" y2="80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84" y="2960927"/>
            <a:ext cx="1287901" cy="132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207C64C0-6553-9392-EC19-D28F7D20419C}"/>
              </a:ext>
            </a:extLst>
          </p:cNvPr>
          <p:cNvGrpSpPr/>
          <p:nvPr/>
        </p:nvGrpSpPr>
        <p:grpSpPr>
          <a:xfrm>
            <a:off x="8822853" y="1267022"/>
            <a:ext cx="2586725" cy="5000888"/>
            <a:chOff x="2764605" y="1115503"/>
            <a:chExt cx="2586725" cy="5000888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C1E3B6FC-359F-B380-B587-FB96C3A6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4605" y="1115503"/>
              <a:ext cx="2586725" cy="5000888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текст, снимок экрана, Веб-сайт, Реклама в Интернете&#10;&#10;Автоматически созданное описание">
              <a:extLst>
                <a:ext uri="{FF2B5EF4-FFF2-40B4-BE49-F238E27FC236}">
                  <a16:creationId xmlns:a16="http://schemas.microsoft.com/office/drawing/2014/main" id="{2ED7771C-1F18-F284-4A74-FFB9DFF2D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845" y="1469571"/>
              <a:ext cx="2451842" cy="4180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871120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учебной презентации ЦИП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vi Powerpoint Template">
  <a:themeElements>
    <a:clrScheme name="Ravi Colors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FEDF62"/>
      </a:accent1>
      <a:accent2>
        <a:srgbClr val="FFC900"/>
      </a:accent2>
      <a:accent3>
        <a:srgbClr val="F77803"/>
      </a:accent3>
      <a:accent4>
        <a:srgbClr val="CE004E"/>
      </a:accent4>
      <a:accent5>
        <a:srgbClr val="4F003F"/>
      </a:accent5>
      <a:accent6>
        <a:srgbClr val="809600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3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12804</TotalTime>
  <Words>1325</Words>
  <Application>Microsoft Office PowerPoint</Application>
  <PresentationFormat>Широкоэкранный</PresentationFormat>
  <Paragraphs>213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40" baseType="lpstr">
      <vt:lpstr>-apple-system</vt:lpstr>
      <vt:lpstr>Arial</vt:lpstr>
      <vt:lpstr>Calibri</vt:lpstr>
      <vt:lpstr>Calibri Light</vt:lpstr>
      <vt:lpstr>Georgia</vt:lpstr>
      <vt:lpstr>Google Sans</vt:lpstr>
      <vt:lpstr>Lato</vt:lpstr>
      <vt:lpstr>Lato Black</vt:lpstr>
      <vt:lpstr>Lucida Sans Unicode</vt:lpstr>
      <vt:lpstr>Montserrat-Bold</vt:lpstr>
      <vt:lpstr>Open Sans</vt:lpstr>
      <vt:lpstr>OpenSans</vt:lpstr>
      <vt:lpstr>Roboto</vt:lpstr>
      <vt:lpstr>Söhne</vt:lpstr>
      <vt:lpstr>Source Sans Pro</vt:lpstr>
      <vt:lpstr>Source Sans Pro ExtraLight</vt:lpstr>
      <vt:lpstr>Wingdings</vt:lpstr>
      <vt:lpstr>Шаблон учебной презентации ЦИПК</vt:lpstr>
      <vt:lpstr>Ravi Powerpoint Template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Сариев Асхат</dc:creator>
  <cp:lastModifiedBy>Джумагулова</cp:lastModifiedBy>
  <cp:revision>367</cp:revision>
  <cp:lastPrinted>2022-10-10T05:43:54Z</cp:lastPrinted>
  <dcterms:created xsi:type="dcterms:W3CDTF">2022-09-29T07:29:23Z</dcterms:created>
  <dcterms:modified xsi:type="dcterms:W3CDTF">2023-05-18T11:02:25Z</dcterms:modified>
</cp:coreProperties>
</file>