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72" r:id="rId5"/>
    <p:sldId id="309" r:id="rId6"/>
    <p:sldId id="263" r:id="rId7"/>
    <p:sldId id="318" r:id="rId8"/>
    <p:sldId id="321" r:id="rId9"/>
    <p:sldId id="319" r:id="rId10"/>
    <p:sldId id="320" r:id="rId11"/>
    <p:sldId id="300"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74B22D-31E5-981E-74FE-F7D4FAAEFC9D}" name="Joanna Flinders" initials="JF" userId="S::Joanna.Flinders@IOSH.com::4ae66e30-1f1b-4180-a80b-76ce60a378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6217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92" autoAdjust="0"/>
  </p:normalViewPr>
  <p:slideViewPr>
    <p:cSldViewPr snapToGrid="0">
      <p:cViewPr varScale="1">
        <p:scale>
          <a:sx n="46" d="100"/>
          <a:sy n="46" d="100"/>
        </p:scale>
        <p:origin x="1812" y="36"/>
      </p:cViewPr>
      <p:guideLst>
        <p:guide pos="3863"/>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CE71-67E6-4EAD-BBA4-ACAF23E56527}"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5F177-1C3C-468D-A836-720B833F958F}" type="slidenum">
              <a:rPr lang="en-GB" smtClean="0"/>
              <a:t>‹#›</a:t>
            </a:fld>
            <a:endParaRPr lang="en-GB"/>
          </a:p>
        </p:txBody>
      </p:sp>
    </p:spTree>
    <p:extLst>
      <p:ext uri="{BB962C8B-B14F-4D97-AF65-F5344CB8AC3E}">
        <p14:creationId xmlns:p14="http://schemas.microsoft.com/office/powerpoint/2010/main" val="427236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45F177-1C3C-468D-A836-720B833F958F}" type="slidenum">
              <a:rPr lang="en-GB" smtClean="0"/>
              <a:t>1</a:t>
            </a:fld>
            <a:endParaRPr lang="en-GB"/>
          </a:p>
        </p:txBody>
      </p:sp>
    </p:spTree>
    <p:extLst>
      <p:ext uri="{BB962C8B-B14F-4D97-AF65-F5344CB8AC3E}">
        <p14:creationId xmlns:p14="http://schemas.microsoft.com/office/powerpoint/2010/main" val="148975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45F177-1C3C-468D-A836-720B833F958F}" type="slidenum">
              <a:rPr lang="en-GB" smtClean="0"/>
              <a:t>2</a:t>
            </a:fld>
            <a:endParaRPr lang="en-GB"/>
          </a:p>
        </p:txBody>
      </p:sp>
    </p:spTree>
    <p:extLst>
      <p:ext uri="{BB962C8B-B14F-4D97-AF65-F5344CB8AC3E}">
        <p14:creationId xmlns:p14="http://schemas.microsoft.com/office/powerpoint/2010/main" val="269210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45F177-1C3C-468D-A836-720B833F958F}" type="slidenum">
              <a:rPr lang="en-GB" smtClean="0"/>
              <a:t>3</a:t>
            </a:fld>
            <a:endParaRPr lang="en-GB"/>
          </a:p>
        </p:txBody>
      </p:sp>
    </p:spTree>
    <p:extLst>
      <p:ext uri="{BB962C8B-B14F-4D97-AF65-F5344CB8AC3E}">
        <p14:creationId xmlns:p14="http://schemas.microsoft.com/office/powerpoint/2010/main" val="210241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2645F177-1C3C-468D-A836-720B833F958F}" type="slidenum">
              <a:rPr lang="en-GB" smtClean="0"/>
              <a:t>4</a:t>
            </a:fld>
            <a:endParaRPr lang="en-GB"/>
          </a:p>
        </p:txBody>
      </p:sp>
    </p:spTree>
    <p:extLst>
      <p:ext uri="{BB962C8B-B14F-4D97-AF65-F5344CB8AC3E}">
        <p14:creationId xmlns:p14="http://schemas.microsoft.com/office/powerpoint/2010/main" val="287044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ED7D31"/>
                </a:solidFill>
                <a:uFillTx/>
                <a:latin typeface="Calibri"/>
              </a:rPr>
              <a:t>Technical competencies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Apply to certain roles or a family group within the organisation. These competencies outline any technical expertise required and assess the depth and breadth of that skill and knowledge.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B0F0"/>
                </a:solidFill>
                <a:uFillTx/>
                <a:latin typeface="Calibri"/>
              </a:rPr>
              <a:t>Core Competencies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Support the organisations values and mission. Usually apply to all jobs in the organisation and include leadership and management.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7030A0"/>
                </a:solidFill>
                <a:uFillTx/>
                <a:latin typeface="Calibri"/>
              </a:rPr>
              <a:t>Behavioural competencies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Soft skills that reflect personal behaviours and attributes </a:t>
            </a:r>
            <a:r>
              <a:rPr lang="en-GB" sz="1800" b="1" i="0" u="none" strike="noStrike" kern="1200" cap="none" spc="0" baseline="0" dirty="0">
                <a:solidFill>
                  <a:srgbClr val="7030A0"/>
                </a:solidFill>
                <a:uFillTx/>
                <a:latin typeface="Calibri"/>
              </a:rPr>
              <a:t> </a:t>
            </a:r>
          </a:p>
          <a:p>
            <a:pPr>
              <a:lnSpc>
                <a:spcPct val="107000"/>
              </a:lnSpc>
              <a:spcAft>
                <a:spcPts val="800"/>
              </a:spcAft>
            </a:pPr>
            <a:endParaRPr lang="en-GB" sz="1800" dirty="0">
              <a:effectLst/>
              <a:latin typeface="Calibri"/>
              <a:ea typeface="Calibri" panose="020F0502020204030204" pitchFamily="34" charset="0"/>
              <a:cs typeface="Calibri"/>
            </a:endParaRPr>
          </a:p>
          <a:p>
            <a:pPr lvl="0"/>
            <a:r>
              <a:rPr lang="en-GB" sz="1800" dirty="0"/>
              <a:t>69 competencies divided into 12 areas across technical, core and behavioural categories. </a:t>
            </a:r>
          </a:p>
          <a:p>
            <a:pPr lvl="0"/>
            <a:r>
              <a:rPr lang="en-GB" sz="1800" dirty="0"/>
              <a:t>The framework covers all the skills, knowledge and behaviours needed by occupational safety and health professionals. </a:t>
            </a:r>
          </a:p>
          <a:p>
            <a:pPr lvl="0"/>
            <a:r>
              <a:rPr lang="en-GB" sz="1800" dirty="0"/>
              <a:t>Technical Competencies- 5 areas across this competency area- </a:t>
            </a:r>
          </a:p>
          <a:p>
            <a:pPr lvl="0"/>
            <a:r>
              <a:rPr lang="en-GB" sz="1800" dirty="0"/>
              <a:t>These competencies include understanding legislation, policy, risk management, incident management and the effect of safety and welfare on people. </a:t>
            </a:r>
            <a:r>
              <a:rPr lang="en-GB" sz="1800"/>
              <a:t>Also includes new technical competencies such as sustainability, ethical practice, human capital and community impact</a:t>
            </a:r>
          </a:p>
          <a:p>
            <a:pPr>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2645F177-1C3C-468D-A836-720B833F958F}" type="slidenum">
              <a:rPr lang="en-GB" smtClean="0"/>
              <a:t>5</a:t>
            </a:fld>
            <a:endParaRPr lang="en-GB"/>
          </a:p>
        </p:txBody>
      </p:sp>
    </p:spTree>
    <p:extLst>
      <p:ext uri="{BB962C8B-B14F-4D97-AF65-F5344CB8AC3E}">
        <p14:creationId xmlns:p14="http://schemas.microsoft.com/office/powerpoint/2010/main" val="336113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pPr>
            <a:r>
              <a:rPr lang="en-GB" sz="2800" dirty="0"/>
              <a:t>Level 1- New / Aspiring – UNDERSTAND Aspiring future OSH professionals. </a:t>
            </a:r>
          </a:p>
          <a:p>
            <a:pPr lvl="0">
              <a:lnSpc>
                <a:spcPct val="80000"/>
              </a:lnSpc>
            </a:pPr>
            <a:r>
              <a:rPr lang="en-GB" sz="2800" i="1" dirty="0"/>
              <a:t>Tend to be either students or embarking on their OSH career</a:t>
            </a:r>
            <a:br>
              <a:rPr lang="en-GB" sz="2800" i="1" dirty="0"/>
            </a:br>
            <a:endParaRPr lang="en-GB" sz="2800" i="1" dirty="0"/>
          </a:p>
          <a:p>
            <a:pPr lvl="0">
              <a:lnSpc>
                <a:spcPct val="80000"/>
              </a:lnSpc>
            </a:pPr>
            <a:r>
              <a:rPr lang="en-GB" sz="2800" dirty="0"/>
              <a:t>Level 2- Ambitious Network- IMPLEMENT </a:t>
            </a:r>
          </a:p>
          <a:p>
            <a:pPr lvl="0">
              <a:lnSpc>
                <a:spcPct val="80000"/>
              </a:lnSpc>
            </a:pPr>
            <a:r>
              <a:rPr lang="en-GB" sz="2400" i="1" dirty="0"/>
              <a:t>Ambitious OSH professionals looking to progress their membership level, expand their knowledge and stay up to date on new developments within health and safety, and looking to develop wider skill sets. Tend to be teaching/training others.</a:t>
            </a:r>
            <a:br>
              <a:rPr lang="en-GB" sz="2400" i="1" dirty="0"/>
            </a:br>
            <a:endParaRPr lang="en-GB" sz="2400" i="1" dirty="0"/>
          </a:p>
          <a:p>
            <a:pPr lvl="0">
              <a:lnSpc>
                <a:spcPct val="80000"/>
              </a:lnSpc>
            </a:pPr>
            <a:r>
              <a:rPr lang="en-GB" sz="2800" dirty="0"/>
              <a:t>Level 3- Experienced Manager- LEAD (certified member) </a:t>
            </a:r>
          </a:p>
          <a:p>
            <a:pPr lvl="0">
              <a:lnSpc>
                <a:spcPct val="80000"/>
              </a:lnSpc>
            </a:pPr>
            <a:r>
              <a:rPr lang="en-GB" sz="2400" i="1" dirty="0"/>
              <a:t>OSH practitioners who have a wealth of career experience. May well be in senior roles where OSH is only one part of their role</a:t>
            </a:r>
            <a:br>
              <a:rPr lang="en-GB" sz="2400" i="1" dirty="0"/>
            </a:br>
            <a:endParaRPr lang="en-GB" sz="2400" i="1" dirty="0"/>
          </a:p>
          <a:p>
            <a:pPr lvl="0">
              <a:lnSpc>
                <a:spcPct val="80000"/>
              </a:lnSpc>
            </a:pPr>
            <a:r>
              <a:rPr lang="en-GB" sz="2800" dirty="0"/>
              <a:t>Level 4- Established Leader – INNOVATE (chartered member)</a:t>
            </a:r>
          </a:p>
          <a:p>
            <a:pPr lvl="0">
              <a:lnSpc>
                <a:spcPct val="80000"/>
              </a:lnSpc>
            </a:pPr>
            <a:r>
              <a:rPr lang="en-GB" sz="2400" i="1" dirty="0"/>
              <a:t>More established and experienced OSH leaders who tend to be older, Chartered members who are more interested in engaging in debate and shaping the profession rather than own development. Confident and are proud of the profession.</a:t>
            </a:r>
          </a:p>
          <a:p>
            <a:pPr>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2645F177-1C3C-468D-A836-720B833F958F}" type="slidenum">
              <a:rPr lang="en-GB" smtClean="0"/>
              <a:t>6</a:t>
            </a:fld>
            <a:endParaRPr lang="en-GB"/>
          </a:p>
        </p:txBody>
      </p:sp>
    </p:spTree>
    <p:extLst>
      <p:ext uri="{BB962C8B-B14F-4D97-AF65-F5344CB8AC3E}">
        <p14:creationId xmlns:p14="http://schemas.microsoft.com/office/powerpoint/2010/main" val="195540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2645F177-1C3C-468D-A836-720B833F958F}" type="slidenum">
              <a:rPr lang="en-GB" smtClean="0"/>
              <a:t>7</a:t>
            </a:fld>
            <a:endParaRPr lang="en-GB"/>
          </a:p>
        </p:txBody>
      </p:sp>
    </p:spTree>
    <p:extLst>
      <p:ext uri="{BB962C8B-B14F-4D97-AF65-F5344CB8AC3E}">
        <p14:creationId xmlns:p14="http://schemas.microsoft.com/office/powerpoint/2010/main" val="63993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45F177-1C3C-468D-A836-720B833F958F}" type="slidenum">
              <a:rPr lang="en-GB" smtClean="0"/>
              <a:t>8</a:t>
            </a:fld>
            <a:endParaRPr lang="en-GB"/>
          </a:p>
        </p:txBody>
      </p:sp>
    </p:spTree>
    <p:extLst>
      <p:ext uri="{BB962C8B-B14F-4D97-AF65-F5344CB8AC3E}">
        <p14:creationId xmlns:p14="http://schemas.microsoft.com/office/powerpoint/2010/main" val="311470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6217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888" y="1122363"/>
            <a:ext cx="7559675" cy="2387600"/>
          </a:xfrm>
          <a:prstGeom prst="rect">
            <a:avLst/>
          </a:prstGeo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23888" y="3602038"/>
            <a:ext cx="7559675" cy="1179512"/>
          </a:xfrm>
          <a:prstGeom prst="rect">
            <a:avLst/>
          </a:prstGeo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10702618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7EBC5A-016F-47F2-847D-E75139FF7235}" type="datetimeFigureOut">
              <a:rPr lang="en-GB" smtClean="0"/>
              <a:t>03/05/2023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4E69D54-870C-4427-A62C-B463CF342AFF}" type="slidenum">
              <a:rPr lang="en-GB" smtClean="0"/>
              <a:t>‹#›</a:t>
            </a:fld>
            <a:endParaRPr lang="en-GB"/>
          </a:p>
        </p:txBody>
      </p:sp>
    </p:spTree>
    <p:extLst>
      <p:ext uri="{BB962C8B-B14F-4D97-AF65-F5344CB8AC3E}">
        <p14:creationId xmlns:p14="http://schemas.microsoft.com/office/powerpoint/2010/main" val="119513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7EBC5A-016F-47F2-847D-E75139FF7235}" type="datetimeFigureOut">
              <a:rPr lang="en-GB" smtClean="0"/>
              <a:t>03/05/2023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4E69D54-870C-4427-A62C-B463CF342AFF}" type="slidenum">
              <a:rPr lang="en-GB" smtClean="0"/>
              <a:t>‹#›</a:t>
            </a:fld>
            <a:endParaRPr lang="en-GB"/>
          </a:p>
        </p:txBody>
      </p:sp>
    </p:spTree>
    <p:extLst>
      <p:ext uri="{BB962C8B-B14F-4D97-AF65-F5344CB8AC3E}">
        <p14:creationId xmlns:p14="http://schemas.microsoft.com/office/powerpoint/2010/main" val="34546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620713"/>
            <a:ext cx="10909300" cy="836612"/>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23888" y="1825625"/>
            <a:ext cx="10909300" cy="437515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1829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10909300" cy="2852737"/>
          </a:xfrm>
          <a:prstGeom prst="rect">
            <a:avLst/>
          </a:prstGeom>
        </p:spPr>
        <p:txBody>
          <a:bodyPr anchor="b"/>
          <a:lstStyle>
            <a:lvl1pPr>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4589463"/>
            <a:ext cx="10909300" cy="1611312"/>
          </a:xfrm>
          <a:prstGeom prst="rect">
            <a:avLst/>
          </a:prstGeom>
        </p:spPr>
        <p:txBody>
          <a:bodyP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17922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7505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F7EBC5A-016F-47F2-847D-E75139FF7235}" type="datetimeFigureOut">
              <a:rPr lang="en-GB" smtClean="0"/>
              <a:t>03/05/2023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4E69D54-870C-4427-A62C-B463CF342AFF}" type="slidenum">
              <a:rPr lang="en-GB" smtClean="0"/>
              <a:t>‹#›</a:t>
            </a:fld>
            <a:endParaRPr lang="en-GB"/>
          </a:p>
        </p:txBody>
      </p:sp>
    </p:spTree>
    <p:extLst>
      <p:ext uri="{BB962C8B-B14F-4D97-AF65-F5344CB8AC3E}">
        <p14:creationId xmlns:p14="http://schemas.microsoft.com/office/powerpoint/2010/main" val="96900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27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4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F7EBC5A-016F-47F2-847D-E75139FF7235}" type="datetimeFigureOut">
              <a:rPr lang="en-GB" smtClean="0"/>
              <a:t>03/05/2023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4E69D54-870C-4427-A62C-B463CF342AFF}" type="slidenum">
              <a:rPr lang="en-GB" smtClean="0"/>
              <a:t>‹#›</a:t>
            </a:fld>
            <a:endParaRPr lang="en-GB"/>
          </a:p>
        </p:txBody>
      </p:sp>
    </p:spTree>
    <p:extLst>
      <p:ext uri="{BB962C8B-B14F-4D97-AF65-F5344CB8AC3E}">
        <p14:creationId xmlns:p14="http://schemas.microsoft.com/office/powerpoint/2010/main" val="200237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F7EBC5A-016F-47F2-847D-E75139FF7235}" type="datetimeFigureOut">
              <a:rPr lang="en-GB" smtClean="0"/>
              <a:t>03/05/2023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4E69D54-870C-4427-A62C-B463CF342AFF}" type="slidenum">
              <a:rPr lang="en-GB" smtClean="0"/>
              <a:t>‹#›</a:t>
            </a:fld>
            <a:endParaRPr lang="en-GB"/>
          </a:p>
        </p:txBody>
      </p:sp>
    </p:spTree>
    <p:extLst>
      <p:ext uri="{BB962C8B-B14F-4D97-AF65-F5344CB8AC3E}">
        <p14:creationId xmlns:p14="http://schemas.microsoft.com/office/powerpoint/2010/main" val="129020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2170"/>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91308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91" userDrawn="1">
          <p15:clr>
            <a:srgbClr val="F26B43"/>
          </p15:clr>
        </p15:guide>
        <p15:guide id="3" pos="7265" userDrawn="1">
          <p15:clr>
            <a:srgbClr val="F26B43"/>
          </p15:clr>
        </p15:guide>
        <p15:guide id="4" orient="horz" pos="3906" userDrawn="1">
          <p15:clr>
            <a:srgbClr val="F26B43"/>
          </p15:clr>
        </p15:guide>
        <p15:guide id="5" pos="5155" userDrawn="1">
          <p15:clr>
            <a:srgbClr val="F26B43"/>
          </p15:clr>
        </p15:guide>
        <p15:guide id="6" pos="2593" userDrawn="1">
          <p15:clr>
            <a:srgbClr val="F26B43"/>
          </p15:clr>
        </p15:guide>
        <p15:guide id="7" pos="3840" userDrawn="1">
          <p15:clr>
            <a:srgbClr val="F26B43"/>
          </p15:clr>
        </p15:guide>
        <p15:guide id="8" orient="horz" pos="1434" userDrawn="1">
          <p15:clr>
            <a:srgbClr val="F26B43"/>
          </p15:clr>
        </p15:guide>
        <p15:guide id="9" orient="horz" pos="2886" userDrawn="1">
          <p15:clr>
            <a:srgbClr val="F26B43"/>
          </p15:clr>
        </p15:guide>
        <p15:guide id="1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DA167-6C4F-D007-8220-AFB5B724257E}"/>
              </a:ext>
            </a:extLst>
          </p:cNvPr>
          <p:cNvSpPr/>
          <p:nvPr/>
        </p:nvSpPr>
        <p:spPr>
          <a:xfrm>
            <a:off x="586258" y="13311598"/>
            <a:ext cx="1514475" cy="117951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2F6D0BE-8B82-4BE8-97E7-6AD595AAC0FD}"/>
              </a:ext>
            </a:extLst>
          </p:cNvPr>
          <p:cNvSpPr txBox="1"/>
          <p:nvPr/>
        </p:nvSpPr>
        <p:spPr>
          <a:xfrm>
            <a:off x="725164" y="13429628"/>
            <a:ext cx="1219200" cy="369332"/>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iosh.com</a:t>
            </a:r>
          </a:p>
        </p:txBody>
      </p:sp>
      <p:pic>
        <p:nvPicPr>
          <p:cNvPr id="4" name="Graphic 3">
            <a:extLst>
              <a:ext uri="{FF2B5EF4-FFF2-40B4-BE49-F238E27FC236}">
                <a16:creationId xmlns:a16="http://schemas.microsoft.com/office/drawing/2014/main" id="{78A02E99-7F08-BDEC-29EF-E579F6BF2D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090" y="2211499"/>
            <a:ext cx="2799363" cy="2435001"/>
          </a:xfrm>
          <a:prstGeom prst="rect">
            <a:avLst/>
          </a:prstGeom>
        </p:spPr>
      </p:pic>
      <p:pic>
        <p:nvPicPr>
          <p:cNvPr id="9" name="Graphic 8">
            <a:extLst>
              <a:ext uri="{FF2B5EF4-FFF2-40B4-BE49-F238E27FC236}">
                <a16:creationId xmlns:a16="http://schemas.microsoft.com/office/drawing/2014/main" id="{0B8B5F1E-E178-9E0A-EFF2-89B9F8BBEA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1607" y="2833580"/>
            <a:ext cx="6967303" cy="1190840"/>
          </a:xfrm>
          <a:prstGeom prst="rect">
            <a:avLst/>
          </a:prstGeom>
        </p:spPr>
      </p:pic>
    </p:spTree>
    <p:custDataLst>
      <p:tags r:id="rId1"/>
    </p:custDataLst>
    <p:extLst>
      <p:ext uri="{BB962C8B-B14F-4D97-AF65-F5344CB8AC3E}">
        <p14:creationId xmlns:p14="http://schemas.microsoft.com/office/powerpoint/2010/main" val="316757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75CD88-A0B2-B3FE-4479-91CD8D512B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413" y="728230"/>
            <a:ext cx="1336779" cy="1162786"/>
          </a:xfrm>
          <a:prstGeom prst="rect">
            <a:avLst/>
          </a:prstGeom>
        </p:spPr>
      </p:pic>
      <p:sp>
        <p:nvSpPr>
          <p:cNvPr id="2" name="Title 1">
            <a:extLst>
              <a:ext uri="{FF2B5EF4-FFF2-40B4-BE49-F238E27FC236}">
                <a16:creationId xmlns:a16="http://schemas.microsoft.com/office/drawing/2014/main" id="{2EA0A3DE-B00B-AEFC-7078-37704AA2505A}"/>
              </a:ext>
            </a:extLst>
          </p:cNvPr>
          <p:cNvSpPr>
            <a:spLocks noGrp="1"/>
          </p:cNvSpPr>
          <p:nvPr>
            <p:ph type="ctrTitle"/>
          </p:nvPr>
        </p:nvSpPr>
        <p:spPr>
          <a:xfrm>
            <a:off x="623888" y="1972764"/>
            <a:ext cx="4782999" cy="2168744"/>
          </a:xfrm>
        </p:spPr>
        <p:txBody>
          <a:bodyPr/>
          <a:lstStyle/>
          <a:p>
            <a:r>
              <a:rPr lang="en-GB" sz="4000" dirty="0"/>
              <a:t>Alan Stevens</a:t>
            </a:r>
          </a:p>
        </p:txBody>
      </p:sp>
      <p:sp>
        <p:nvSpPr>
          <p:cNvPr id="3" name="Subtitle 2">
            <a:extLst>
              <a:ext uri="{FF2B5EF4-FFF2-40B4-BE49-F238E27FC236}">
                <a16:creationId xmlns:a16="http://schemas.microsoft.com/office/drawing/2014/main" id="{6DA0D183-FD09-54EA-3B87-E278B127ED48}"/>
              </a:ext>
            </a:extLst>
          </p:cNvPr>
          <p:cNvSpPr>
            <a:spLocks noGrp="1"/>
          </p:cNvSpPr>
          <p:nvPr>
            <p:ph type="subTitle" idx="1"/>
          </p:nvPr>
        </p:nvSpPr>
        <p:spPr>
          <a:xfrm>
            <a:off x="623888" y="4539859"/>
            <a:ext cx="4671681" cy="672222"/>
          </a:xfrm>
        </p:spPr>
        <p:txBody>
          <a:bodyPr lIns="91440" tIns="45720" rIns="91440" bIns="45720" anchor="t"/>
          <a:lstStyle/>
          <a:p>
            <a:r>
              <a:rPr lang="en-GB" sz="2200" dirty="0">
                <a:latin typeface="Arial"/>
                <a:cs typeface="Arial"/>
              </a:rPr>
              <a:t>Head of Strategic Engagement</a:t>
            </a:r>
          </a:p>
        </p:txBody>
      </p:sp>
      <p:sp>
        <p:nvSpPr>
          <p:cNvPr id="8" name="Rectangle 7">
            <a:extLst>
              <a:ext uri="{FF2B5EF4-FFF2-40B4-BE49-F238E27FC236}">
                <a16:creationId xmlns:a16="http://schemas.microsoft.com/office/drawing/2014/main" id="{6D9AC844-22B3-26B3-1ED0-61C60083BAD3}"/>
              </a:ext>
            </a:extLst>
          </p:cNvPr>
          <p:cNvSpPr/>
          <p:nvPr/>
        </p:nvSpPr>
        <p:spPr>
          <a:xfrm>
            <a:off x="623888" y="5678488"/>
            <a:ext cx="1514475" cy="117951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8061C97-A649-D73A-6965-023D912DF79E}"/>
              </a:ext>
            </a:extLst>
          </p:cNvPr>
          <p:cNvSpPr txBox="1"/>
          <p:nvPr/>
        </p:nvSpPr>
        <p:spPr>
          <a:xfrm>
            <a:off x="762794" y="5796518"/>
            <a:ext cx="1219200" cy="369332"/>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iosh.com</a:t>
            </a:r>
          </a:p>
        </p:txBody>
      </p:sp>
      <p:pic>
        <p:nvPicPr>
          <p:cNvPr id="7" name="Picture 6" descr="A person wearing a tie and glasses&#10;&#10;Description automatically generated with low confidence">
            <a:extLst>
              <a:ext uri="{FF2B5EF4-FFF2-40B4-BE49-F238E27FC236}">
                <a16:creationId xmlns:a16="http://schemas.microsoft.com/office/drawing/2014/main" id="{14255972-80E4-2074-6C97-1266F84C2F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custDataLst>
      <p:tags r:id="rId1"/>
    </p:custDataLst>
    <p:extLst>
      <p:ext uri="{BB962C8B-B14F-4D97-AF65-F5344CB8AC3E}">
        <p14:creationId xmlns:p14="http://schemas.microsoft.com/office/powerpoint/2010/main" val="1182854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A8B0-7F7C-57BA-EFCA-79BDA304E4A9}"/>
              </a:ext>
            </a:extLst>
          </p:cNvPr>
          <p:cNvSpPr>
            <a:spLocks noGrp="1"/>
          </p:cNvSpPr>
          <p:nvPr>
            <p:ph type="title"/>
          </p:nvPr>
        </p:nvSpPr>
        <p:spPr>
          <a:xfrm>
            <a:off x="4749265" y="620713"/>
            <a:ext cx="5472112" cy="836612"/>
          </a:xfrm>
        </p:spPr>
        <p:txBody>
          <a:bodyPr/>
          <a:lstStyle/>
          <a:p>
            <a:r>
              <a:rPr lang="en-GB">
                <a:solidFill>
                  <a:srgbClr val="462170"/>
                </a:solidFill>
              </a:rPr>
              <a:t>Introducing IOSH</a:t>
            </a:r>
          </a:p>
        </p:txBody>
      </p:sp>
      <p:sp>
        <p:nvSpPr>
          <p:cNvPr id="4" name="Content Placeholder 2">
            <a:extLst>
              <a:ext uri="{FF2B5EF4-FFF2-40B4-BE49-F238E27FC236}">
                <a16:creationId xmlns:a16="http://schemas.microsoft.com/office/drawing/2014/main" id="{7D3DF54F-BA29-D383-72F4-D31F4BAADA32}"/>
              </a:ext>
            </a:extLst>
          </p:cNvPr>
          <p:cNvSpPr txBox="1">
            <a:spLocks/>
          </p:cNvSpPr>
          <p:nvPr/>
        </p:nvSpPr>
        <p:spPr>
          <a:xfrm>
            <a:off x="4749264" y="1591901"/>
            <a:ext cx="6783923" cy="3075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buClr>
                <a:srgbClr val="009FE3"/>
              </a:buClr>
            </a:pPr>
            <a:r>
              <a:rPr lang="en-GB" b="1">
                <a:solidFill>
                  <a:srgbClr val="009FE3"/>
                </a:solidFill>
              </a:rPr>
              <a:t>50,000+ </a:t>
            </a:r>
            <a:r>
              <a:rPr lang="en-GB">
                <a:solidFill>
                  <a:schemeClr val="tx1"/>
                </a:solidFill>
              </a:rPr>
              <a:t>members</a:t>
            </a:r>
          </a:p>
          <a:p>
            <a:pPr>
              <a:lnSpc>
                <a:spcPct val="110000"/>
              </a:lnSpc>
              <a:spcBef>
                <a:spcPts val="2000"/>
              </a:spcBef>
              <a:buClr>
                <a:srgbClr val="009FE3"/>
              </a:buClr>
            </a:pPr>
            <a:r>
              <a:rPr lang="en-GB" b="1">
                <a:solidFill>
                  <a:srgbClr val="009FE3"/>
                </a:solidFill>
              </a:rPr>
              <a:t>130</a:t>
            </a:r>
            <a:r>
              <a:rPr lang="en-GB">
                <a:solidFill>
                  <a:schemeClr val="tx1"/>
                </a:solidFill>
              </a:rPr>
              <a:t> countries</a:t>
            </a:r>
          </a:p>
          <a:p>
            <a:pPr>
              <a:lnSpc>
                <a:spcPct val="110000"/>
              </a:lnSpc>
              <a:spcBef>
                <a:spcPts val="2000"/>
              </a:spcBef>
              <a:buClr>
                <a:srgbClr val="009FE3"/>
              </a:buClr>
            </a:pPr>
            <a:r>
              <a:rPr lang="en-GB" b="1">
                <a:solidFill>
                  <a:srgbClr val="009FE3"/>
                </a:solidFill>
              </a:rPr>
              <a:t>2,300+ </a:t>
            </a:r>
            <a:r>
              <a:rPr lang="en-GB">
                <a:solidFill>
                  <a:schemeClr val="tx1"/>
                </a:solidFill>
              </a:rPr>
              <a:t>student members</a:t>
            </a:r>
          </a:p>
          <a:p>
            <a:pPr>
              <a:lnSpc>
                <a:spcPct val="110000"/>
              </a:lnSpc>
              <a:spcBef>
                <a:spcPts val="2000"/>
              </a:spcBef>
              <a:buClr>
                <a:srgbClr val="009FE3"/>
              </a:buClr>
            </a:pPr>
            <a:r>
              <a:rPr lang="en-GB" b="1">
                <a:solidFill>
                  <a:srgbClr val="009FE3"/>
                </a:solidFill>
              </a:rPr>
              <a:t>907,000+ </a:t>
            </a:r>
            <a:r>
              <a:rPr lang="en-GB">
                <a:solidFill>
                  <a:schemeClr val="tx1"/>
                </a:solidFill>
              </a:rPr>
              <a:t>trained on IOSH courses</a:t>
            </a:r>
          </a:p>
          <a:p>
            <a:pPr marL="0" indent="0">
              <a:lnSpc>
                <a:spcPct val="110000"/>
              </a:lnSpc>
              <a:spcBef>
                <a:spcPts val="2000"/>
              </a:spcBef>
              <a:buClr>
                <a:srgbClr val="009FE3"/>
              </a:buClr>
              <a:buNone/>
            </a:pPr>
            <a:endParaRPr lang="en-GB">
              <a:solidFill>
                <a:schemeClr val="tx1"/>
              </a:solidFill>
            </a:endParaRPr>
          </a:p>
        </p:txBody>
      </p:sp>
      <p:sp>
        <p:nvSpPr>
          <p:cNvPr id="3" name="Rectangle 2">
            <a:extLst>
              <a:ext uri="{FF2B5EF4-FFF2-40B4-BE49-F238E27FC236}">
                <a16:creationId xmlns:a16="http://schemas.microsoft.com/office/drawing/2014/main" id="{03717140-839B-82BB-C6F8-AF064E247876}"/>
              </a:ext>
            </a:extLst>
          </p:cNvPr>
          <p:cNvSpPr/>
          <p:nvPr/>
        </p:nvSpPr>
        <p:spPr>
          <a:xfrm>
            <a:off x="0" y="-15014"/>
            <a:ext cx="4116388" cy="6873014"/>
          </a:xfrm>
          <a:prstGeom prst="rect">
            <a:avLst/>
          </a:prstGeom>
          <a:blipFill>
            <a:blip r:embed="rId4">
              <a:extLst>
                <a:ext uri="{28A0092B-C50C-407E-A947-70E740481C1C}">
                  <a14:useLocalDpi xmlns:a14="http://schemas.microsoft.com/office/drawing/2010/main" val="0"/>
                </a:ext>
              </a:extLst>
            </a:blip>
            <a:srcRect/>
            <a:stretch>
              <a:fillRect l="-35032" r="-23204"/>
            </a:stretch>
          </a:blipFill>
          <a:ln w="635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a:p>
            <a:pPr algn="ctr"/>
            <a:endParaRPr lang="en-GB"/>
          </a:p>
        </p:txBody>
      </p:sp>
    </p:spTree>
    <p:custDataLst>
      <p:tags r:id="rId1"/>
    </p:custDataLst>
    <p:extLst>
      <p:ext uri="{BB962C8B-B14F-4D97-AF65-F5344CB8AC3E}">
        <p14:creationId xmlns:p14="http://schemas.microsoft.com/office/powerpoint/2010/main" val="25298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5ADCDC-E318-9B29-AA32-2EBCA92C3455}"/>
              </a:ext>
            </a:extLst>
          </p:cNvPr>
          <p:cNvSpPr>
            <a:spLocks noGrp="1"/>
          </p:cNvSpPr>
          <p:nvPr>
            <p:ph type="title"/>
          </p:nvPr>
        </p:nvSpPr>
        <p:spPr>
          <a:xfrm>
            <a:off x="623888" y="616294"/>
            <a:ext cx="10909300" cy="1302355"/>
          </a:xfrm>
        </p:spPr>
        <p:txBody>
          <a:bodyPr/>
          <a:lstStyle/>
          <a:p>
            <a:r>
              <a:rPr lang="en-GB" dirty="0">
                <a:solidFill>
                  <a:srgbClr val="462170"/>
                </a:solidFill>
              </a:rPr>
              <a:t>The Future of OSH professionals</a:t>
            </a:r>
          </a:p>
        </p:txBody>
      </p:sp>
      <p:pic>
        <p:nvPicPr>
          <p:cNvPr id="12" name="Picture 11">
            <a:extLst>
              <a:ext uri="{FF2B5EF4-FFF2-40B4-BE49-F238E27FC236}">
                <a16:creationId xmlns:a16="http://schemas.microsoft.com/office/drawing/2014/main" id="{EE74128F-A18F-1A6F-56B5-9EBC11A54ABC}"/>
              </a:ext>
            </a:extLst>
          </p:cNvPr>
          <p:cNvPicPr>
            <a:picLocks noChangeAspect="1"/>
          </p:cNvPicPr>
          <p:nvPr/>
        </p:nvPicPr>
        <p:blipFill>
          <a:blip r:embed="rId4"/>
          <a:stretch>
            <a:fillRect/>
          </a:stretch>
        </p:blipFill>
        <p:spPr>
          <a:xfrm>
            <a:off x="658812" y="1395412"/>
            <a:ext cx="10546920" cy="4576763"/>
          </a:xfrm>
          <a:prstGeom prst="rect">
            <a:avLst/>
          </a:prstGeom>
        </p:spPr>
      </p:pic>
    </p:spTree>
    <p:custDataLst>
      <p:tags r:id="rId1"/>
    </p:custDataLst>
    <p:extLst>
      <p:ext uri="{BB962C8B-B14F-4D97-AF65-F5344CB8AC3E}">
        <p14:creationId xmlns:p14="http://schemas.microsoft.com/office/powerpoint/2010/main" val="38112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5ADCDC-E318-9B29-AA32-2EBCA92C3455}"/>
              </a:ext>
            </a:extLst>
          </p:cNvPr>
          <p:cNvSpPr>
            <a:spLocks noGrp="1"/>
          </p:cNvSpPr>
          <p:nvPr>
            <p:ph type="title"/>
          </p:nvPr>
        </p:nvSpPr>
        <p:spPr>
          <a:xfrm>
            <a:off x="6463286" y="616294"/>
            <a:ext cx="5069902" cy="1302355"/>
          </a:xfrm>
        </p:spPr>
        <p:txBody>
          <a:bodyPr/>
          <a:lstStyle/>
          <a:p>
            <a:r>
              <a:rPr lang="en-GB" dirty="0">
                <a:solidFill>
                  <a:srgbClr val="462170"/>
                </a:solidFill>
              </a:rPr>
              <a:t>Competency Framework</a:t>
            </a:r>
          </a:p>
        </p:txBody>
      </p:sp>
      <p:sp>
        <p:nvSpPr>
          <p:cNvPr id="2" name="Content Placeholder 2">
            <a:extLst>
              <a:ext uri="{FF2B5EF4-FFF2-40B4-BE49-F238E27FC236}">
                <a16:creationId xmlns:a16="http://schemas.microsoft.com/office/drawing/2014/main" id="{D3B51C98-D5FB-E06E-D99E-D087A280468F}"/>
              </a:ext>
            </a:extLst>
          </p:cNvPr>
          <p:cNvSpPr txBox="1">
            <a:spLocks/>
          </p:cNvSpPr>
          <p:nvPr/>
        </p:nvSpPr>
        <p:spPr>
          <a:xfrm>
            <a:off x="6454956" y="2122600"/>
            <a:ext cx="5268912" cy="41520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buClr>
                <a:srgbClr val="009FE3"/>
              </a:buClr>
            </a:pPr>
            <a:r>
              <a:rPr lang="en-GB" sz="3000" dirty="0">
                <a:solidFill>
                  <a:schemeClr val="tx1"/>
                </a:solidFill>
                <a:latin typeface="Arial"/>
                <a:cs typeface="Arial"/>
              </a:rPr>
              <a:t>69 Competencies</a:t>
            </a:r>
            <a:endParaRPr lang="en-GB" dirty="0">
              <a:solidFill>
                <a:schemeClr val="tx1"/>
              </a:solidFill>
              <a:latin typeface="Arial"/>
              <a:cs typeface="Arial"/>
            </a:endParaRPr>
          </a:p>
          <a:p>
            <a:pPr>
              <a:lnSpc>
                <a:spcPct val="110000"/>
              </a:lnSpc>
              <a:spcBef>
                <a:spcPts val="2000"/>
              </a:spcBef>
              <a:buClr>
                <a:srgbClr val="009FE3"/>
              </a:buClr>
            </a:pPr>
            <a:r>
              <a:rPr lang="en-GB" sz="3000" dirty="0">
                <a:solidFill>
                  <a:schemeClr val="tx1"/>
                </a:solidFill>
                <a:latin typeface="Arial"/>
                <a:cs typeface="Arial"/>
              </a:rPr>
              <a:t>12 Areas</a:t>
            </a:r>
          </a:p>
          <a:p>
            <a:pPr>
              <a:lnSpc>
                <a:spcPct val="110000"/>
              </a:lnSpc>
              <a:spcBef>
                <a:spcPts val="2000"/>
              </a:spcBef>
              <a:buClr>
                <a:srgbClr val="009FE3"/>
              </a:buClr>
            </a:pPr>
            <a:r>
              <a:rPr lang="en-GB" sz="3000" dirty="0">
                <a:solidFill>
                  <a:schemeClr val="tx1"/>
                </a:solidFill>
                <a:latin typeface="Arial"/>
                <a:cs typeface="Arial"/>
              </a:rPr>
              <a:t>Across Technical, Core and Behavioural categories</a:t>
            </a:r>
            <a:endParaRPr lang="en-GB" dirty="0">
              <a:solidFill>
                <a:schemeClr val="tx1"/>
              </a:solidFill>
              <a:latin typeface="Arial"/>
              <a:cs typeface="Arial"/>
            </a:endParaRPr>
          </a:p>
        </p:txBody>
      </p:sp>
      <p:pic>
        <p:nvPicPr>
          <p:cNvPr id="7" name="Content Placeholder 6">
            <a:extLst>
              <a:ext uri="{FF2B5EF4-FFF2-40B4-BE49-F238E27FC236}">
                <a16:creationId xmlns:a16="http://schemas.microsoft.com/office/drawing/2014/main" id="{7D760229-25CE-0FCE-9844-CE7B950E075A}"/>
              </a:ext>
            </a:extLst>
          </p:cNvPr>
          <p:cNvPicPr>
            <a:picLocks noGrp="1" noChangeAspect="1"/>
          </p:cNvPicPr>
          <p:nvPr>
            <p:ph idx="1"/>
          </p:nvPr>
        </p:nvPicPr>
        <p:blipFill>
          <a:blip r:embed="rId4"/>
          <a:stretch>
            <a:fillRect/>
          </a:stretch>
        </p:blipFill>
        <p:spPr>
          <a:xfrm>
            <a:off x="212184" y="616294"/>
            <a:ext cx="6347054" cy="5327306"/>
          </a:xfrm>
        </p:spPr>
      </p:pic>
    </p:spTree>
    <p:custDataLst>
      <p:tags r:id="rId1"/>
    </p:custDataLst>
    <p:extLst>
      <p:ext uri="{BB962C8B-B14F-4D97-AF65-F5344CB8AC3E}">
        <p14:creationId xmlns:p14="http://schemas.microsoft.com/office/powerpoint/2010/main" val="27669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5ADCDC-E318-9B29-AA32-2EBCA92C3455}"/>
              </a:ext>
            </a:extLst>
          </p:cNvPr>
          <p:cNvSpPr>
            <a:spLocks noGrp="1"/>
          </p:cNvSpPr>
          <p:nvPr>
            <p:ph type="title"/>
          </p:nvPr>
        </p:nvSpPr>
        <p:spPr>
          <a:xfrm>
            <a:off x="3916016" y="583398"/>
            <a:ext cx="7071071" cy="1302355"/>
          </a:xfrm>
        </p:spPr>
        <p:txBody>
          <a:bodyPr/>
          <a:lstStyle/>
          <a:p>
            <a:r>
              <a:rPr lang="en-GB" dirty="0">
                <a:solidFill>
                  <a:srgbClr val="462170"/>
                </a:solidFill>
              </a:rPr>
              <a:t>Competency Levels</a:t>
            </a:r>
          </a:p>
        </p:txBody>
      </p:sp>
      <p:sp>
        <p:nvSpPr>
          <p:cNvPr id="2" name="Content Placeholder 2">
            <a:extLst>
              <a:ext uri="{FF2B5EF4-FFF2-40B4-BE49-F238E27FC236}">
                <a16:creationId xmlns:a16="http://schemas.microsoft.com/office/drawing/2014/main" id="{D3B51C98-D5FB-E06E-D99E-D087A280468F}"/>
              </a:ext>
            </a:extLst>
          </p:cNvPr>
          <p:cNvSpPr txBox="1">
            <a:spLocks/>
          </p:cNvSpPr>
          <p:nvPr/>
        </p:nvSpPr>
        <p:spPr>
          <a:xfrm>
            <a:off x="6454956" y="2122600"/>
            <a:ext cx="5268912" cy="41520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buClr>
                <a:srgbClr val="009FE3"/>
              </a:buClr>
            </a:pPr>
            <a:endParaRPr lang="en-GB" dirty="0">
              <a:solidFill>
                <a:schemeClr val="tx1"/>
              </a:solidFill>
              <a:latin typeface="Arial"/>
              <a:cs typeface="Arial"/>
            </a:endParaRPr>
          </a:p>
        </p:txBody>
      </p:sp>
      <p:sp>
        <p:nvSpPr>
          <p:cNvPr id="4" name="Content Placeholder 3">
            <a:extLst>
              <a:ext uri="{FF2B5EF4-FFF2-40B4-BE49-F238E27FC236}">
                <a16:creationId xmlns:a16="http://schemas.microsoft.com/office/drawing/2014/main" id="{52011EB1-804A-99C9-259E-A721AA567ABB}"/>
              </a:ext>
            </a:extLst>
          </p:cNvPr>
          <p:cNvSpPr>
            <a:spLocks noGrp="1"/>
          </p:cNvSpPr>
          <p:nvPr>
            <p:ph idx="1"/>
          </p:nvPr>
        </p:nvSpPr>
        <p:spPr>
          <a:xfrm>
            <a:off x="3916017" y="2122599"/>
            <a:ext cx="8070573" cy="4078175"/>
          </a:xfrm>
        </p:spPr>
        <p:txBody>
          <a:bodyPr/>
          <a:lstStyle/>
          <a:p>
            <a:pPr lvl="0">
              <a:lnSpc>
                <a:spcPct val="80000"/>
              </a:lnSpc>
            </a:pPr>
            <a:r>
              <a:rPr lang="en-GB" sz="3200" dirty="0">
                <a:solidFill>
                  <a:schemeClr val="tx1"/>
                </a:solidFill>
              </a:rPr>
              <a:t>Level 1- New / Aspiring</a:t>
            </a:r>
          </a:p>
          <a:p>
            <a:pPr lvl="0">
              <a:lnSpc>
                <a:spcPct val="80000"/>
              </a:lnSpc>
            </a:pPr>
            <a:r>
              <a:rPr lang="en-GB" sz="3200" dirty="0">
                <a:solidFill>
                  <a:schemeClr val="tx1"/>
                </a:solidFill>
              </a:rPr>
              <a:t>Level 2- Ambitious </a:t>
            </a:r>
          </a:p>
          <a:p>
            <a:pPr lvl="0">
              <a:lnSpc>
                <a:spcPct val="80000"/>
              </a:lnSpc>
            </a:pPr>
            <a:r>
              <a:rPr lang="en-GB" sz="3200" dirty="0">
                <a:solidFill>
                  <a:schemeClr val="tx1"/>
                </a:solidFill>
              </a:rPr>
              <a:t>Level 3- Experienced </a:t>
            </a:r>
          </a:p>
          <a:p>
            <a:pPr lvl="0">
              <a:lnSpc>
                <a:spcPct val="80000"/>
              </a:lnSpc>
            </a:pPr>
            <a:r>
              <a:rPr lang="en-GB" sz="3200" dirty="0">
                <a:solidFill>
                  <a:schemeClr val="tx1"/>
                </a:solidFill>
              </a:rPr>
              <a:t>Level 4- Established Leader</a:t>
            </a:r>
            <a:endParaRPr lang="en-GB" dirty="0"/>
          </a:p>
        </p:txBody>
      </p:sp>
      <p:pic>
        <p:nvPicPr>
          <p:cNvPr id="7" name="Picture 6">
            <a:extLst>
              <a:ext uri="{FF2B5EF4-FFF2-40B4-BE49-F238E27FC236}">
                <a16:creationId xmlns:a16="http://schemas.microsoft.com/office/drawing/2014/main" id="{D98B6832-8A76-C722-CD73-B6DCA10B3BD0}"/>
              </a:ext>
            </a:extLst>
          </p:cNvPr>
          <p:cNvPicPr>
            <a:picLocks noChangeAspect="1"/>
          </p:cNvPicPr>
          <p:nvPr/>
        </p:nvPicPr>
        <p:blipFill>
          <a:blip r:embed="rId4"/>
          <a:stretch>
            <a:fillRect/>
          </a:stretch>
        </p:blipFill>
        <p:spPr>
          <a:xfrm>
            <a:off x="0" y="0"/>
            <a:ext cx="3015080" cy="6858000"/>
          </a:xfrm>
          <a:prstGeom prst="rect">
            <a:avLst/>
          </a:prstGeom>
        </p:spPr>
      </p:pic>
    </p:spTree>
    <p:custDataLst>
      <p:tags r:id="rId1"/>
    </p:custDataLst>
    <p:extLst>
      <p:ext uri="{BB962C8B-B14F-4D97-AF65-F5344CB8AC3E}">
        <p14:creationId xmlns:p14="http://schemas.microsoft.com/office/powerpoint/2010/main" val="31276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5ADCDC-E318-9B29-AA32-2EBCA92C3455}"/>
              </a:ext>
            </a:extLst>
          </p:cNvPr>
          <p:cNvSpPr>
            <a:spLocks noGrp="1"/>
          </p:cNvSpPr>
          <p:nvPr>
            <p:ph type="title"/>
          </p:nvPr>
        </p:nvSpPr>
        <p:spPr>
          <a:xfrm>
            <a:off x="348669" y="616293"/>
            <a:ext cx="11446940" cy="1302355"/>
          </a:xfrm>
        </p:spPr>
        <p:txBody>
          <a:bodyPr/>
          <a:lstStyle/>
          <a:p>
            <a:r>
              <a:rPr lang="en-GB" dirty="0">
                <a:solidFill>
                  <a:srgbClr val="462170"/>
                </a:solidFill>
              </a:rPr>
              <a:t>IOSH Membership</a:t>
            </a:r>
          </a:p>
        </p:txBody>
      </p:sp>
      <p:sp>
        <p:nvSpPr>
          <p:cNvPr id="2" name="Content Placeholder 2">
            <a:extLst>
              <a:ext uri="{FF2B5EF4-FFF2-40B4-BE49-F238E27FC236}">
                <a16:creationId xmlns:a16="http://schemas.microsoft.com/office/drawing/2014/main" id="{D3B51C98-D5FB-E06E-D99E-D087A280468F}"/>
              </a:ext>
            </a:extLst>
          </p:cNvPr>
          <p:cNvSpPr txBox="1">
            <a:spLocks/>
          </p:cNvSpPr>
          <p:nvPr/>
        </p:nvSpPr>
        <p:spPr>
          <a:xfrm>
            <a:off x="6454956" y="2122600"/>
            <a:ext cx="5268912" cy="41520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buClr>
                <a:srgbClr val="009FE3"/>
              </a:buClr>
            </a:pPr>
            <a:endParaRPr lang="en-GB" dirty="0">
              <a:solidFill>
                <a:schemeClr val="tx1"/>
              </a:solidFill>
              <a:latin typeface="Arial"/>
              <a:cs typeface="Arial"/>
            </a:endParaRPr>
          </a:p>
        </p:txBody>
      </p:sp>
      <p:pic>
        <p:nvPicPr>
          <p:cNvPr id="1026" name="Picture 2" descr="What is IOSH, and what do the membership levels mean? | HSE Network">
            <a:extLst>
              <a:ext uri="{FF2B5EF4-FFF2-40B4-BE49-F238E27FC236}">
                <a16:creationId xmlns:a16="http://schemas.microsoft.com/office/drawing/2014/main" id="{BE04B1B6-5B69-4071-CFC0-2852283672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80"/>
          <a:stretch/>
        </p:blipFill>
        <p:spPr bwMode="auto">
          <a:xfrm>
            <a:off x="1406786" y="1351151"/>
            <a:ext cx="9330705" cy="4923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3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 company name&#10;&#10;Description automatically generated">
            <a:extLst>
              <a:ext uri="{FF2B5EF4-FFF2-40B4-BE49-F238E27FC236}">
                <a16:creationId xmlns:a16="http://schemas.microsoft.com/office/drawing/2014/main" id="{7C1122A6-7ECC-9C4F-8002-D5E89F99A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87" y="455910"/>
            <a:ext cx="1865354" cy="1682377"/>
          </a:xfrm>
          <a:prstGeom prst="rect">
            <a:avLst/>
          </a:prstGeom>
        </p:spPr>
      </p:pic>
      <p:sp>
        <p:nvSpPr>
          <p:cNvPr id="9" name="Title 1">
            <a:extLst>
              <a:ext uri="{FF2B5EF4-FFF2-40B4-BE49-F238E27FC236}">
                <a16:creationId xmlns:a16="http://schemas.microsoft.com/office/drawing/2014/main" id="{43C67C1B-E930-9670-F014-DF58B380A44A}"/>
              </a:ext>
            </a:extLst>
          </p:cNvPr>
          <p:cNvSpPr txBox="1">
            <a:spLocks/>
          </p:cNvSpPr>
          <p:nvPr/>
        </p:nvSpPr>
        <p:spPr>
          <a:xfrm>
            <a:off x="623887" y="2724326"/>
            <a:ext cx="7004463" cy="16823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a:solidFill>
                <a:schemeClr val="bg1"/>
              </a:solidFill>
            </a:endParaRPr>
          </a:p>
        </p:txBody>
      </p:sp>
      <p:sp>
        <p:nvSpPr>
          <p:cNvPr id="10" name="Title 9">
            <a:extLst>
              <a:ext uri="{FF2B5EF4-FFF2-40B4-BE49-F238E27FC236}">
                <a16:creationId xmlns:a16="http://schemas.microsoft.com/office/drawing/2014/main" id="{49BC0928-F667-7BA2-A581-1887F8E2168B}"/>
              </a:ext>
            </a:extLst>
          </p:cNvPr>
          <p:cNvSpPr>
            <a:spLocks noGrp="1"/>
          </p:cNvSpPr>
          <p:nvPr>
            <p:ph type="title"/>
          </p:nvPr>
        </p:nvSpPr>
        <p:spPr>
          <a:xfrm>
            <a:off x="2503055" y="2650837"/>
            <a:ext cx="6612245" cy="1930688"/>
          </a:xfrm>
        </p:spPr>
        <p:txBody>
          <a:bodyPr/>
          <a:lstStyle/>
          <a:p>
            <a:pPr algn="ctr"/>
            <a:r>
              <a:rPr lang="es-ES" sz="4800" b="1" dirty="0" err="1">
                <a:solidFill>
                  <a:schemeClr val="bg1"/>
                </a:solidFill>
                <a:effectLst/>
                <a:latin typeface="Arial" panose="020B0604020202020204" pitchFamily="34" charset="0"/>
                <a:ea typeface="Calibri" panose="020F0502020204030204" pitchFamily="34" charset="0"/>
              </a:rPr>
              <a:t>Thank</a:t>
            </a:r>
            <a:r>
              <a:rPr lang="es-ES" sz="4800" b="1" dirty="0">
                <a:solidFill>
                  <a:schemeClr val="bg1"/>
                </a:solidFill>
                <a:effectLst/>
                <a:latin typeface="Arial" panose="020B0604020202020204" pitchFamily="34" charset="0"/>
                <a:ea typeface="Calibri" panose="020F0502020204030204" pitchFamily="34" charset="0"/>
              </a:rPr>
              <a:t> </a:t>
            </a:r>
            <a:r>
              <a:rPr lang="es-ES" sz="4800" b="1" dirty="0" err="1">
                <a:solidFill>
                  <a:schemeClr val="bg1"/>
                </a:solidFill>
                <a:effectLst/>
                <a:latin typeface="Arial" panose="020B0604020202020204" pitchFamily="34" charset="0"/>
                <a:ea typeface="Calibri" panose="020F0502020204030204" pitchFamily="34" charset="0"/>
              </a:rPr>
              <a:t>you</a:t>
            </a:r>
            <a:br>
              <a:rPr lang="es-ES" sz="2800" b="1" dirty="0">
                <a:solidFill>
                  <a:schemeClr val="bg1"/>
                </a:solidFill>
                <a:effectLst/>
                <a:latin typeface="Arial" panose="020B0604020202020204" pitchFamily="34" charset="0"/>
                <a:ea typeface="Calibri" panose="020F0502020204030204" pitchFamily="34" charset="0"/>
              </a:rPr>
            </a:br>
            <a:br>
              <a:rPr lang="es-ES" sz="2800" b="1" dirty="0">
                <a:solidFill>
                  <a:schemeClr val="bg1"/>
                </a:solidFill>
                <a:effectLst/>
                <a:latin typeface="Arial" panose="020B0604020202020204" pitchFamily="34" charset="0"/>
                <a:ea typeface="Calibri" panose="020F0502020204030204" pitchFamily="34" charset="0"/>
              </a:rPr>
            </a:br>
            <a:r>
              <a:rPr lang="es-ES" sz="2800" b="1" dirty="0">
                <a:solidFill>
                  <a:schemeClr val="bg1"/>
                </a:solidFill>
                <a:effectLst/>
                <a:latin typeface="Arial" panose="020B0604020202020204" pitchFamily="34" charset="0"/>
                <a:ea typeface="Calibri" panose="020F0502020204030204" pitchFamily="34" charset="0"/>
              </a:rPr>
              <a:t>Alan.Stevens@IOSH.com</a:t>
            </a:r>
          </a:p>
        </p:txBody>
      </p:sp>
      <p:sp>
        <p:nvSpPr>
          <p:cNvPr id="15" name="Rectangle 14">
            <a:extLst>
              <a:ext uri="{FF2B5EF4-FFF2-40B4-BE49-F238E27FC236}">
                <a16:creationId xmlns:a16="http://schemas.microsoft.com/office/drawing/2014/main" id="{6938B223-0F7F-E02A-AE51-FA836A04DEC1}"/>
              </a:ext>
            </a:extLst>
          </p:cNvPr>
          <p:cNvSpPr/>
          <p:nvPr/>
        </p:nvSpPr>
        <p:spPr>
          <a:xfrm>
            <a:off x="10018713" y="5678488"/>
            <a:ext cx="1514475" cy="117951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0369D2D-ADDB-DB32-4239-656207A4042E}"/>
              </a:ext>
            </a:extLst>
          </p:cNvPr>
          <p:cNvSpPr txBox="1"/>
          <p:nvPr/>
        </p:nvSpPr>
        <p:spPr>
          <a:xfrm>
            <a:off x="10157619" y="5796518"/>
            <a:ext cx="1219200" cy="369332"/>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iosh.com</a:t>
            </a:r>
          </a:p>
        </p:txBody>
      </p:sp>
    </p:spTree>
    <p:custDataLst>
      <p:tags r:id="rId1"/>
    </p:custDataLst>
    <p:extLst>
      <p:ext uri="{BB962C8B-B14F-4D97-AF65-F5344CB8AC3E}">
        <p14:creationId xmlns:p14="http://schemas.microsoft.com/office/powerpoint/2010/main" val="39812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2gK1eaV2"/>
  <p:tag name="ARTICULATE_SLIDE_THUMBNAIL_REFRESH" val="1"/>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D97A9C5E42094DAADA0E9F794E8857" ma:contentTypeVersion="17" ma:contentTypeDescription="Create a new document." ma:contentTypeScope="" ma:versionID="1c40dfe94f8a41311116db3f3355e5b3">
  <xsd:schema xmlns:xsd="http://www.w3.org/2001/XMLSchema" xmlns:xs="http://www.w3.org/2001/XMLSchema" xmlns:p="http://schemas.microsoft.com/office/2006/metadata/properties" xmlns:ns2="aa242884-a56b-43a8-8ac1-48f3d74f4d02" xmlns:ns3="ca06a644-59d2-472d-9fd3-3099a0e92ca2" targetNamespace="http://schemas.microsoft.com/office/2006/metadata/properties" ma:root="true" ma:fieldsID="132b899ddebb3ceb34226ae6970e57fa" ns2:_="" ns3:_="">
    <xsd:import namespace="aa242884-a56b-43a8-8ac1-48f3d74f4d02"/>
    <xsd:import namespace="ca06a644-59d2-472d-9fd3-3099a0e92c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42884-a56b-43a8-8ac1-48f3d74f4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83a0a-4f26-40aa-bad5-a158ce9b1d05"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6a644-59d2-472d-9fd3-3099a0e92c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0a1e7b-9a75-4d5a-a7ec-1a1d017ed26e}" ma:internalName="TaxCatchAll" ma:showField="CatchAllData" ma:web="ca06a644-59d2-472d-9fd3-3099a0e92c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06a644-59d2-472d-9fd3-3099a0e92ca2" xsi:nil="true"/>
    <Image xmlns="aa242884-a56b-43a8-8ac1-48f3d74f4d02" xsi:nil="true"/>
    <lcf76f155ced4ddcb4097134ff3c332f xmlns="aa242884-a56b-43a8-8ac1-48f3d74f4d02">
      <Terms xmlns="http://schemas.microsoft.com/office/infopath/2007/PartnerControls"/>
    </lcf76f155ced4ddcb4097134ff3c332f>
    <SharedWithUsers xmlns="ca06a644-59d2-472d-9fd3-3099a0e92ca2">
      <UserInfo>
        <DisplayName>Simon Butt-Bethlendy</DisplayName>
        <AccountId>76</AccountId>
        <AccountType/>
      </UserInfo>
      <UserInfo>
        <DisplayName>Virman Man</DisplayName>
        <AccountId>43</AccountId>
        <AccountType/>
      </UserInfo>
      <UserInfo>
        <DisplayName>Lucy Arthur</DisplayName>
        <AccountId>1546</AccountId>
        <AccountType/>
      </UserInfo>
      <UserInfo>
        <DisplayName>James Murphy</DisplayName>
        <AccountId>2072</AccountId>
        <AccountType/>
      </UserInfo>
    </SharedWithUsers>
  </documentManagement>
</p:properties>
</file>

<file path=customXml/itemProps1.xml><?xml version="1.0" encoding="utf-8"?>
<ds:datastoreItem xmlns:ds="http://schemas.openxmlformats.org/officeDocument/2006/customXml" ds:itemID="{F504E911-5BEB-427D-B516-01D36B3AF0C1}">
  <ds:schemaRefs>
    <ds:schemaRef ds:uri="http://schemas.microsoft.com/sharepoint/v3/contenttype/forms"/>
  </ds:schemaRefs>
</ds:datastoreItem>
</file>

<file path=customXml/itemProps2.xml><?xml version="1.0" encoding="utf-8"?>
<ds:datastoreItem xmlns:ds="http://schemas.openxmlformats.org/officeDocument/2006/customXml" ds:itemID="{A4FB9FCF-3B6C-4F6E-A90C-B2725F109AF9}">
  <ds:schemaRefs>
    <ds:schemaRef ds:uri="aa242884-a56b-43a8-8ac1-48f3d74f4d02"/>
    <ds:schemaRef ds:uri="ca06a644-59d2-472d-9fd3-3099a0e92c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51EE61-D835-4CA4-97C1-A9A136AB8E33}">
  <ds:schemaRefs>
    <ds:schemaRef ds:uri="http://schemas.microsoft.com/office/2006/metadata/properties"/>
    <ds:schemaRef ds:uri="aa242884-a56b-43a8-8ac1-48f3d74f4d02"/>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a06a644-59d2-472d-9fd3-3099a0e92ca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1331</TotalTime>
  <Words>390</Words>
  <Application>Microsoft Office PowerPoint</Application>
  <PresentationFormat>Широкоэкранный</PresentationFormat>
  <Paragraphs>49</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Office Theme</vt:lpstr>
      <vt:lpstr>Презентация PowerPoint</vt:lpstr>
      <vt:lpstr>Alan Stevens</vt:lpstr>
      <vt:lpstr>Introducing IOSH</vt:lpstr>
      <vt:lpstr>The Future of OSH professionals</vt:lpstr>
      <vt:lpstr>Competency Framework</vt:lpstr>
      <vt:lpstr>Competency Levels</vt:lpstr>
      <vt:lpstr>IOSH Membership</vt:lpstr>
      <vt:lpstr>Thank you  Alan.Stevens@IOSH.com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Scott</dc:creator>
  <cp:lastModifiedBy>Olga Remorenko</cp:lastModifiedBy>
  <cp:revision>6</cp:revision>
  <dcterms:created xsi:type="dcterms:W3CDTF">2022-09-12T11:39:16Z</dcterms:created>
  <dcterms:modified xsi:type="dcterms:W3CDTF">2023-05-03T13:32:54Z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ABB6A3E1-2051-4C80-BD80-719224A43529</vt:lpwstr>
  </property>
  <property fmtid="{D5CDD505-2E9C-101B-9397-08002B2CF9AE}" pid="3" name="ArticulatePath">
    <vt:lpwstr>Presentation1</vt:lpwstr>
  </property>
  <property fmtid="{D5CDD505-2E9C-101B-9397-08002B2CF9AE}" pid="4" name="ContentTypeId">
    <vt:lpwstr>0x0101003ED97A9C5E42094DAADA0E9F794E8857</vt:lpwstr>
  </property>
  <property fmtid="{D5CDD505-2E9C-101B-9397-08002B2CF9AE}" pid="5" name="MediaServiceImageTags">
    <vt:lpwstr/>
  </property>
</Properties>
</file>