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0" r:id="rId4"/>
    <p:sldId id="261" r:id="rId5"/>
    <p:sldId id="262" r:id="rId6"/>
    <p:sldId id="279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80" r:id="rId20"/>
    <p:sldId id="281" r:id="rId21"/>
    <p:sldId id="276" r:id="rId22"/>
    <p:sldId id="277" r:id="rId23"/>
    <p:sldId id="278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75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7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3BE22-6BAA-4A83-86A3-68DD6ABECBEA}" type="datetimeFigureOut">
              <a:rPr lang="ru-RU" smtClean="0"/>
              <a:t>22.05.2023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1A21-AAA2-4524-ABB8-FF250E2AE6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59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3BE22-6BAA-4A83-86A3-68DD6ABECBEA}" type="datetimeFigureOut">
              <a:rPr lang="ru-RU" smtClean="0"/>
              <a:t>22.05.2023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1A21-AAA2-4524-ABB8-FF250E2AE6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4506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3BE22-6BAA-4A83-86A3-68DD6ABECBEA}" type="datetimeFigureOut">
              <a:rPr lang="ru-RU" smtClean="0"/>
              <a:t>22.05.2023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1A21-AAA2-4524-ABB8-FF250E2AE6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8380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3BE22-6BAA-4A83-86A3-68DD6ABECBEA}" type="datetimeFigureOut">
              <a:rPr lang="ru-RU" smtClean="0"/>
              <a:t>22.05.2023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1A21-AAA2-4524-ABB8-FF250E2AE6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606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3BE22-6BAA-4A83-86A3-68DD6ABECBEA}" type="datetimeFigureOut">
              <a:rPr lang="ru-RU" smtClean="0"/>
              <a:t>22.05.2023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1A21-AAA2-4524-ABB8-FF250E2AE6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6205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3BE22-6BAA-4A83-86A3-68DD6ABECBEA}" type="datetimeFigureOut">
              <a:rPr lang="ru-RU" smtClean="0"/>
              <a:t>22.05.2023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1A21-AAA2-4524-ABB8-FF250E2AE6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0154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3BE22-6BAA-4A83-86A3-68DD6ABECBEA}" type="datetimeFigureOut">
              <a:rPr lang="ru-RU" smtClean="0"/>
              <a:t>22.05.2023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1A21-AAA2-4524-ABB8-FF250E2AE6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97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3BE22-6BAA-4A83-86A3-68DD6ABECBEA}" type="datetimeFigureOut">
              <a:rPr lang="ru-RU" smtClean="0"/>
              <a:t>22.05.2023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1A21-AAA2-4524-ABB8-FF250E2AE6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514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3BE22-6BAA-4A83-86A3-68DD6ABECBEA}" type="datetimeFigureOut">
              <a:rPr lang="ru-RU" smtClean="0"/>
              <a:t>22.05.2023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1A21-AAA2-4524-ABB8-FF250E2AE6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7745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3BE22-6BAA-4A83-86A3-68DD6ABECBEA}" type="datetimeFigureOut">
              <a:rPr lang="ru-RU" smtClean="0"/>
              <a:t>22.05.2023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1A21-AAA2-4524-ABB8-FF250E2AE6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4964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3BE22-6BAA-4A83-86A3-68DD6ABECBEA}" type="datetimeFigureOut">
              <a:rPr lang="ru-RU" smtClean="0"/>
              <a:t>22.05.2023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1A21-AAA2-4524-ABB8-FF250E2AE6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6557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B3BE22-6BAA-4A83-86A3-68DD6ABECBEA}" type="datetimeFigureOut">
              <a:rPr lang="ru-RU" smtClean="0"/>
              <a:t>22.05.2023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881A21-AAA2-4524-ABB8-FF250E2AE6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9511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2166551" y="5133346"/>
            <a:ext cx="9813245" cy="144109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663" y="4522573"/>
            <a:ext cx="1730865" cy="22016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2236572" y="5262483"/>
            <a:ext cx="9673201" cy="1182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Спикер: </a:t>
            </a:r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Сергеенко Светлана Евгеньевна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endParaRPr lang="ru-RU" sz="1600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руководитель тематического направления «Охрана труда, кадры и делопроизводство» цифрового издательства «МЦФЭР–Казахстан», юрист-правовед</a:t>
            </a:r>
            <a:endParaRPr lang="ru-RU" sz="1600" dirty="0">
              <a:solidFill>
                <a:schemeClr val="accent6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65663" y="1058535"/>
            <a:ext cx="11614133" cy="124649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«ACTUALIS: Охрана труда» 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новая возможность оптимизации работы специалистов по безопасности и охране труда и минимизации рисков работодателей в сфере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БиОТ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предприятиях Казахстана</a:t>
            </a:r>
          </a:p>
        </p:txBody>
      </p:sp>
    </p:spTree>
    <p:extLst>
      <p:ext uri="{BB962C8B-B14F-4D97-AF65-F5344CB8AC3E}">
        <p14:creationId xmlns:p14="http://schemas.microsoft.com/office/powerpoint/2010/main" val="1664249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92000" cy="36933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Экологическая безопасность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251" y="462987"/>
            <a:ext cx="11240188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565" y="571109"/>
            <a:ext cx="11260869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565" y="477455"/>
            <a:ext cx="11490666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41455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92000" cy="36933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по охране труда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9333"/>
            <a:ext cx="12192000" cy="6848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629" y="532436"/>
            <a:ext cx="116078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297" y="522924"/>
            <a:ext cx="11688417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740" y="513412"/>
            <a:ext cx="11335974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765" y="503900"/>
            <a:ext cx="1191447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668" y="484876"/>
            <a:ext cx="11982567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67989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"/>
            <a:ext cx="12192000" cy="36933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Охрана здоровья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192" y="520861"/>
            <a:ext cx="10645615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5029" y="672389"/>
            <a:ext cx="8224311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809" y="369333"/>
            <a:ext cx="10861998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757" y="369333"/>
            <a:ext cx="10812483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346" y="520861"/>
            <a:ext cx="11199303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0740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92000" cy="36933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Медицинский осмотр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9333"/>
            <a:ext cx="12192000" cy="63307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8802"/>
            <a:ext cx="12192000" cy="62891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95596"/>
            <a:ext cx="12192000" cy="64356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46158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92000" cy="36933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Локальные акты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7464"/>
            <a:ext cx="12192000" cy="61471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6196"/>
            <a:ext cx="12192000" cy="63518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2598" y="555356"/>
            <a:ext cx="12192000" cy="6302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2598" y="506196"/>
            <a:ext cx="12192000" cy="66372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5433" y="433307"/>
            <a:ext cx="12192000" cy="64975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0866" y="506196"/>
            <a:ext cx="11713664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793" y="555356"/>
            <a:ext cx="11847217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92598" y="457036"/>
            <a:ext cx="12192000" cy="67558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37443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808" y="210032"/>
            <a:ext cx="11670416" cy="64037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5493" y="288438"/>
            <a:ext cx="8969519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9106" y="48263"/>
            <a:ext cx="9262292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0241" y="48263"/>
            <a:ext cx="8645549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8189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27148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indent="342265" algn="just">
              <a:lnSpc>
                <a:spcPts val="1310"/>
              </a:lnSpc>
              <a:spcAft>
                <a:spcPts val="0"/>
              </a:spcAft>
              <a:tabLst>
                <a:tab pos="342265" algn="l"/>
              </a:tabLst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Изменения в законодательстве</a:t>
            </a:r>
            <a:endParaRPr lang="ru-RU" sz="16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9862"/>
            <a:ext cx="12192000" cy="61045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1237"/>
            <a:ext cx="12192000" cy="62618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1006"/>
            <a:ext cx="12192000" cy="64469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62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27148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indent="342265" algn="just">
              <a:lnSpc>
                <a:spcPts val="1310"/>
              </a:lnSpc>
              <a:spcAft>
                <a:spcPts val="0"/>
              </a:spcAft>
              <a:tabLst>
                <a:tab pos="342265" algn="l"/>
              </a:tabLst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Сервисы</a:t>
            </a:r>
            <a:endParaRPr lang="ru-RU" sz="16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1485"/>
            <a:ext cx="12192000" cy="62868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4592"/>
            <a:ext cx="12192000" cy="6553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1023" y="271485"/>
            <a:ext cx="12192000" cy="67705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1023" y="542970"/>
            <a:ext cx="12173639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685" y="542970"/>
            <a:ext cx="105673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2681" y="455510"/>
            <a:ext cx="10526638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9993" y="455510"/>
            <a:ext cx="11152013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2539" y="370069"/>
            <a:ext cx="11968438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12640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8660"/>
            <a:ext cx="12192000" cy="581934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12192000" cy="92333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 defTabSz="685800"/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Также в электронной системе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размещены </a:t>
            </a: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ЭЛЕКТРОННОЙ ВЕРСИИ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Постатейный </a:t>
            </a:r>
            <a:r>
              <a:rPr lang="ru-RU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практический комментарий к Трудовому кодексу Республики Казахстан </a:t>
            </a:r>
            <a:r>
              <a:rPr lang="ru-RU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«</a:t>
            </a:r>
            <a:r>
              <a:rPr lang="ru-RU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Библиотека по безопасности и охране труда</a:t>
            </a:r>
            <a:r>
              <a:rPr lang="ru-RU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в которой изложены основные правовые аспекты для проведения аттестации производственных объектов по условиям </a:t>
            </a:r>
            <a:r>
              <a:rPr lang="ru-RU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труда.</a:t>
            </a:r>
            <a:endParaRPr lang="ru-RU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8893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12488388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" y="-1"/>
            <a:ext cx="12488726" cy="63094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indent="342265" algn="ctr">
              <a:spcAft>
                <a:spcPts val="0"/>
              </a:spcAft>
              <a:tabLst>
                <a:tab pos="342265" algn="l"/>
              </a:tabLst>
            </a:pPr>
            <a:r>
              <a:rPr lang="ru-RU" sz="35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Плакаты по </a:t>
            </a:r>
            <a:r>
              <a:rPr lang="ru-RU" sz="35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охране труда</a:t>
            </a:r>
            <a:endParaRPr lang="ru-RU" sz="35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698" y="925410"/>
            <a:ext cx="3165145" cy="52661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6407" y="938248"/>
            <a:ext cx="3843176" cy="52931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1565" y="925411"/>
            <a:ext cx="3730390" cy="54571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3029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2600" y="1080842"/>
            <a:ext cx="12156939" cy="61243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1070919" y="29213"/>
            <a:ext cx="10442485" cy="4592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265" algn="ctr">
              <a:lnSpc>
                <a:spcPts val="1310"/>
              </a:lnSpc>
              <a:spcAft>
                <a:spcPts val="0"/>
              </a:spcAft>
              <a:tabLst>
                <a:tab pos="342265" algn="l"/>
              </a:tabLst>
            </a:pPr>
            <a:endParaRPr lang="en-US" sz="2500" b="1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342265" algn="ctr">
              <a:lnSpc>
                <a:spcPts val="1310"/>
              </a:lnSpc>
              <a:spcAft>
                <a:spcPts val="0"/>
              </a:spcAft>
              <a:tabLst>
                <a:tab pos="342265" algn="l"/>
              </a:tabLst>
            </a:pPr>
            <a:r>
              <a:rPr lang="ru-RU" sz="25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Что </a:t>
            </a:r>
            <a:r>
              <a:rPr lang="ru-RU" sz="25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такое электронная система «</a:t>
            </a:r>
            <a:r>
              <a:rPr lang="en-US" sz="25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ACTUALIS</a:t>
            </a:r>
            <a:r>
              <a:rPr lang="ru-RU" sz="25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Охрана труда»?</a:t>
            </a:r>
            <a:endParaRPr lang="ru-RU" sz="2500" dirty="0">
              <a:solidFill>
                <a:schemeClr val="accent6">
                  <a:lumMod val="7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982" y="1916025"/>
            <a:ext cx="3538009" cy="19122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1184" y="1407083"/>
            <a:ext cx="3317692" cy="16356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9179" y="1875718"/>
            <a:ext cx="3630806" cy="19122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8982" y="4554529"/>
            <a:ext cx="3505644" cy="2035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51184" y="5138613"/>
            <a:ext cx="3349594" cy="20128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59179" y="4486842"/>
            <a:ext cx="3585943" cy="22778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35231" y="3284972"/>
            <a:ext cx="3349595" cy="17161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378983" y="1617610"/>
            <a:ext cx="3538008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Рекомендации экспертов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351184" y="1070555"/>
            <a:ext cx="3317691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Правовая база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8059179" y="1541220"/>
            <a:ext cx="3622449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Шаблоны и образцы документов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71228" y="4185197"/>
            <a:ext cx="3513398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Справочники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8059178" y="4152947"/>
            <a:ext cx="3614475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Вебинары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352957" y="5082871"/>
            <a:ext cx="3349594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Журналы и книги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319280" y="3147464"/>
            <a:ext cx="3349595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Интерактивные сервисы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80085" y="431220"/>
            <a:ext cx="113935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265" algn="ctr">
              <a:spcAft>
                <a:spcPts val="0"/>
              </a:spcAft>
              <a:tabLst>
                <a:tab pos="342265" algn="l"/>
              </a:tabLst>
            </a:pPr>
            <a:r>
              <a:rPr lang="ru-RU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Это </a:t>
            </a:r>
            <a:r>
              <a:rPr lang="ru-RU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качественное информационно-правовое сопровождение профессиональной деятельности, продукт не имеющий аналогов на рынке Казахстана, который включает в себя: </a:t>
            </a:r>
            <a:endParaRPr lang="ru-RU" sz="1400" dirty="0">
              <a:solidFill>
                <a:schemeClr val="accent6">
                  <a:lumMod val="7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4946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7842" y="-23385"/>
            <a:ext cx="12729341" cy="69372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73" y="913898"/>
            <a:ext cx="3612223" cy="55143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8917" y="1024866"/>
            <a:ext cx="3772778" cy="54765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0548" y="1160786"/>
            <a:ext cx="4236440" cy="48742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-203279" y="-23385"/>
            <a:ext cx="12624778" cy="63094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indent="342265" algn="ctr">
              <a:spcAft>
                <a:spcPts val="0"/>
              </a:spcAft>
              <a:tabLst>
                <a:tab pos="342265" algn="l"/>
              </a:tabLst>
            </a:pPr>
            <a:r>
              <a:rPr lang="ru-RU" sz="35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Плакаты по </a:t>
            </a:r>
            <a:r>
              <a:rPr lang="ru-RU" sz="35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охране труда</a:t>
            </a:r>
            <a:endParaRPr lang="ru-RU" sz="35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0794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680853" y="197109"/>
            <a:ext cx="8272249" cy="4502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265" algn="just">
              <a:lnSpc>
                <a:spcPts val="1310"/>
              </a:lnSpc>
              <a:spcAft>
                <a:spcPts val="0"/>
              </a:spcAft>
              <a:tabLst>
                <a:tab pos="342265" algn="l"/>
              </a:tabLst>
            </a:pPr>
            <a:endParaRPr lang="ru-RU" sz="2200" b="1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342265" algn="just">
              <a:lnSpc>
                <a:spcPts val="1310"/>
              </a:lnSpc>
              <a:spcAft>
                <a:spcPts val="0"/>
              </a:spcAft>
              <a:tabLst>
                <a:tab pos="342265" algn="l"/>
              </a:tabLst>
            </a:pPr>
            <a:r>
              <a:rPr lang="ru-RU" sz="22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Для </a:t>
            </a:r>
            <a:r>
              <a:rPr lang="ru-RU" sz="2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кого предназначена ЭС «</a:t>
            </a:r>
            <a:r>
              <a:rPr lang="en-US" sz="2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ACTUALIS</a:t>
            </a:r>
            <a:r>
              <a:rPr lang="ru-RU" sz="2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Охрана труда»?</a:t>
            </a:r>
            <a:endParaRPr lang="ru-RU" sz="2200" dirty="0">
              <a:solidFill>
                <a:schemeClr val="accent6">
                  <a:lumMod val="7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6399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558" y="-1"/>
            <a:ext cx="12204558" cy="669016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4773" y="3212291"/>
            <a:ext cx="12055011" cy="347787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Авторы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ЭС «ACTUALIS: Охрана труда» – только профессиональные и авторитетные специалисты, в том числе из государственных ведомств: Комитета труда и социальной защиты, РГП на ПХВ РНИИОТ Министерства труда и социальной защиты населения Республики Казахстан, Министерства экономики, Комитета по чрезвычайным ситуациям и т. д. По всем вопросам в соответствии с законодательством в ЭС «ACTUALIS: Охрана труда» представлена единая точка зрения, высказанная представителями официальных органов. Руководствуясь такими ответами, можно снизить риски возникновения производственного травматизма, снизить количество трудовых споров и защититься от штрафов. Вся информация в ЭС «ACTUALIS: Охрана труда» представлена из первых рук, никаких анонимных материалов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Важно! Все ответы содержат ссылки на подтверждающие нормативные документы, а если вопрос является спорным – то и на судебные решения.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558746" y="164510"/>
            <a:ext cx="857103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можно доверять ответам экспертов ЭС «ACTUALIS: Охрана труда»?</a:t>
            </a:r>
            <a:endParaRPr lang="ru-RU" sz="20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7900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2300089" y="3299478"/>
            <a:ext cx="7591822" cy="3826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342265" algn="ctr">
              <a:lnSpc>
                <a:spcPts val="1310"/>
              </a:lnSpc>
              <a:spcAft>
                <a:spcPts val="0"/>
              </a:spcAft>
              <a:tabLst>
                <a:tab pos="342265" algn="l"/>
              </a:tabLst>
            </a:pPr>
            <a:r>
              <a:rPr lang="ru-RU" sz="55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Спасибо за внимание!</a:t>
            </a:r>
            <a:endParaRPr lang="ru-RU" sz="55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891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25"/>
            <a:ext cx="12014522" cy="666947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735325" y="203302"/>
            <a:ext cx="7333086" cy="480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265" algn="just">
              <a:lnSpc>
                <a:spcPts val="1310"/>
              </a:lnSpc>
              <a:spcAft>
                <a:spcPts val="0"/>
              </a:spcAft>
              <a:tabLst>
                <a:tab pos="342265" algn="l"/>
              </a:tabLst>
            </a:pPr>
            <a:endParaRPr lang="ru-RU" sz="3200" b="1" dirty="0" smtClean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342265" algn="just">
              <a:lnSpc>
                <a:spcPts val="1310"/>
              </a:lnSpc>
              <a:spcAft>
                <a:spcPts val="0"/>
              </a:spcAft>
              <a:tabLst>
                <a:tab pos="342265" algn="l"/>
              </a:tabLst>
            </a:pPr>
            <a:r>
              <a:rPr lang="en-US" sz="3200" b="1" dirty="0" err="1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Система</a:t>
            </a:r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поможет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специалистам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ru-RU" sz="3200" dirty="0">
              <a:solidFill>
                <a:schemeClr val="accent6">
                  <a:lumMod val="7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1285353"/>
            <a:ext cx="12192000" cy="4524315"/>
          </a:xfrm>
          <a:prstGeom prst="rect">
            <a:avLst/>
          </a:prstGeom>
          <a:gradFill>
            <a:gsLst>
              <a:gs pos="27000">
                <a:schemeClr val="accent6">
                  <a:satMod val="103000"/>
                  <a:lumMod val="102000"/>
                  <a:tint val="94000"/>
                  <a:alpha val="14000"/>
                </a:schemeClr>
              </a:gs>
              <a:gs pos="92000">
                <a:schemeClr val="accent6">
                  <a:satMod val="110000"/>
                  <a:lumMod val="100000"/>
                  <a:shade val="100000"/>
                </a:schemeClr>
              </a:gs>
              <a:gs pos="100000">
                <a:schemeClr val="accent6">
                  <a:lumMod val="99000"/>
                  <a:satMod val="120000"/>
                  <a:shade val="78000"/>
                </a:schemeClr>
              </a:gs>
            </a:gsLst>
          </a:gra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457200" lvl="0" indent="-457200" algn="just">
              <a:lnSpc>
                <a:spcPct val="150000"/>
              </a:lnSpc>
              <a:spcAft>
                <a:spcPts val="0"/>
              </a:spcAft>
              <a:buSzPts val="1000"/>
              <a:buFont typeface="Wingdings" panose="05000000000000000000" pitchFamily="2" charset="2"/>
              <a:buChar char="v"/>
              <a:tabLst>
                <a:tab pos="342265" algn="l"/>
                <a:tab pos="342265" algn="l"/>
                <a:tab pos="457200" algn="l"/>
              </a:tabLst>
            </a:pPr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Сократить время на поиск решения по сложной ситуации</a:t>
            </a:r>
          </a:p>
          <a:p>
            <a:pPr marL="457200" lvl="0" indent="-457200" algn="just">
              <a:lnSpc>
                <a:spcPct val="150000"/>
              </a:lnSpc>
              <a:spcAft>
                <a:spcPts val="0"/>
              </a:spcAft>
              <a:buSzPts val="1000"/>
              <a:buFont typeface="Wingdings" panose="05000000000000000000" pitchFamily="2" charset="2"/>
              <a:buChar char="v"/>
              <a:tabLst>
                <a:tab pos="342265" algn="l"/>
                <a:tab pos="342265" algn="l"/>
                <a:tab pos="457200" algn="l"/>
              </a:tabLst>
            </a:pPr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Не упустить ни одного изменения в правовой базе</a:t>
            </a:r>
          </a:p>
          <a:p>
            <a:pPr marL="457200" lvl="0" indent="-457200" algn="just">
              <a:lnSpc>
                <a:spcPct val="150000"/>
              </a:lnSpc>
              <a:spcAft>
                <a:spcPts val="0"/>
              </a:spcAft>
              <a:buSzPts val="1000"/>
              <a:buFont typeface="Wingdings" panose="05000000000000000000" pitchFamily="2" charset="2"/>
              <a:buChar char="v"/>
              <a:tabLst>
                <a:tab pos="342265" algn="l"/>
                <a:tab pos="342265" algn="l"/>
                <a:tab pos="457200" algn="l"/>
              </a:tabLst>
            </a:pPr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Быстро и правильно подготовить нужный документ</a:t>
            </a:r>
          </a:p>
          <a:p>
            <a:pPr marL="457200" lvl="0" indent="-457200" algn="just">
              <a:lnSpc>
                <a:spcPct val="150000"/>
              </a:lnSpc>
              <a:spcAft>
                <a:spcPts val="0"/>
              </a:spcAft>
              <a:buSzPts val="1000"/>
              <a:buFont typeface="Wingdings" panose="05000000000000000000" pitchFamily="2" charset="2"/>
              <a:buChar char="v"/>
              <a:tabLst>
                <a:tab pos="342265" algn="l"/>
                <a:tab pos="342265" algn="l"/>
                <a:tab pos="457200" algn="l"/>
              </a:tabLst>
            </a:pPr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Получить оперативную экспертную онлайн-поддержку </a:t>
            </a:r>
          </a:p>
          <a:p>
            <a:pPr marL="457200" lvl="0" indent="-457200" algn="just">
              <a:lnSpc>
                <a:spcPct val="150000"/>
              </a:lnSpc>
              <a:spcAft>
                <a:spcPts val="0"/>
              </a:spcAft>
              <a:buSzPts val="1000"/>
              <a:buFont typeface="Wingdings" panose="05000000000000000000" pitchFamily="2" charset="2"/>
              <a:buChar char="v"/>
              <a:tabLst>
                <a:tab pos="342265" algn="l"/>
                <a:tab pos="342265" algn="l"/>
                <a:tab pos="457200" algn="l"/>
              </a:tabLst>
            </a:pPr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Повысить квалификацию через </a:t>
            </a:r>
            <a:r>
              <a:rPr lang="ru-RU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вебинары</a:t>
            </a:r>
            <a:endParaRPr lang="ru-RU" sz="32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457200" lvl="0" indent="-457200" algn="just">
              <a:lnSpc>
                <a:spcPct val="150000"/>
              </a:lnSpc>
              <a:spcAft>
                <a:spcPts val="0"/>
              </a:spcAft>
              <a:buSzPts val="1000"/>
              <a:buFont typeface="Wingdings" panose="05000000000000000000" pitchFamily="2" charset="2"/>
              <a:buChar char="v"/>
              <a:tabLst>
                <a:tab pos="342265" algn="l"/>
                <a:tab pos="342265" algn="l"/>
                <a:tab pos="457200" algn="l"/>
              </a:tabLst>
            </a:pPr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Протестировать знания (свои и работников)</a:t>
            </a:r>
            <a:endParaRPr lang="ru-RU" sz="3200" dirty="0">
              <a:solidFill>
                <a:schemeClr val="accent6">
                  <a:lumMod val="5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4406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9332"/>
            <a:ext cx="12192000" cy="648866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01685" y="2301384"/>
            <a:ext cx="35264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составлять инструкции по охране труда и когда их обновлять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12192000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Рекомендации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01685" y="4878491"/>
            <a:ext cx="35264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создать службу охраны труда в организации</a:t>
            </a:r>
          </a:p>
        </p:txBody>
      </p:sp>
      <p:sp>
        <p:nvSpPr>
          <p:cNvPr id="8" name="Стрелка вправо 7"/>
          <p:cNvSpPr/>
          <p:nvPr/>
        </p:nvSpPr>
        <p:spPr>
          <a:xfrm>
            <a:off x="4197197" y="2372079"/>
            <a:ext cx="717630" cy="23730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право 8"/>
          <p:cNvSpPr/>
          <p:nvPr/>
        </p:nvSpPr>
        <p:spPr>
          <a:xfrm>
            <a:off x="4228105" y="4907557"/>
            <a:ext cx="717630" cy="237300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0702" y="744937"/>
            <a:ext cx="5429963" cy="26722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173620" y="449834"/>
            <a:ext cx="631779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 рекомендации экспертов системы снабжены ссылками на нормативно-правовые документы, которые можно посмотреть тут же, во встроенной правовой базе, на образцы документов, прилагаемых по теме 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рекомендации.</a:t>
            </a:r>
            <a:endParaRPr lang="ru-RU" sz="20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791646"/>
            <a:ext cx="5617551" cy="28200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60284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0833" y="-151001"/>
            <a:ext cx="12156939" cy="6609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0" y="675581"/>
            <a:ext cx="12192000" cy="6555641"/>
          </a:xfrm>
          <a:prstGeom prst="rect">
            <a:avLst/>
          </a:prstGeom>
          <a:gradFill>
            <a:gsLst>
              <a:gs pos="0">
                <a:schemeClr val="accent6">
                  <a:satMod val="103000"/>
                  <a:lumMod val="102000"/>
                  <a:tint val="94000"/>
                  <a:alpha val="2000"/>
                </a:schemeClr>
              </a:gs>
              <a:gs pos="87000">
                <a:schemeClr val="accent6">
                  <a:satMod val="110000"/>
                  <a:lumMod val="100000"/>
                  <a:shade val="100000"/>
                </a:schemeClr>
              </a:gs>
              <a:gs pos="99000">
                <a:schemeClr val="accent6">
                  <a:lumMod val="99000"/>
                  <a:satMod val="120000"/>
                  <a:shade val="78000"/>
                </a:schemeClr>
              </a:gs>
            </a:gsLst>
          </a:gra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более 3 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000 разъяснений экспертов и комментариев к сложным ситуациям</a:t>
            </a:r>
            <a:endParaRPr lang="ru-RU" sz="2800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800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более 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200 пошаговых инструкций, онлайн-тренажёров, мини-тренингов, интерактивных </a:t>
            </a: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помощников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800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более 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2 000 шаблонов документов с образцами их </a:t>
            </a: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заполнения</a:t>
            </a:r>
          </a:p>
          <a:p>
            <a:endParaRPr lang="ru-RU" sz="2800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удобные 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справочно-аналитические таблицы, </a:t>
            </a:r>
            <a:r>
              <a:rPr lang="ru-RU" sz="28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вебинары</a:t>
            </a:r>
            <a:endParaRPr lang="ru-RU" sz="28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sz="2800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свежие </a:t>
            </a: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номера и архивы 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лучших профессиональных </a:t>
            </a: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изданий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8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библиотеку книг</a:t>
            </a:r>
          </a:p>
          <a:p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новые </a:t>
            </a:r>
            <a:r>
              <a:rPr lang="ru-RU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сервисы и многое </a:t>
            </a:r>
            <a:r>
              <a:rPr lang="ru-RU" sz="28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другое</a:t>
            </a:r>
            <a:endParaRPr lang="ru-RU" sz="28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sz="28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982317" y="29513"/>
            <a:ext cx="83798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ACTUALIS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Охрана 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труда СОДЕРЖИТ</a:t>
            </a:r>
            <a:endParaRPr lang="ru-RU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332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5501"/>
            <a:ext cx="12156939" cy="6609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587229" y="223352"/>
            <a:ext cx="1117466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0510" algn="just">
              <a:lnSpc>
                <a:spcPct val="150000"/>
              </a:lnSpc>
              <a:spcAft>
                <a:spcPts val="0"/>
              </a:spcAft>
              <a:tabLst>
                <a:tab pos="342265" algn="l"/>
              </a:tabLst>
            </a:pP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 чём отличие ЭС «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ACTUALIS</a:t>
            </a:r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 Охрана труда» от подобных справочно-правовых систем?</a:t>
            </a:r>
            <a:endParaRPr lang="ru-RU" sz="2000" dirty="0">
              <a:solidFill>
                <a:schemeClr val="accent6">
                  <a:lumMod val="7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00545" y="1076203"/>
            <a:ext cx="8977011" cy="3970318"/>
          </a:xfrm>
          <a:prstGeom prst="rect">
            <a:avLst/>
          </a:prstGeom>
          <a:gradFill>
            <a:gsLst>
              <a:gs pos="0">
                <a:schemeClr val="accent6">
                  <a:satMod val="103000"/>
                  <a:lumMod val="102000"/>
                  <a:tint val="94000"/>
                  <a:alpha val="26000"/>
                </a:schemeClr>
              </a:gs>
              <a:gs pos="84000">
                <a:schemeClr val="accent6">
                  <a:satMod val="110000"/>
                  <a:shade val="100000"/>
                  <a:lumMod val="41000"/>
                  <a:lumOff val="59000"/>
                  <a:alpha val="26000"/>
                </a:schemeClr>
              </a:gs>
              <a:gs pos="100000">
                <a:schemeClr val="accent6">
                  <a:lumMod val="99000"/>
                  <a:satMod val="120000"/>
                  <a:shade val="78000"/>
                </a:schemeClr>
              </a:gs>
            </a:gsLst>
          </a:gra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ЭС «ACTUALIS: Охрана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труда»:</a:t>
            </a:r>
          </a:p>
          <a:p>
            <a:pPr marL="285750" indent="-285750">
              <a:buFontTx/>
              <a:buChar char="-"/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выдаёт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уже готовые решения: чёткие, однозначные, полностью соответствующие действующему законодательству, что также экономит время и ресурсы, т. к. </a:t>
            </a:r>
            <a:endParaRPr lang="ru-RU" b="1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клиентам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 не нужно самостоятельно анализировать тонны нормативных документов и разрозненных статей. Вместе с тем, если возникнет такая необходимость, убедиться в правильности предложенного ответа легко! Достаточно перейти по подтверждающим ссылкам на правовые документы или судебные решения и провести собственную экспертизу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ru-RU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ru-RU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ЭС «ACTUALIS: Охрана труда»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собраны лучшие решения от ведущих экспертов и предложены готовые идеи, которые 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остаётся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только реализовать на практике. 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95750" y="1076203"/>
            <a:ext cx="5666953" cy="57273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49465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5750" y="0"/>
            <a:ext cx="12156939" cy="6609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620" y="1041722"/>
            <a:ext cx="11768669" cy="54053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0" y="1"/>
            <a:ext cx="12192000" cy="27148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indent="342265" algn="just">
              <a:lnSpc>
                <a:spcPts val="1310"/>
              </a:lnSpc>
              <a:spcAft>
                <a:spcPts val="0"/>
              </a:spcAft>
              <a:tabLst>
                <a:tab pos="342265" algn="l"/>
              </a:tabLst>
            </a:pP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Безопасность труда</a:t>
            </a:r>
            <a:endParaRPr lang="ru-RU" sz="16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892" y="315410"/>
            <a:ext cx="11763847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280" y="451413"/>
            <a:ext cx="10531347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9227" y="343678"/>
            <a:ext cx="98044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2280" y="315410"/>
            <a:ext cx="10226819" cy="85943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351" y="449408"/>
            <a:ext cx="12192000" cy="67778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5993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"/>
            <a:ext cx="12192000" cy="36933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Пожарная безопасность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49" y="462987"/>
            <a:ext cx="11183444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17" y="462987"/>
            <a:ext cx="11739966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0157" y="514918"/>
            <a:ext cx="12192000" cy="6754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524" y="462987"/>
            <a:ext cx="11440951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93840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92000" cy="369332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Промышленная безопасность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558" y="462988"/>
            <a:ext cx="11776883" cy="6532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909" y="462988"/>
            <a:ext cx="11538179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492" y="462988"/>
            <a:ext cx="11463011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396" y="556643"/>
            <a:ext cx="10993201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4006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516</TotalTime>
  <Words>565</Words>
  <Application>Microsoft Office PowerPoint</Application>
  <PresentationFormat>Широкоэкранный</PresentationFormat>
  <Paragraphs>66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Светлана Сергеенко</cp:lastModifiedBy>
  <cp:revision>79</cp:revision>
  <dcterms:created xsi:type="dcterms:W3CDTF">2023-05-17T03:41:45Z</dcterms:created>
  <dcterms:modified xsi:type="dcterms:W3CDTF">2023-05-22T09:48:44Z</dcterms:modified>
</cp:coreProperties>
</file>