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64" r:id="rId3"/>
    <p:sldId id="256" r:id="rId4"/>
    <p:sldId id="273" r:id="rId5"/>
    <p:sldId id="272" r:id="rId6"/>
    <p:sldId id="268" r:id="rId7"/>
    <p:sldId id="271"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30"/>
    <a:srgbClr val="004D81"/>
    <a:srgbClr val="1D4999"/>
    <a:srgbClr val="1D4A9C"/>
    <a:srgbClr val="FFFFFF"/>
    <a:srgbClr val="335BA0"/>
    <a:srgbClr val="5B8D3A"/>
    <a:srgbClr val="004B7D"/>
    <a:srgbClr val="DE6F25"/>
    <a:srgbClr val="355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1" autoAdjust="0"/>
    <p:restoredTop sz="94660"/>
  </p:normalViewPr>
  <p:slideViewPr>
    <p:cSldViewPr snapToGrid="0" showGuides="1">
      <p:cViewPr varScale="1">
        <p:scale>
          <a:sx n="114" d="100"/>
          <a:sy n="114" d="100"/>
        </p:scale>
        <p:origin x="39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stacked"/>
        <c:varyColors val="0"/>
        <c:dLbls>
          <c:showLegendKey val="0"/>
          <c:showVal val="0"/>
          <c:showCatName val="0"/>
          <c:showSerName val="0"/>
          <c:showPercent val="0"/>
          <c:showBubbleSize val="0"/>
        </c:dLbls>
        <c:gapWidth val="150"/>
        <c:shape val="box"/>
        <c:axId val="1037053984"/>
        <c:axId val="1037060224"/>
        <c:axId val="0"/>
      </c:bar3DChart>
      <c:catAx>
        <c:axId val="10370539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037060224"/>
        <c:crosses val="autoZero"/>
        <c:auto val="1"/>
        <c:lblAlgn val="ctr"/>
        <c:lblOffset val="100"/>
        <c:noMultiLvlLbl val="0"/>
      </c:catAx>
      <c:valAx>
        <c:axId val="103706022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037053984"/>
        <c:crosses val="autoZero"/>
        <c:crossBetween val="between"/>
      </c:valAx>
      <c:spPr>
        <a:noFill/>
        <a:ln>
          <a:noFill/>
        </a:ln>
        <a:effectLst/>
      </c:spPr>
    </c:plotArea>
    <c:legend>
      <c:legendPos val="b"/>
      <c:layout>
        <c:manualLayout>
          <c:xMode val="edge"/>
          <c:yMode val="edge"/>
          <c:x val="6.9110146743020753E-2"/>
          <c:y val="0.94548223274673115"/>
          <c:w val="0.81758778732203929"/>
          <c:h val="5.14678423846858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85B9C-3C15-41FD-8D32-B69AFC3F8093}"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2C339-C006-4D4F-9A8F-9AF2B0AFD0C0}" type="slidenum">
              <a:rPr lang="en-US" smtClean="0"/>
              <a:t>‹#›</a:t>
            </a:fld>
            <a:endParaRPr lang="en-US"/>
          </a:p>
        </p:txBody>
      </p:sp>
    </p:spTree>
    <p:extLst>
      <p:ext uri="{BB962C8B-B14F-4D97-AF65-F5344CB8AC3E}">
        <p14:creationId xmlns:p14="http://schemas.microsoft.com/office/powerpoint/2010/main" val="91548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0F38-360F-4116-8706-79935E9E3D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97ABD-A10B-450E-92BB-82380C63CB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2D048F-5AE6-4BD9-98E5-F5C3D6AA6785}"/>
              </a:ext>
            </a:extLst>
          </p:cNvPr>
          <p:cNvSpPr>
            <a:spLocks noGrp="1"/>
          </p:cNvSpPr>
          <p:nvPr>
            <p:ph type="dt" sz="half" idx="10"/>
          </p:nvPr>
        </p:nvSpPr>
        <p:spPr/>
        <p:txBody>
          <a:bodyPr/>
          <a:lstStyle/>
          <a:p>
            <a:fld id="{53ACFF27-56C7-4875-BC56-708DCAD41113}" type="datetime1">
              <a:rPr lang="en-US" smtClean="0"/>
              <a:t>5/24/2023</a:t>
            </a:fld>
            <a:endParaRPr lang="en-US"/>
          </a:p>
        </p:txBody>
      </p:sp>
      <p:sp>
        <p:nvSpPr>
          <p:cNvPr id="5" name="Footer Placeholder 4">
            <a:extLst>
              <a:ext uri="{FF2B5EF4-FFF2-40B4-BE49-F238E27FC236}">
                <a16:creationId xmlns:a16="http://schemas.microsoft.com/office/drawing/2014/main" id="{822127D4-BD5F-4DBC-8CA8-7D3DC8057939}"/>
              </a:ext>
            </a:extLst>
          </p:cNvPr>
          <p:cNvSpPr>
            <a:spLocks noGrp="1"/>
          </p:cNvSpPr>
          <p:nvPr>
            <p:ph type="ftr" sz="quarter" idx="11"/>
          </p:nvPr>
        </p:nvSpPr>
        <p:spPr/>
        <p:txBody>
          <a:bodyPr/>
          <a:lstStyle/>
          <a:p>
            <a:r>
              <a:rPr lang="en-US"/>
              <a:t>Designed by PoweredTemplate</a:t>
            </a:r>
          </a:p>
        </p:txBody>
      </p:sp>
      <p:sp>
        <p:nvSpPr>
          <p:cNvPr id="6" name="Slide Number Placeholder 5">
            <a:extLst>
              <a:ext uri="{FF2B5EF4-FFF2-40B4-BE49-F238E27FC236}">
                <a16:creationId xmlns:a16="http://schemas.microsoft.com/office/drawing/2014/main" id="{585353DB-CA4A-42AE-8597-2545B067A448}"/>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355779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B8194-F396-4F2F-BCCB-71FE02ECB3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0011FB-8C46-41E8-9D54-A43ECA6F7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FB79C-BE2D-4CFF-BB90-2F49ECF8331B}"/>
              </a:ext>
            </a:extLst>
          </p:cNvPr>
          <p:cNvSpPr>
            <a:spLocks noGrp="1"/>
          </p:cNvSpPr>
          <p:nvPr>
            <p:ph type="dt" sz="half" idx="10"/>
          </p:nvPr>
        </p:nvSpPr>
        <p:spPr/>
        <p:txBody>
          <a:bodyPr/>
          <a:lstStyle/>
          <a:p>
            <a:fld id="{86BA5A30-DC83-405D-86B0-5AF17CDFEB39}" type="datetime1">
              <a:rPr lang="en-US" smtClean="0"/>
              <a:t>5/24/2023</a:t>
            </a:fld>
            <a:endParaRPr lang="en-US"/>
          </a:p>
        </p:txBody>
      </p:sp>
      <p:sp>
        <p:nvSpPr>
          <p:cNvPr id="5" name="Footer Placeholder 4">
            <a:extLst>
              <a:ext uri="{FF2B5EF4-FFF2-40B4-BE49-F238E27FC236}">
                <a16:creationId xmlns:a16="http://schemas.microsoft.com/office/drawing/2014/main" id="{645F96C9-5B7D-4579-9D6C-9C5EECD791A3}"/>
              </a:ext>
            </a:extLst>
          </p:cNvPr>
          <p:cNvSpPr>
            <a:spLocks noGrp="1"/>
          </p:cNvSpPr>
          <p:nvPr>
            <p:ph type="ftr" sz="quarter" idx="11"/>
          </p:nvPr>
        </p:nvSpPr>
        <p:spPr/>
        <p:txBody>
          <a:bodyPr/>
          <a:lstStyle/>
          <a:p>
            <a:r>
              <a:rPr lang="en-US"/>
              <a:t>Designed by PoweredTemplate</a:t>
            </a:r>
          </a:p>
        </p:txBody>
      </p:sp>
      <p:sp>
        <p:nvSpPr>
          <p:cNvPr id="6" name="Slide Number Placeholder 5">
            <a:extLst>
              <a:ext uri="{FF2B5EF4-FFF2-40B4-BE49-F238E27FC236}">
                <a16:creationId xmlns:a16="http://schemas.microsoft.com/office/drawing/2014/main" id="{33293CAE-3FAC-4085-ABCB-EF7CB9BB37ED}"/>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384286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710AA-B6D0-4C18-A1B4-F3C52567CE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A94B73-7D9C-46CE-B800-4FB36AD162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39806-D582-4BF0-AF93-2EE8C2119D05}"/>
              </a:ext>
            </a:extLst>
          </p:cNvPr>
          <p:cNvSpPr>
            <a:spLocks noGrp="1"/>
          </p:cNvSpPr>
          <p:nvPr>
            <p:ph type="dt" sz="half" idx="10"/>
          </p:nvPr>
        </p:nvSpPr>
        <p:spPr/>
        <p:txBody>
          <a:bodyPr/>
          <a:lstStyle/>
          <a:p>
            <a:fld id="{48005066-B977-42DF-AD43-19810450B06E}" type="datetime1">
              <a:rPr lang="en-US" smtClean="0"/>
              <a:t>5/24/2023</a:t>
            </a:fld>
            <a:endParaRPr lang="en-US"/>
          </a:p>
        </p:txBody>
      </p:sp>
      <p:sp>
        <p:nvSpPr>
          <p:cNvPr id="5" name="Footer Placeholder 4">
            <a:extLst>
              <a:ext uri="{FF2B5EF4-FFF2-40B4-BE49-F238E27FC236}">
                <a16:creationId xmlns:a16="http://schemas.microsoft.com/office/drawing/2014/main" id="{3EEFDDAE-3035-43D3-BAF8-6808CA6134C1}"/>
              </a:ext>
            </a:extLst>
          </p:cNvPr>
          <p:cNvSpPr>
            <a:spLocks noGrp="1"/>
          </p:cNvSpPr>
          <p:nvPr>
            <p:ph type="ftr" sz="quarter" idx="11"/>
          </p:nvPr>
        </p:nvSpPr>
        <p:spPr/>
        <p:txBody>
          <a:bodyPr/>
          <a:lstStyle/>
          <a:p>
            <a:r>
              <a:rPr lang="en-US"/>
              <a:t>Designed by PoweredTemplate</a:t>
            </a:r>
          </a:p>
        </p:txBody>
      </p:sp>
      <p:sp>
        <p:nvSpPr>
          <p:cNvPr id="6" name="Slide Number Placeholder 5">
            <a:extLst>
              <a:ext uri="{FF2B5EF4-FFF2-40B4-BE49-F238E27FC236}">
                <a16:creationId xmlns:a16="http://schemas.microsoft.com/office/drawing/2014/main" id="{9881D549-3CDA-416A-A5EE-A1354DC745C7}"/>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179281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DDC3-974A-4471-B94F-8B4925A862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8FA583-AC3A-418C-974F-66CB26E874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80104-EE18-491C-8F50-640B99A5DE88}"/>
              </a:ext>
            </a:extLst>
          </p:cNvPr>
          <p:cNvSpPr>
            <a:spLocks noGrp="1"/>
          </p:cNvSpPr>
          <p:nvPr>
            <p:ph type="dt" sz="half" idx="10"/>
          </p:nvPr>
        </p:nvSpPr>
        <p:spPr/>
        <p:txBody>
          <a:bodyPr/>
          <a:lstStyle/>
          <a:p>
            <a:fld id="{F757C731-D7AB-41F0-B575-2E764CE184D5}" type="datetime1">
              <a:rPr lang="en-US" smtClean="0"/>
              <a:t>5/24/2023</a:t>
            </a:fld>
            <a:endParaRPr lang="en-US"/>
          </a:p>
        </p:txBody>
      </p:sp>
      <p:sp>
        <p:nvSpPr>
          <p:cNvPr id="5" name="Footer Placeholder 4">
            <a:extLst>
              <a:ext uri="{FF2B5EF4-FFF2-40B4-BE49-F238E27FC236}">
                <a16:creationId xmlns:a16="http://schemas.microsoft.com/office/drawing/2014/main" id="{35959657-E552-4631-A14F-E10C669CD073}"/>
              </a:ext>
            </a:extLst>
          </p:cNvPr>
          <p:cNvSpPr>
            <a:spLocks noGrp="1"/>
          </p:cNvSpPr>
          <p:nvPr>
            <p:ph type="ftr" sz="quarter" idx="11"/>
          </p:nvPr>
        </p:nvSpPr>
        <p:spPr/>
        <p:txBody>
          <a:bodyPr/>
          <a:lstStyle/>
          <a:p>
            <a:r>
              <a:rPr lang="en-US"/>
              <a:t>Designed by PoweredTemplate</a:t>
            </a:r>
          </a:p>
        </p:txBody>
      </p:sp>
      <p:sp>
        <p:nvSpPr>
          <p:cNvPr id="6" name="Slide Number Placeholder 5">
            <a:extLst>
              <a:ext uri="{FF2B5EF4-FFF2-40B4-BE49-F238E27FC236}">
                <a16:creationId xmlns:a16="http://schemas.microsoft.com/office/drawing/2014/main" id="{B3C7B668-90C6-407D-891B-E0AAC7030EC1}"/>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316954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2738-2844-455D-8840-6796E65625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64D02-0134-4689-B604-1F5A9112DE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4ECC54-B0BB-4253-A57F-F5F4987B2FAD}"/>
              </a:ext>
            </a:extLst>
          </p:cNvPr>
          <p:cNvSpPr>
            <a:spLocks noGrp="1"/>
          </p:cNvSpPr>
          <p:nvPr>
            <p:ph type="dt" sz="half" idx="10"/>
          </p:nvPr>
        </p:nvSpPr>
        <p:spPr/>
        <p:txBody>
          <a:bodyPr/>
          <a:lstStyle/>
          <a:p>
            <a:fld id="{7E5766CC-1468-40B1-851F-26C73FC1D4A3}" type="datetime1">
              <a:rPr lang="en-US" smtClean="0"/>
              <a:t>5/24/2023</a:t>
            </a:fld>
            <a:endParaRPr lang="en-US"/>
          </a:p>
        </p:txBody>
      </p:sp>
      <p:sp>
        <p:nvSpPr>
          <p:cNvPr id="5" name="Footer Placeholder 4">
            <a:extLst>
              <a:ext uri="{FF2B5EF4-FFF2-40B4-BE49-F238E27FC236}">
                <a16:creationId xmlns:a16="http://schemas.microsoft.com/office/drawing/2014/main" id="{09BEF9C6-7476-4413-8076-BB669F1CE8ED}"/>
              </a:ext>
            </a:extLst>
          </p:cNvPr>
          <p:cNvSpPr>
            <a:spLocks noGrp="1"/>
          </p:cNvSpPr>
          <p:nvPr>
            <p:ph type="ftr" sz="quarter" idx="11"/>
          </p:nvPr>
        </p:nvSpPr>
        <p:spPr/>
        <p:txBody>
          <a:bodyPr/>
          <a:lstStyle/>
          <a:p>
            <a:r>
              <a:rPr lang="en-US"/>
              <a:t>Designed by PoweredTemplate</a:t>
            </a:r>
          </a:p>
        </p:txBody>
      </p:sp>
      <p:sp>
        <p:nvSpPr>
          <p:cNvPr id="6" name="Slide Number Placeholder 5">
            <a:extLst>
              <a:ext uri="{FF2B5EF4-FFF2-40B4-BE49-F238E27FC236}">
                <a16:creationId xmlns:a16="http://schemas.microsoft.com/office/drawing/2014/main" id="{92DB551F-2770-4CA4-A248-5635C324C95A}"/>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275381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17AF-3EDE-4317-B8B7-D1F4B2261C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7A7A0-8F92-4BA7-BA78-D3FA623163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BF5559-5990-40C9-89D6-6F78D0988C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FA7C9E-B2F3-4393-A90C-BC3A831599E7}"/>
              </a:ext>
            </a:extLst>
          </p:cNvPr>
          <p:cNvSpPr>
            <a:spLocks noGrp="1"/>
          </p:cNvSpPr>
          <p:nvPr>
            <p:ph type="dt" sz="half" idx="10"/>
          </p:nvPr>
        </p:nvSpPr>
        <p:spPr/>
        <p:txBody>
          <a:bodyPr/>
          <a:lstStyle/>
          <a:p>
            <a:fld id="{C4655029-1E5E-4DE1-974B-A3750982680A}" type="datetime1">
              <a:rPr lang="en-US" smtClean="0"/>
              <a:t>5/24/2023</a:t>
            </a:fld>
            <a:endParaRPr lang="en-US"/>
          </a:p>
        </p:txBody>
      </p:sp>
      <p:sp>
        <p:nvSpPr>
          <p:cNvPr id="6" name="Footer Placeholder 5">
            <a:extLst>
              <a:ext uri="{FF2B5EF4-FFF2-40B4-BE49-F238E27FC236}">
                <a16:creationId xmlns:a16="http://schemas.microsoft.com/office/drawing/2014/main" id="{4E0E0FE6-C389-4238-81A0-EEEB44FB390F}"/>
              </a:ext>
            </a:extLst>
          </p:cNvPr>
          <p:cNvSpPr>
            <a:spLocks noGrp="1"/>
          </p:cNvSpPr>
          <p:nvPr>
            <p:ph type="ftr" sz="quarter" idx="11"/>
          </p:nvPr>
        </p:nvSpPr>
        <p:spPr/>
        <p:txBody>
          <a:bodyPr/>
          <a:lstStyle/>
          <a:p>
            <a:r>
              <a:rPr lang="en-US"/>
              <a:t>Designed by PoweredTemplate</a:t>
            </a:r>
          </a:p>
        </p:txBody>
      </p:sp>
      <p:sp>
        <p:nvSpPr>
          <p:cNvPr id="7" name="Slide Number Placeholder 6">
            <a:extLst>
              <a:ext uri="{FF2B5EF4-FFF2-40B4-BE49-F238E27FC236}">
                <a16:creationId xmlns:a16="http://schemas.microsoft.com/office/drawing/2014/main" id="{80659500-DB94-43EB-916A-03FC41A3C27B}"/>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244813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48D7-21C6-42F1-9632-86646E46D4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C4DB51-146E-499F-ADF2-ABC1FF349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04954B-F17F-4B36-B279-EFF62BF6FF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C50EF9-0E86-4C46-82EB-9DF962B33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C17A0-8DCF-40F9-8092-836F52A718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FB1F37-2657-4145-9A14-164F1D652EA9}"/>
              </a:ext>
            </a:extLst>
          </p:cNvPr>
          <p:cNvSpPr>
            <a:spLocks noGrp="1"/>
          </p:cNvSpPr>
          <p:nvPr>
            <p:ph type="dt" sz="half" idx="10"/>
          </p:nvPr>
        </p:nvSpPr>
        <p:spPr/>
        <p:txBody>
          <a:bodyPr/>
          <a:lstStyle/>
          <a:p>
            <a:fld id="{4576E8C1-7081-4EC1-8B1D-57131A80A47D}" type="datetime1">
              <a:rPr lang="en-US" smtClean="0"/>
              <a:t>5/24/2023</a:t>
            </a:fld>
            <a:endParaRPr lang="en-US"/>
          </a:p>
        </p:txBody>
      </p:sp>
      <p:sp>
        <p:nvSpPr>
          <p:cNvPr id="8" name="Footer Placeholder 7">
            <a:extLst>
              <a:ext uri="{FF2B5EF4-FFF2-40B4-BE49-F238E27FC236}">
                <a16:creationId xmlns:a16="http://schemas.microsoft.com/office/drawing/2014/main" id="{37728FFC-4F2E-4B45-89AA-670DD17E0FA0}"/>
              </a:ext>
            </a:extLst>
          </p:cNvPr>
          <p:cNvSpPr>
            <a:spLocks noGrp="1"/>
          </p:cNvSpPr>
          <p:nvPr>
            <p:ph type="ftr" sz="quarter" idx="11"/>
          </p:nvPr>
        </p:nvSpPr>
        <p:spPr/>
        <p:txBody>
          <a:bodyPr/>
          <a:lstStyle/>
          <a:p>
            <a:r>
              <a:rPr lang="en-US"/>
              <a:t>Designed by PoweredTemplate</a:t>
            </a:r>
          </a:p>
        </p:txBody>
      </p:sp>
      <p:sp>
        <p:nvSpPr>
          <p:cNvPr id="9" name="Slide Number Placeholder 8">
            <a:extLst>
              <a:ext uri="{FF2B5EF4-FFF2-40B4-BE49-F238E27FC236}">
                <a16:creationId xmlns:a16="http://schemas.microsoft.com/office/drawing/2014/main" id="{0DCA38E7-D831-4F66-899C-5A97038BF8DB}"/>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62600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BFA4-2613-472F-899E-0E26CDB153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63B939-AC30-4AFA-9C9F-2C18C0E3E811}"/>
              </a:ext>
            </a:extLst>
          </p:cNvPr>
          <p:cNvSpPr>
            <a:spLocks noGrp="1"/>
          </p:cNvSpPr>
          <p:nvPr>
            <p:ph type="dt" sz="half" idx="10"/>
          </p:nvPr>
        </p:nvSpPr>
        <p:spPr/>
        <p:txBody>
          <a:bodyPr/>
          <a:lstStyle/>
          <a:p>
            <a:fld id="{FB9D6C08-26B1-47B6-9842-DA24DE323B28}" type="datetime1">
              <a:rPr lang="en-US" smtClean="0"/>
              <a:t>5/24/2023</a:t>
            </a:fld>
            <a:endParaRPr lang="en-US"/>
          </a:p>
        </p:txBody>
      </p:sp>
      <p:sp>
        <p:nvSpPr>
          <p:cNvPr id="4" name="Footer Placeholder 3">
            <a:extLst>
              <a:ext uri="{FF2B5EF4-FFF2-40B4-BE49-F238E27FC236}">
                <a16:creationId xmlns:a16="http://schemas.microsoft.com/office/drawing/2014/main" id="{11A603A3-D3BB-479B-A37C-91D9BC76D3AC}"/>
              </a:ext>
            </a:extLst>
          </p:cNvPr>
          <p:cNvSpPr>
            <a:spLocks noGrp="1"/>
          </p:cNvSpPr>
          <p:nvPr>
            <p:ph type="ftr" sz="quarter" idx="11"/>
          </p:nvPr>
        </p:nvSpPr>
        <p:spPr/>
        <p:txBody>
          <a:bodyPr/>
          <a:lstStyle/>
          <a:p>
            <a:r>
              <a:rPr lang="en-US"/>
              <a:t>Designed by PoweredTemplate</a:t>
            </a:r>
          </a:p>
        </p:txBody>
      </p:sp>
      <p:sp>
        <p:nvSpPr>
          <p:cNvPr id="5" name="Slide Number Placeholder 4">
            <a:extLst>
              <a:ext uri="{FF2B5EF4-FFF2-40B4-BE49-F238E27FC236}">
                <a16:creationId xmlns:a16="http://schemas.microsoft.com/office/drawing/2014/main" id="{25E056C0-74DA-4135-9892-DF01AE9140AF}"/>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382491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BDAB1-A3AD-4FE4-8B16-CB54F3872FCD}"/>
              </a:ext>
            </a:extLst>
          </p:cNvPr>
          <p:cNvSpPr>
            <a:spLocks noGrp="1"/>
          </p:cNvSpPr>
          <p:nvPr>
            <p:ph type="dt" sz="half" idx="10"/>
          </p:nvPr>
        </p:nvSpPr>
        <p:spPr/>
        <p:txBody>
          <a:bodyPr/>
          <a:lstStyle/>
          <a:p>
            <a:fld id="{A5B28C18-5C55-4EE1-BF16-67963A641266}" type="datetime1">
              <a:rPr lang="en-US" smtClean="0"/>
              <a:t>5/24/2023</a:t>
            </a:fld>
            <a:endParaRPr lang="en-US"/>
          </a:p>
        </p:txBody>
      </p:sp>
      <p:sp>
        <p:nvSpPr>
          <p:cNvPr id="3" name="Footer Placeholder 2">
            <a:extLst>
              <a:ext uri="{FF2B5EF4-FFF2-40B4-BE49-F238E27FC236}">
                <a16:creationId xmlns:a16="http://schemas.microsoft.com/office/drawing/2014/main" id="{E7C0A586-D8BB-4B6B-BE25-AA05F3D97903}"/>
              </a:ext>
            </a:extLst>
          </p:cNvPr>
          <p:cNvSpPr>
            <a:spLocks noGrp="1"/>
          </p:cNvSpPr>
          <p:nvPr>
            <p:ph type="ftr" sz="quarter" idx="11"/>
          </p:nvPr>
        </p:nvSpPr>
        <p:spPr/>
        <p:txBody>
          <a:bodyPr/>
          <a:lstStyle/>
          <a:p>
            <a:r>
              <a:rPr lang="en-US"/>
              <a:t>Designed by PoweredTemplate</a:t>
            </a:r>
          </a:p>
        </p:txBody>
      </p:sp>
      <p:sp>
        <p:nvSpPr>
          <p:cNvPr id="4" name="Slide Number Placeholder 3">
            <a:extLst>
              <a:ext uri="{FF2B5EF4-FFF2-40B4-BE49-F238E27FC236}">
                <a16:creationId xmlns:a16="http://schemas.microsoft.com/office/drawing/2014/main" id="{A85F249F-5F48-4DCE-9E26-333BC6E113F7}"/>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121434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CCC3-F30D-48BC-A231-988BDF254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B0CCC5-30ED-40A4-B7F5-23F12A869A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56C78D-D2BE-4833-A5CA-4A956FF9E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51B56-7C49-4FD5-A07F-3E23164F7087}"/>
              </a:ext>
            </a:extLst>
          </p:cNvPr>
          <p:cNvSpPr>
            <a:spLocks noGrp="1"/>
          </p:cNvSpPr>
          <p:nvPr>
            <p:ph type="dt" sz="half" idx="10"/>
          </p:nvPr>
        </p:nvSpPr>
        <p:spPr/>
        <p:txBody>
          <a:bodyPr/>
          <a:lstStyle/>
          <a:p>
            <a:fld id="{4D0C3DDA-6FC5-4BAC-A8CE-91CB59E6E345}" type="datetime1">
              <a:rPr lang="en-US" smtClean="0"/>
              <a:t>5/24/2023</a:t>
            </a:fld>
            <a:endParaRPr lang="en-US"/>
          </a:p>
        </p:txBody>
      </p:sp>
      <p:sp>
        <p:nvSpPr>
          <p:cNvPr id="6" name="Footer Placeholder 5">
            <a:extLst>
              <a:ext uri="{FF2B5EF4-FFF2-40B4-BE49-F238E27FC236}">
                <a16:creationId xmlns:a16="http://schemas.microsoft.com/office/drawing/2014/main" id="{7EAFE9AC-D6FB-40C3-A755-C37640AF05E2}"/>
              </a:ext>
            </a:extLst>
          </p:cNvPr>
          <p:cNvSpPr>
            <a:spLocks noGrp="1"/>
          </p:cNvSpPr>
          <p:nvPr>
            <p:ph type="ftr" sz="quarter" idx="11"/>
          </p:nvPr>
        </p:nvSpPr>
        <p:spPr/>
        <p:txBody>
          <a:bodyPr/>
          <a:lstStyle/>
          <a:p>
            <a:r>
              <a:rPr lang="en-US"/>
              <a:t>Designed by PoweredTemplate</a:t>
            </a:r>
          </a:p>
        </p:txBody>
      </p:sp>
      <p:sp>
        <p:nvSpPr>
          <p:cNvPr id="7" name="Slide Number Placeholder 6">
            <a:extLst>
              <a:ext uri="{FF2B5EF4-FFF2-40B4-BE49-F238E27FC236}">
                <a16:creationId xmlns:a16="http://schemas.microsoft.com/office/drawing/2014/main" id="{531D8EEA-FECB-4F55-AFC0-D9A05BE4416F}"/>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31466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BAA1-E3A0-4E37-B9C0-8D79F1B3B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BF1AAD-6B32-40F5-B18A-5A6F75ACCB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E14E03-CB30-4C90-865B-64EE78044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4E0E40-BA37-4557-BDF9-7B773F6B9901}"/>
              </a:ext>
            </a:extLst>
          </p:cNvPr>
          <p:cNvSpPr>
            <a:spLocks noGrp="1"/>
          </p:cNvSpPr>
          <p:nvPr>
            <p:ph type="dt" sz="half" idx="10"/>
          </p:nvPr>
        </p:nvSpPr>
        <p:spPr/>
        <p:txBody>
          <a:bodyPr/>
          <a:lstStyle/>
          <a:p>
            <a:fld id="{6E2BF36A-FA8A-4F41-84A8-077DE8C0F2E4}" type="datetime1">
              <a:rPr lang="en-US" smtClean="0"/>
              <a:t>5/24/2023</a:t>
            </a:fld>
            <a:endParaRPr lang="en-US"/>
          </a:p>
        </p:txBody>
      </p:sp>
      <p:sp>
        <p:nvSpPr>
          <p:cNvPr id="6" name="Footer Placeholder 5">
            <a:extLst>
              <a:ext uri="{FF2B5EF4-FFF2-40B4-BE49-F238E27FC236}">
                <a16:creationId xmlns:a16="http://schemas.microsoft.com/office/drawing/2014/main" id="{06925719-1DB5-4A34-99B6-A284A02225C6}"/>
              </a:ext>
            </a:extLst>
          </p:cNvPr>
          <p:cNvSpPr>
            <a:spLocks noGrp="1"/>
          </p:cNvSpPr>
          <p:nvPr>
            <p:ph type="ftr" sz="quarter" idx="11"/>
          </p:nvPr>
        </p:nvSpPr>
        <p:spPr/>
        <p:txBody>
          <a:bodyPr/>
          <a:lstStyle/>
          <a:p>
            <a:r>
              <a:rPr lang="en-US"/>
              <a:t>Designed by PoweredTemplate</a:t>
            </a:r>
          </a:p>
        </p:txBody>
      </p:sp>
      <p:sp>
        <p:nvSpPr>
          <p:cNvPr id="7" name="Slide Number Placeholder 6">
            <a:extLst>
              <a:ext uri="{FF2B5EF4-FFF2-40B4-BE49-F238E27FC236}">
                <a16:creationId xmlns:a16="http://schemas.microsoft.com/office/drawing/2014/main" id="{51C7AE1E-26BA-4A5B-9235-D5C8648F26CB}"/>
              </a:ext>
            </a:extLst>
          </p:cNvPr>
          <p:cNvSpPr>
            <a:spLocks noGrp="1"/>
          </p:cNvSpPr>
          <p:nvPr>
            <p:ph type="sldNum" sz="quarter" idx="12"/>
          </p:nvPr>
        </p:nvSpPr>
        <p:spPr/>
        <p:txBody>
          <a:bodyPr/>
          <a:lstStyle/>
          <a:p>
            <a:fld id="{988C0292-9E34-4775-B431-62B1B7AB7108}" type="slidenum">
              <a:rPr lang="en-US" smtClean="0"/>
              <a:t>‹#›</a:t>
            </a:fld>
            <a:endParaRPr lang="en-US"/>
          </a:p>
        </p:txBody>
      </p:sp>
    </p:spTree>
    <p:extLst>
      <p:ext uri="{BB962C8B-B14F-4D97-AF65-F5344CB8AC3E}">
        <p14:creationId xmlns:p14="http://schemas.microsoft.com/office/powerpoint/2010/main" val="188443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22BD9-520B-4980-9C4B-5ADAA8F17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C82D74-7551-47F4-AA68-8B14588669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0D179-04FB-46E6-A0DD-5E451C9199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5976E-4123-4B41-B1EB-DBE2B26FAB4E}" type="datetime1">
              <a:rPr lang="en-US" smtClean="0"/>
              <a:t>5/24/2023</a:t>
            </a:fld>
            <a:endParaRPr lang="en-US"/>
          </a:p>
        </p:txBody>
      </p:sp>
      <p:sp>
        <p:nvSpPr>
          <p:cNvPr id="5" name="Footer Placeholder 4">
            <a:extLst>
              <a:ext uri="{FF2B5EF4-FFF2-40B4-BE49-F238E27FC236}">
                <a16:creationId xmlns:a16="http://schemas.microsoft.com/office/drawing/2014/main" id="{1CD776A3-AB33-4916-A2D7-1800C3DEB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Designed by PoweredTemplate</a:t>
            </a:r>
          </a:p>
        </p:txBody>
      </p:sp>
      <p:sp>
        <p:nvSpPr>
          <p:cNvPr id="6" name="Slide Number Placeholder 5">
            <a:extLst>
              <a:ext uri="{FF2B5EF4-FFF2-40B4-BE49-F238E27FC236}">
                <a16:creationId xmlns:a16="http://schemas.microsoft.com/office/drawing/2014/main" id="{5CFE9CCF-EFEE-4117-AF21-E400F08263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C0292-9E34-4775-B431-62B1B7AB7108}" type="slidenum">
              <a:rPr lang="en-US" smtClean="0"/>
              <a:t>‹#›</a:t>
            </a:fld>
            <a:endParaRPr lang="en-US"/>
          </a:p>
        </p:txBody>
      </p:sp>
    </p:spTree>
    <p:extLst>
      <p:ext uri="{BB962C8B-B14F-4D97-AF65-F5344CB8AC3E}">
        <p14:creationId xmlns:p14="http://schemas.microsoft.com/office/powerpoint/2010/main" val="98234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E0CCF94-6097-276C-ED39-25D11A92F107}"/>
              </a:ext>
            </a:extLst>
          </p:cNvPr>
          <p:cNvSpPr/>
          <p:nvPr/>
        </p:nvSpPr>
        <p:spPr>
          <a:xfrm>
            <a:off x="-46054" y="2640562"/>
            <a:ext cx="12238054" cy="2286001"/>
          </a:xfrm>
          <a:prstGeom prst="rect">
            <a:avLst/>
          </a:prstGeom>
          <a:solidFill>
            <a:srgbClr val="00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a16="http://schemas.microsoft.com/office/drawing/2014/main" id="{309F521E-84FC-474B-8BD8-03F078256340}"/>
              </a:ext>
            </a:extLst>
          </p:cNvPr>
          <p:cNvSpPr>
            <a:spLocks noGrp="1"/>
          </p:cNvSpPr>
          <p:nvPr>
            <p:ph type="ctrTitle"/>
          </p:nvPr>
        </p:nvSpPr>
        <p:spPr>
          <a:xfrm>
            <a:off x="991126" y="2872166"/>
            <a:ext cx="10209749" cy="1741805"/>
          </a:xfrm>
        </p:spPr>
        <p:txBody>
          <a:bodyPr>
            <a:normAutofit fontScale="90000"/>
          </a:bodyPr>
          <a:lstStyle/>
          <a:p>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br>
              <a:rPr lang="ru-RU" sz="4000" b="1">
                <a:solidFill>
                  <a:schemeClr val="bg1"/>
                </a:solidFill>
                <a:latin typeface="Gilroy" panose="00000500000000000000" pitchFamily="2" charset="-52"/>
                <a:ea typeface="+mn-ea"/>
                <a:cs typeface="+mn-cs"/>
              </a:rPr>
            </a:br>
            <a:r>
              <a:rPr lang="ru-RU" sz="4000" b="1">
                <a:solidFill>
                  <a:schemeClr val="bg1"/>
                </a:solidFill>
                <a:latin typeface="Gilroy" panose="00000500000000000000" pitchFamily="2" charset="-52"/>
                <a:ea typeface="+mn-ea"/>
                <a:cs typeface="+mn-cs"/>
              </a:rPr>
              <a:t>Роль общественного контроля</a:t>
            </a:r>
            <a:br>
              <a:rPr lang="ru-RU" sz="4000" b="1">
                <a:solidFill>
                  <a:schemeClr val="bg1"/>
                </a:solidFill>
                <a:latin typeface="Gilroy" panose="00000500000000000000" pitchFamily="2" charset="-52"/>
                <a:ea typeface="+mn-ea"/>
                <a:cs typeface="+mn-cs"/>
              </a:rPr>
            </a:br>
            <a:r>
              <a:rPr lang="ru-RU" sz="4000" b="1">
                <a:solidFill>
                  <a:schemeClr val="bg1"/>
                </a:solidFill>
                <a:latin typeface="Gilroy" panose="00000500000000000000" pitchFamily="2" charset="-52"/>
                <a:ea typeface="+mn-ea"/>
                <a:cs typeface="+mn-cs"/>
              </a:rPr>
              <a:t>за соблюдением</a:t>
            </a:r>
            <a:br>
              <a:rPr lang="ru-RU" sz="4000" b="1">
                <a:solidFill>
                  <a:schemeClr val="bg1"/>
                </a:solidFill>
                <a:latin typeface="Gilroy" panose="00000500000000000000" pitchFamily="2" charset="-52"/>
                <a:ea typeface="+mn-ea"/>
                <a:cs typeface="+mn-cs"/>
              </a:rPr>
            </a:br>
            <a:r>
              <a:rPr lang="ru-RU" sz="4000" b="1">
                <a:solidFill>
                  <a:schemeClr val="bg1"/>
                </a:solidFill>
                <a:latin typeface="Gilroy" panose="00000500000000000000" pitchFamily="2" charset="-52"/>
                <a:ea typeface="+mn-ea"/>
                <a:cs typeface="+mn-cs"/>
              </a:rPr>
              <a:t>трудового законодательства</a:t>
            </a:r>
            <a:br>
              <a:rPr lang="ru-RU" sz="4000" b="1" dirty="0">
                <a:solidFill>
                  <a:schemeClr val="bg1"/>
                </a:solidFill>
                <a:latin typeface="Gilroy" panose="00000500000000000000" pitchFamily="2" charset="-52"/>
                <a:ea typeface="+mn-ea"/>
                <a:cs typeface="+mn-cs"/>
              </a:rPr>
            </a:br>
            <a:endParaRPr lang="en-US" sz="4000" b="1" dirty="0">
              <a:solidFill>
                <a:schemeClr val="bg1"/>
              </a:solidFill>
              <a:latin typeface="Gilroy" panose="00000500000000000000" pitchFamily="2" charset="-52"/>
              <a:ea typeface="+mn-ea"/>
              <a:cs typeface="+mn-cs"/>
            </a:endParaRPr>
          </a:p>
        </p:txBody>
      </p:sp>
      <p:sp>
        <p:nvSpPr>
          <p:cNvPr id="7" name="TextBox 6">
            <a:extLst>
              <a:ext uri="{FF2B5EF4-FFF2-40B4-BE49-F238E27FC236}">
                <a16:creationId xmlns:a16="http://schemas.microsoft.com/office/drawing/2014/main" id="{C3E6A1F5-428F-275E-0C9D-AF285208E573}"/>
              </a:ext>
            </a:extLst>
          </p:cNvPr>
          <p:cNvSpPr txBox="1"/>
          <p:nvPr/>
        </p:nvSpPr>
        <p:spPr>
          <a:xfrm>
            <a:off x="5068314" y="6171342"/>
            <a:ext cx="2055371" cy="369332"/>
          </a:xfrm>
          <a:prstGeom prst="rect">
            <a:avLst/>
          </a:prstGeom>
          <a:noFill/>
        </p:spPr>
        <p:txBody>
          <a:bodyPr wrap="none" rtlCol="0">
            <a:spAutoFit/>
          </a:bodyPr>
          <a:lstStyle/>
          <a:p>
            <a:r>
              <a:rPr lang="ru-RU" b="1" dirty="0">
                <a:solidFill>
                  <a:srgbClr val="004B7D"/>
                </a:solidFill>
                <a:latin typeface="Gilroy" panose="00000500000000000000" pitchFamily="2" charset="-52"/>
              </a:rPr>
              <a:t>Астана, 2023 год</a:t>
            </a:r>
            <a:endParaRPr lang="en-US" b="1" dirty="0">
              <a:solidFill>
                <a:srgbClr val="004B7D"/>
              </a:solidFill>
              <a:latin typeface="Gilroy" panose="00000500000000000000" pitchFamily="2" charset="-52"/>
            </a:endParaRPr>
          </a:p>
        </p:txBody>
      </p:sp>
      <p:pic>
        <p:nvPicPr>
          <p:cNvPr id="3" name="Рисунок 2">
            <a:extLst>
              <a:ext uri="{FF2B5EF4-FFF2-40B4-BE49-F238E27FC236}">
                <a16:creationId xmlns:a16="http://schemas.microsoft.com/office/drawing/2014/main" id="{9F4DF01E-1619-8B65-3509-9064A61BF9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15618" y="446255"/>
            <a:ext cx="2160765" cy="1797775"/>
          </a:xfrm>
          <a:prstGeom prst="rect">
            <a:avLst/>
          </a:prstGeom>
        </p:spPr>
      </p:pic>
    </p:spTree>
    <p:extLst>
      <p:ext uri="{BB962C8B-B14F-4D97-AF65-F5344CB8AC3E}">
        <p14:creationId xmlns:p14="http://schemas.microsoft.com/office/powerpoint/2010/main" val="425531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521E-84FC-474B-8BD8-03F078256340}"/>
              </a:ext>
            </a:extLst>
          </p:cNvPr>
          <p:cNvSpPr>
            <a:spLocks noGrp="1"/>
          </p:cNvSpPr>
          <p:nvPr>
            <p:ph type="ctrTitle"/>
          </p:nvPr>
        </p:nvSpPr>
        <p:spPr>
          <a:xfrm>
            <a:off x="1692779" y="976460"/>
            <a:ext cx="9500005" cy="553328"/>
          </a:xfrm>
        </p:spPr>
        <p:txBody>
          <a:bodyPr>
            <a:noAutofit/>
          </a:bodyPr>
          <a:lstStyle/>
          <a:p>
            <a:r>
              <a:rPr lang="ru-RU" sz="1800" b="1" dirty="0">
                <a:solidFill>
                  <a:srgbClr val="004B7D"/>
                </a:solidFill>
                <a:latin typeface="Gilroy" panose="00000500000000000000" pitchFamily="2" charset="-52"/>
              </a:rPr>
              <a:t>Общественный контроль, как неотъемлемая часть организации безопасного труда </a:t>
            </a:r>
            <a:br>
              <a:rPr lang="en-US" sz="1800" b="1" dirty="0">
                <a:solidFill>
                  <a:srgbClr val="004B7D"/>
                </a:solidFill>
                <a:latin typeface="Gilroy" panose="00000500000000000000" pitchFamily="2" charset="-52"/>
              </a:rPr>
            </a:br>
            <a:r>
              <a:rPr lang="ru-RU" sz="1800" b="1" dirty="0">
                <a:solidFill>
                  <a:srgbClr val="004B7D"/>
                </a:solidFill>
                <a:latin typeface="Gilroy" panose="00000500000000000000" pitchFamily="2" charset="-52"/>
              </a:rPr>
              <a:t>на предприятиях, законодательно закреплен за представителями работников </a:t>
            </a:r>
            <a:endParaRPr lang="en-US" sz="1800" b="1" dirty="0">
              <a:solidFill>
                <a:srgbClr val="004B7D"/>
              </a:solidFill>
              <a:latin typeface="Gilroy" panose="00000500000000000000" pitchFamily="2" charset="-52"/>
            </a:endParaRPr>
          </a:p>
        </p:txBody>
      </p:sp>
      <p:grpSp>
        <p:nvGrpSpPr>
          <p:cNvPr id="3" name="Группа 2">
            <a:extLst>
              <a:ext uri="{FF2B5EF4-FFF2-40B4-BE49-F238E27FC236}">
                <a16:creationId xmlns:a16="http://schemas.microsoft.com/office/drawing/2014/main" id="{92380D49-F389-1200-4A36-CEB0E1A9FC72}"/>
              </a:ext>
            </a:extLst>
          </p:cNvPr>
          <p:cNvGrpSpPr/>
          <p:nvPr/>
        </p:nvGrpSpPr>
        <p:grpSpPr>
          <a:xfrm>
            <a:off x="325834" y="2022634"/>
            <a:ext cx="11264298" cy="3902032"/>
            <a:chOff x="972766" y="2195594"/>
            <a:chExt cx="10204620" cy="3502431"/>
          </a:xfrm>
        </p:grpSpPr>
        <p:grpSp>
          <p:nvGrpSpPr>
            <p:cNvPr id="123" name="Group 122">
              <a:extLst>
                <a:ext uri="{FF2B5EF4-FFF2-40B4-BE49-F238E27FC236}">
                  <a16:creationId xmlns:a16="http://schemas.microsoft.com/office/drawing/2014/main" id="{8D84CF23-080C-476F-921A-4ED3BDDEF7EA}"/>
                </a:ext>
              </a:extLst>
            </p:cNvPr>
            <p:cNvGrpSpPr/>
            <p:nvPr/>
          </p:nvGrpSpPr>
          <p:grpSpPr>
            <a:xfrm>
              <a:off x="972766" y="2195594"/>
              <a:ext cx="2859932" cy="3375463"/>
              <a:chOff x="996737" y="945404"/>
              <a:chExt cx="4515228" cy="5329142"/>
            </a:xfrm>
          </p:grpSpPr>
          <p:sp>
            <p:nvSpPr>
              <p:cNvPr id="118" name="Freeform: Shape 117">
                <a:extLst>
                  <a:ext uri="{FF2B5EF4-FFF2-40B4-BE49-F238E27FC236}">
                    <a16:creationId xmlns:a16="http://schemas.microsoft.com/office/drawing/2014/main" id="{0216C915-91F7-4A25-8D2B-774D16737AA6}"/>
                  </a:ext>
                </a:extLst>
              </p:cNvPr>
              <p:cNvSpPr/>
              <p:nvPr/>
            </p:nvSpPr>
            <p:spPr>
              <a:xfrm>
                <a:off x="2712949" y="945404"/>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flip="none" rotWithShape="1">
                  <a:gsLst>
                    <a:gs pos="7000">
                      <a:schemeClr val="accent1">
                        <a:lumMod val="5000"/>
                        <a:lumOff val="95000"/>
                        <a:alpha val="60000"/>
                      </a:schemeClr>
                    </a:gs>
                    <a:gs pos="86000">
                      <a:schemeClr val="accent2"/>
                    </a:gs>
                  </a:gsLst>
                  <a:lin ang="18900000" scaled="1"/>
                  <a:tileRect/>
                </a:gradFill>
                <a:prstDash val="solid"/>
                <a:miter/>
              </a:ln>
            </p:spPr>
            <p:txBody>
              <a:bodyPr rtlCol="0" anchor="ctr"/>
              <a:lstStyle/>
              <a:p>
                <a:endParaRPr lang="en-US">
                  <a:latin typeface="Gilroy" panose="00000500000000000000" pitchFamily="2" charset="-52"/>
                </a:endParaRPr>
              </a:p>
            </p:txBody>
          </p:sp>
          <p:sp>
            <p:nvSpPr>
              <p:cNvPr id="120" name="Freeform: Shape 119">
                <a:extLst>
                  <a:ext uri="{FF2B5EF4-FFF2-40B4-BE49-F238E27FC236}">
                    <a16:creationId xmlns:a16="http://schemas.microsoft.com/office/drawing/2014/main" id="{79AEC328-8EF9-4FB5-BFAB-7BA1F075CFB2}"/>
                  </a:ext>
                </a:extLst>
              </p:cNvPr>
              <p:cNvSpPr/>
              <p:nvPr/>
            </p:nvSpPr>
            <p:spPr>
              <a:xfrm>
                <a:off x="4385539" y="309748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8"/>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6"/>
                    </a:gs>
                  </a:gsLst>
                  <a:lin ang="600000" scaled="0"/>
                </a:gradFill>
                <a:prstDash val="solid"/>
                <a:miter/>
              </a:ln>
            </p:spPr>
            <p:txBody>
              <a:bodyPr rtlCol="0" anchor="ctr"/>
              <a:lstStyle/>
              <a:p>
                <a:endParaRPr lang="en-US">
                  <a:latin typeface="Gilroy" panose="00000500000000000000" pitchFamily="2" charset="-52"/>
                </a:endParaRPr>
              </a:p>
            </p:txBody>
          </p:sp>
          <p:sp>
            <p:nvSpPr>
              <p:cNvPr id="122" name="Freeform: Shape 121">
                <a:extLst>
                  <a:ext uri="{FF2B5EF4-FFF2-40B4-BE49-F238E27FC236}">
                    <a16:creationId xmlns:a16="http://schemas.microsoft.com/office/drawing/2014/main" id="{462E509C-F996-4BBE-AA21-4E1DEFD59337}"/>
                  </a:ext>
                </a:extLst>
              </p:cNvPr>
              <p:cNvSpPr/>
              <p:nvPr/>
            </p:nvSpPr>
            <p:spPr>
              <a:xfrm>
                <a:off x="2712949" y="5148120"/>
                <a:ext cx="1126426" cy="1126426"/>
              </a:xfrm>
              <a:custGeom>
                <a:avLst/>
                <a:gdLst>
                  <a:gd name="connsiteX0" fmla="*/ 1126427 w 1126426"/>
                  <a:gd name="connsiteY0" fmla="*/ 563213 h 1126426"/>
                  <a:gd name="connsiteX1" fmla="*/ 563213 w 1126426"/>
                  <a:gd name="connsiteY1" fmla="*/ 1126426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6"/>
                      <a:pt x="563213" y="1126426"/>
                    </a:cubicBezTo>
                    <a:cubicBezTo>
                      <a:pt x="252159" y="1126426"/>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7000">
                      <a:schemeClr val="accent1"/>
                    </a:gs>
                  </a:gsLst>
                  <a:lin ang="4800000" scaled="0"/>
                </a:gradFill>
                <a:prstDash val="solid"/>
                <a:miter/>
              </a:ln>
            </p:spPr>
            <p:txBody>
              <a:bodyPr rtlCol="0" anchor="ctr"/>
              <a:lstStyle/>
              <a:p>
                <a:endParaRPr lang="en-US">
                  <a:latin typeface="Gilroy" panose="00000500000000000000" pitchFamily="2" charset="-52"/>
                </a:endParaRPr>
              </a:p>
            </p:txBody>
          </p:sp>
          <p:grpSp>
            <p:nvGrpSpPr>
              <p:cNvPr id="91" name="Group 90">
                <a:extLst>
                  <a:ext uri="{FF2B5EF4-FFF2-40B4-BE49-F238E27FC236}">
                    <a16:creationId xmlns:a16="http://schemas.microsoft.com/office/drawing/2014/main" id="{F27F742F-531D-4EB8-B51B-CD5DE37E0DEB}"/>
                  </a:ext>
                </a:extLst>
              </p:cNvPr>
              <p:cNvGrpSpPr/>
              <p:nvPr/>
            </p:nvGrpSpPr>
            <p:grpSpPr>
              <a:xfrm>
                <a:off x="996737" y="1134190"/>
                <a:ext cx="4326443" cy="4951570"/>
                <a:chOff x="971251" y="1134190"/>
                <a:chExt cx="4326443" cy="4951570"/>
              </a:xfrm>
            </p:grpSpPr>
            <p:cxnSp>
              <p:nvCxnSpPr>
                <p:cNvPr id="85" name="Straight Connector 84">
                  <a:extLst>
                    <a:ext uri="{FF2B5EF4-FFF2-40B4-BE49-F238E27FC236}">
                      <a16:creationId xmlns:a16="http://schemas.microsoft.com/office/drawing/2014/main" id="{D5737981-6EE2-4274-8196-B7249E914BFB}"/>
                    </a:ext>
                  </a:extLst>
                </p:cNvPr>
                <p:cNvCxnSpPr>
                  <a:cxnSpLocks/>
                  <a:endCxn id="22" idx="1"/>
                </p:cNvCxnSpPr>
                <p:nvPr/>
              </p:nvCxnSpPr>
              <p:spPr>
                <a:xfrm flipH="1" flipV="1">
                  <a:off x="2989975" y="4944624"/>
                  <a:ext cx="264597" cy="78012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8B32571-C79E-4D51-806B-5BDBA8564EC1}"/>
                    </a:ext>
                  </a:extLst>
                </p:cNvPr>
                <p:cNvCxnSpPr>
                  <a:cxnSpLocks/>
                  <a:stCxn id="24" idx="0"/>
                </p:cNvCxnSpPr>
                <p:nvPr/>
              </p:nvCxnSpPr>
              <p:spPr>
                <a:xfrm>
                  <a:off x="4126214" y="3660696"/>
                  <a:ext cx="805479" cy="990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C1CDA4-DCFF-4993-B119-3A4094AC6B7A}"/>
                    </a:ext>
                  </a:extLst>
                </p:cNvPr>
                <p:cNvCxnSpPr>
                  <a:cxnSpLocks/>
                  <a:stCxn id="21" idx="3"/>
                </p:cNvCxnSpPr>
                <p:nvPr/>
              </p:nvCxnSpPr>
              <p:spPr>
                <a:xfrm flipV="1">
                  <a:off x="2993505" y="1496621"/>
                  <a:ext cx="270425" cy="73290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0" name="Arc 69">
                  <a:extLst>
                    <a:ext uri="{FF2B5EF4-FFF2-40B4-BE49-F238E27FC236}">
                      <a16:creationId xmlns:a16="http://schemas.microsoft.com/office/drawing/2014/main" id="{4636F8F2-EE79-45A6-B0B7-CEA06C033487}"/>
                    </a:ext>
                  </a:extLst>
                </p:cNvPr>
                <p:cNvSpPr/>
                <p:nvPr/>
              </p:nvSpPr>
              <p:spPr>
                <a:xfrm flipH="1">
                  <a:off x="1455241" y="2284632"/>
                  <a:ext cx="2578608" cy="2578608"/>
                </a:xfrm>
                <a:prstGeom prst="arc">
                  <a:avLst>
                    <a:gd name="adj1" fmla="val 3397586"/>
                    <a:gd name="adj2" fmla="val 18544872"/>
                  </a:avLst>
                </a:prstGeom>
                <a:ln w="19050">
                  <a:gradFill flip="none" rotWithShape="1">
                    <a:gsLst>
                      <a:gs pos="0">
                        <a:schemeClr val="bg1"/>
                      </a:gs>
                      <a:gs pos="38000">
                        <a:schemeClr val="accent3">
                          <a:lumMod val="20000"/>
                          <a:lumOff val="80000"/>
                        </a:schemeClr>
                      </a:gs>
                      <a:gs pos="59000">
                        <a:schemeClr val="accent3">
                          <a:lumMod val="60000"/>
                          <a:lumOff val="40000"/>
                        </a:schemeClr>
                      </a:gs>
                      <a:gs pos="97345">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roy" panose="00000500000000000000" pitchFamily="2" charset="-52"/>
                  </a:endParaRPr>
                </a:p>
              </p:txBody>
            </p:sp>
            <p:sp>
              <p:nvSpPr>
                <p:cNvPr id="5" name="Arc 4">
                  <a:extLst>
                    <a:ext uri="{FF2B5EF4-FFF2-40B4-BE49-F238E27FC236}">
                      <a16:creationId xmlns:a16="http://schemas.microsoft.com/office/drawing/2014/main" id="{A2216F0C-B268-4983-9F5F-E2993FFDEF38}"/>
                    </a:ext>
                  </a:extLst>
                </p:cNvPr>
                <p:cNvSpPr/>
                <p:nvPr/>
              </p:nvSpPr>
              <p:spPr>
                <a:xfrm>
                  <a:off x="971251" y="1848916"/>
                  <a:ext cx="3465576" cy="3465576"/>
                </a:xfrm>
                <a:prstGeom prst="arc">
                  <a:avLst>
                    <a:gd name="adj1" fmla="val 5080919"/>
                    <a:gd name="adj2" fmla="val 16938518"/>
                  </a:avLst>
                </a:prstGeom>
                <a:ln w="19050">
                  <a:gradFill flip="none" rotWithShape="1">
                    <a:gsLst>
                      <a:gs pos="0">
                        <a:schemeClr val="bg1"/>
                      </a:gs>
                      <a:gs pos="46000">
                        <a:schemeClr val="accent3">
                          <a:lumMod val="20000"/>
                          <a:lumOff val="80000"/>
                        </a:schemeClr>
                      </a:gs>
                      <a:gs pos="67000">
                        <a:schemeClr val="accent3">
                          <a:lumMod val="60000"/>
                          <a:lumOff val="40000"/>
                        </a:schemeClr>
                      </a:gs>
                      <a:gs pos="92000">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roy" panose="00000500000000000000" pitchFamily="2" charset="-52"/>
                  </a:endParaRPr>
                </a:p>
              </p:txBody>
            </p:sp>
            <p:grpSp>
              <p:nvGrpSpPr>
                <p:cNvPr id="8" name="Graphic 6">
                  <a:extLst>
                    <a:ext uri="{FF2B5EF4-FFF2-40B4-BE49-F238E27FC236}">
                      <a16:creationId xmlns:a16="http://schemas.microsoft.com/office/drawing/2014/main" id="{A1A1A695-81FA-4516-A5A3-703472112D46}"/>
                    </a:ext>
                  </a:extLst>
                </p:cNvPr>
                <p:cNvGrpSpPr/>
                <p:nvPr/>
              </p:nvGrpSpPr>
              <p:grpSpPr>
                <a:xfrm>
                  <a:off x="1634665" y="1134190"/>
                  <a:ext cx="3663029" cy="4951570"/>
                  <a:chOff x="1306925" y="1123823"/>
                  <a:chExt cx="3663029" cy="4951570"/>
                </a:xfrm>
              </p:grpSpPr>
              <p:sp>
                <p:nvSpPr>
                  <p:cNvPr id="12" name="Freeform: Shape 11">
                    <a:extLst>
                      <a:ext uri="{FF2B5EF4-FFF2-40B4-BE49-F238E27FC236}">
                        <a16:creationId xmlns:a16="http://schemas.microsoft.com/office/drawing/2014/main" id="{FCD7AB13-6C24-47F2-84EF-22AA8BB29084}"/>
                      </a:ext>
                    </a:extLst>
                  </p:cNvPr>
                  <p:cNvSpPr/>
                  <p:nvPr/>
                </p:nvSpPr>
                <p:spPr>
                  <a:xfrm>
                    <a:off x="1423887" y="2548887"/>
                    <a:ext cx="2008584" cy="2020728"/>
                  </a:xfrm>
                  <a:custGeom>
                    <a:avLst/>
                    <a:gdLst>
                      <a:gd name="connsiteX0" fmla="*/ 1763268 w 1763267"/>
                      <a:gd name="connsiteY0" fmla="*/ 881634 h 1763268"/>
                      <a:gd name="connsiteX1" fmla="*/ 881634 w 1763267"/>
                      <a:gd name="connsiteY1" fmla="*/ 1763268 h 1763268"/>
                      <a:gd name="connsiteX2" fmla="*/ 0 w 1763267"/>
                      <a:gd name="connsiteY2" fmla="*/ 881634 h 1763268"/>
                      <a:gd name="connsiteX3" fmla="*/ 881634 w 1763267"/>
                      <a:gd name="connsiteY3" fmla="*/ 0 h 1763268"/>
                      <a:gd name="connsiteX4" fmla="*/ 1763268 w 1763267"/>
                      <a:gd name="connsiteY4" fmla="*/ 881634 h 176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67" h="1763268">
                        <a:moveTo>
                          <a:pt x="1763268" y="881634"/>
                        </a:moveTo>
                        <a:cubicBezTo>
                          <a:pt x="1763268" y="1368547"/>
                          <a:pt x="1368547" y="1763268"/>
                          <a:pt x="881634" y="1763268"/>
                        </a:cubicBezTo>
                        <a:cubicBezTo>
                          <a:pt x="394721" y="1763268"/>
                          <a:pt x="0" y="1368547"/>
                          <a:pt x="0" y="881634"/>
                        </a:cubicBezTo>
                        <a:cubicBezTo>
                          <a:pt x="0" y="394721"/>
                          <a:pt x="394721" y="0"/>
                          <a:pt x="881634" y="0"/>
                        </a:cubicBezTo>
                        <a:cubicBezTo>
                          <a:pt x="1368547" y="0"/>
                          <a:pt x="1763268" y="394721"/>
                          <a:pt x="1763268" y="881634"/>
                        </a:cubicBezTo>
                        <a:close/>
                      </a:path>
                    </a:pathLst>
                  </a:custGeom>
                  <a:solidFill>
                    <a:schemeClr val="bg1"/>
                  </a:solidFill>
                  <a:ln w="9525" cap="flat">
                    <a:noFill/>
                    <a:prstDash val="solid"/>
                    <a:miter/>
                  </a:ln>
                  <a:effectLst>
                    <a:outerShdw blurRad="152400" dist="101600" dir="2700000" algn="tl" rotWithShape="0">
                      <a:prstClr val="black">
                        <a:alpha val="40000"/>
                      </a:prstClr>
                    </a:outerShdw>
                  </a:effectLst>
                </p:spPr>
                <p:txBody>
                  <a:bodyPr rtlCol="0" anchor="ctr"/>
                  <a:lstStyle/>
                  <a:p>
                    <a:pPr algn="ctr"/>
                    <a:r>
                      <a:rPr lang="kk-KZ" sz="1600" b="1" dirty="0">
                        <a:solidFill>
                          <a:schemeClr val="accent1">
                            <a:lumMod val="75000"/>
                          </a:schemeClr>
                        </a:solidFill>
                        <a:latin typeface="Gilroy" panose="00000500000000000000" pitchFamily="2" charset="-52"/>
                      </a:rPr>
                      <a:t>Обществен</a:t>
                    </a:r>
                    <a:r>
                      <a:rPr lang="en-US" sz="1600" b="1" dirty="0">
                        <a:solidFill>
                          <a:schemeClr val="accent1">
                            <a:lumMod val="75000"/>
                          </a:schemeClr>
                        </a:solidFill>
                        <a:latin typeface="Gilroy" panose="00000500000000000000" pitchFamily="2" charset="-52"/>
                      </a:rPr>
                      <a:t>- </a:t>
                    </a:r>
                    <a:r>
                      <a:rPr lang="kk-KZ" sz="1600" b="1" dirty="0">
                        <a:solidFill>
                          <a:schemeClr val="accent1">
                            <a:lumMod val="75000"/>
                          </a:schemeClr>
                        </a:solidFill>
                        <a:latin typeface="Gilroy" panose="00000500000000000000" pitchFamily="2" charset="-52"/>
                      </a:rPr>
                      <a:t>ный контроль</a:t>
                    </a:r>
                    <a:endParaRPr lang="en-US" sz="1600" b="1" dirty="0">
                      <a:solidFill>
                        <a:schemeClr val="accent1">
                          <a:lumMod val="75000"/>
                        </a:schemeClr>
                      </a:solidFill>
                      <a:latin typeface="Gilroy" panose="00000500000000000000" pitchFamily="2" charset="-52"/>
                    </a:endParaRPr>
                  </a:p>
                </p:txBody>
              </p:sp>
              <p:sp>
                <p:nvSpPr>
                  <p:cNvPr id="21" name="Freeform: Shape 20">
                    <a:extLst>
                      <a:ext uri="{FF2B5EF4-FFF2-40B4-BE49-F238E27FC236}">
                        <a16:creationId xmlns:a16="http://schemas.microsoft.com/office/drawing/2014/main" id="{CA753840-4F45-4F93-A29F-DA2B8B2482D7}"/>
                      </a:ext>
                    </a:extLst>
                  </p:cNvPr>
                  <p:cNvSpPr/>
                  <p:nvPr/>
                </p:nvSpPr>
                <p:spPr>
                  <a:xfrm rot="1242827">
                    <a:off x="2538888" y="2213102"/>
                    <a:ext cx="187452" cy="187452"/>
                  </a:xfrm>
                  <a:custGeom>
                    <a:avLst/>
                    <a:gdLst>
                      <a:gd name="connsiteX0" fmla="*/ 187452 w 187452"/>
                      <a:gd name="connsiteY0" fmla="*/ 93726 h 187452"/>
                      <a:gd name="connsiteX1" fmla="*/ 93726 w 187452"/>
                      <a:gd name="connsiteY1" fmla="*/ 187452 h 187452"/>
                      <a:gd name="connsiteX2" fmla="*/ 0 w 187452"/>
                      <a:gd name="connsiteY2" fmla="*/ 93726 h 187452"/>
                      <a:gd name="connsiteX3" fmla="*/ 93726 w 187452"/>
                      <a:gd name="connsiteY3" fmla="*/ 0 h 187452"/>
                      <a:gd name="connsiteX4" fmla="*/ 187452 w 187452"/>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2">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2"/>
                  </a:solidFill>
                  <a:ln w="9525" cap="flat">
                    <a:noFill/>
                    <a:prstDash val="solid"/>
                    <a:miter/>
                  </a:ln>
                </p:spPr>
                <p:txBody>
                  <a:bodyPr rtlCol="0" anchor="ctr"/>
                  <a:lstStyle/>
                  <a:p>
                    <a:endParaRPr lang="en-US">
                      <a:latin typeface="Gilroy" panose="00000500000000000000" pitchFamily="2" charset="-52"/>
                    </a:endParaRPr>
                  </a:p>
                </p:txBody>
              </p:sp>
              <p:sp>
                <p:nvSpPr>
                  <p:cNvPr id="22" name="Freeform: Shape 21">
                    <a:extLst>
                      <a:ext uri="{FF2B5EF4-FFF2-40B4-BE49-F238E27FC236}">
                        <a16:creationId xmlns:a16="http://schemas.microsoft.com/office/drawing/2014/main" id="{724BDAF0-4649-479E-B084-039F88D7FBDA}"/>
                      </a:ext>
                    </a:extLst>
                  </p:cNvPr>
                  <p:cNvSpPr/>
                  <p:nvPr/>
                </p:nvSpPr>
                <p:spPr>
                  <a:xfrm rot="20494593">
                    <a:off x="2538888" y="4751609"/>
                    <a:ext cx="187452" cy="187451"/>
                  </a:xfrm>
                  <a:custGeom>
                    <a:avLst/>
                    <a:gdLst>
                      <a:gd name="connsiteX0" fmla="*/ 187452 w 187452"/>
                      <a:gd name="connsiteY0" fmla="*/ 93726 h 187451"/>
                      <a:gd name="connsiteX1" fmla="*/ 93726 w 187452"/>
                      <a:gd name="connsiteY1" fmla="*/ 187452 h 187451"/>
                      <a:gd name="connsiteX2" fmla="*/ 0 w 187452"/>
                      <a:gd name="connsiteY2" fmla="*/ 93726 h 187451"/>
                      <a:gd name="connsiteX3" fmla="*/ 93726 w 187452"/>
                      <a:gd name="connsiteY3" fmla="*/ 0 h 187451"/>
                      <a:gd name="connsiteX4" fmla="*/ 187452 w 187452"/>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1">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1"/>
                  </a:solidFill>
                  <a:ln w="9525" cap="flat">
                    <a:noFill/>
                    <a:prstDash val="solid"/>
                    <a:miter/>
                  </a:ln>
                </p:spPr>
                <p:txBody>
                  <a:bodyPr rtlCol="0" anchor="ctr"/>
                  <a:lstStyle/>
                  <a:p>
                    <a:endParaRPr lang="en-US">
                      <a:latin typeface="Gilroy" panose="00000500000000000000" pitchFamily="2" charset="-52"/>
                    </a:endParaRPr>
                  </a:p>
                </p:txBody>
              </p:sp>
              <p:sp>
                <p:nvSpPr>
                  <p:cNvPr id="24" name="Freeform: Shape 23">
                    <a:extLst>
                      <a:ext uri="{FF2B5EF4-FFF2-40B4-BE49-F238E27FC236}">
                        <a16:creationId xmlns:a16="http://schemas.microsoft.com/office/drawing/2014/main" id="{26B02B4D-FCE4-4E63-B089-9E95BF70EFE9}"/>
                      </a:ext>
                    </a:extLst>
                  </p:cNvPr>
                  <p:cNvSpPr/>
                  <p:nvPr/>
                </p:nvSpPr>
                <p:spPr>
                  <a:xfrm>
                    <a:off x="3611022" y="3556603"/>
                    <a:ext cx="187451" cy="187451"/>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6"/>
                  </a:solidFill>
                  <a:ln w="9525" cap="flat">
                    <a:noFill/>
                    <a:prstDash val="solid"/>
                    <a:miter/>
                  </a:ln>
                </p:spPr>
                <p:txBody>
                  <a:bodyPr rtlCol="0" anchor="ctr"/>
                  <a:lstStyle/>
                  <a:p>
                    <a:endParaRPr lang="en-US">
                      <a:latin typeface="Gilroy" panose="00000500000000000000" pitchFamily="2" charset="-52"/>
                    </a:endParaRPr>
                  </a:p>
                </p:txBody>
              </p:sp>
              <p:sp>
                <p:nvSpPr>
                  <p:cNvPr id="29" name="Freeform: Shape 28">
                    <a:extLst>
                      <a:ext uri="{FF2B5EF4-FFF2-40B4-BE49-F238E27FC236}">
                        <a16:creationId xmlns:a16="http://schemas.microsoft.com/office/drawing/2014/main" id="{89970328-997E-40B0-B5C5-8759FBAC7EAA}"/>
                      </a:ext>
                    </a:extLst>
                  </p:cNvPr>
                  <p:cNvSpPr/>
                  <p:nvPr/>
                </p:nvSpPr>
                <p:spPr>
                  <a:xfrm>
                    <a:off x="2548509" y="1123823"/>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2"/>
                      </a:gs>
                      <a:gs pos="100000">
                        <a:schemeClr val="accent2">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endParaRPr lang="en-US" b="1" dirty="0">
                      <a:solidFill>
                        <a:schemeClr val="bg1"/>
                      </a:solidFill>
                      <a:latin typeface="Gilroy" panose="00000500000000000000" pitchFamily="2" charset="-52"/>
                    </a:endParaRPr>
                  </a:p>
                </p:txBody>
              </p:sp>
              <p:sp>
                <p:nvSpPr>
                  <p:cNvPr id="41" name="Freeform: Shape 40">
                    <a:extLst>
                      <a:ext uri="{FF2B5EF4-FFF2-40B4-BE49-F238E27FC236}">
                        <a16:creationId xmlns:a16="http://schemas.microsoft.com/office/drawing/2014/main" id="{5FCC7354-BB74-4547-97D6-910BB6CA3B7C}"/>
                      </a:ext>
                    </a:extLst>
                  </p:cNvPr>
                  <p:cNvSpPr/>
                  <p:nvPr/>
                </p:nvSpPr>
                <p:spPr>
                  <a:xfrm>
                    <a:off x="4221099" y="3275901"/>
                    <a:ext cx="748855" cy="748855"/>
                  </a:xfrm>
                  <a:custGeom>
                    <a:avLst/>
                    <a:gdLst>
                      <a:gd name="connsiteX0" fmla="*/ 748856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6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6" y="374428"/>
                        </a:moveTo>
                        <a:cubicBezTo>
                          <a:pt x="748856" y="581219"/>
                          <a:pt x="581218" y="748856"/>
                          <a:pt x="374428" y="748856"/>
                        </a:cubicBezTo>
                        <a:cubicBezTo>
                          <a:pt x="167637" y="748856"/>
                          <a:pt x="0" y="581218"/>
                          <a:pt x="0" y="374428"/>
                        </a:cubicBezTo>
                        <a:cubicBezTo>
                          <a:pt x="0" y="167637"/>
                          <a:pt x="167637" y="0"/>
                          <a:pt x="374428" y="0"/>
                        </a:cubicBezTo>
                        <a:cubicBezTo>
                          <a:pt x="581219" y="0"/>
                          <a:pt x="748856" y="167637"/>
                          <a:pt x="748856" y="374428"/>
                        </a:cubicBezTo>
                        <a:close/>
                      </a:path>
                    </a:pathLst>
                  </a:custGeom>
                  <a:gradFill>
                    <a:gsLst>
                      <a:gs pos="0">
                        <a:schemeClr val="accent6"/>
                      </a:gs>
                      <a:gs pos="100000">
                        <a:schemeClr val="accent6">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endParaRPr lang="en-US" b="1" dirty="0">
                      <a:solidFill>
                        <a:schemeClr val="bg1"/>
                      </a:solidFill>
                      <a:latin typeface="Gilroy" panose="00000500000000000000" pitchFamily="2" charset="-52"/>
                    </a:endParaRPr>
                  </a:p>
                </p:txBody>
              </p:sp>
              <p:sp>
                <p:nvSpPr>
                  <p:cNvPr id="53" name="Freeform: Shape 52">
                    <a:extLst>
                      <a:ext uri="{FF2B5EF4-FFF2-40B4-BE49-F238E27FC236}">
                        <a16:creationId xmlns:a16="http://schemas.microsoft.com/office/drawing/2014/main" id="{6CA42A6A-582F-4A35-875B-86C1F93E3B57}"/>
                      </a:ext>
                    </a:extLst>
                  </p:cNvPr>
                  <p:cNvSpPr/>
                  <p:nvPr/>
                </p:nvSpPr>
                <p:spPr>
                  <a:xfrm>
                    <a:off x="2548509" y="5326538"/>
                    <a:ext cx="748855" cy="748855"/>
                  </a:xfrm>
                  <a:custGeom>
                    <a:avLst/>
                    <a:gdLst>
                      <a:gd name="connsiteX0" fmla="*/ 748855 w 748855"/>
                      <a:gd name="connsiteY0" fmla="*/ 374428 h 748855"/>
                      <a:gd name="connsiteX1" fmla="*/ 374428 w 748855"/>
                      <a:gd name="connsiteY1" fmla="*/ 748855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5"/>
                          <a:pt x="374428" y="748855"/>
                        </a:cubicBezTo>
                        <a:cubicBezTo>
                          <a:pt x="167637" y="748855"/>
                          <a:pt x="0" y="581219"/>
                          <a:pt x="0" y="374428"/>
                        </a:cubicBezTo>
                        <a:cubicBezTo>
                          <a:pt x="0" y="167637"/>
                          <a:pt x="167637" y="0"/>
                          <a:pt x="374428" y="0"/>
                        </a:cubicBezTo>
                        <a:cubicBezTo>
                          <a:pt x="581219" y="0"/>
                          <a:pt x="748855" y="167637"/>
                          <a:pt x="748855" y="374428"/>
                        </a:cubicBezTo>
                        <a:close/>
                      </a:path>
                    </a:pathLst>
                  </a:custGeom>
                  <a:gradFill>
                    <a:gsLst>
                      <a:gs pos="0">
                        <a:schemeClr val="accent1"/>
                      </a:gs>
                      <a:gs pos="100000">
                        <a:schemeClr val="accent1">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endParaRPr lang="en-US" b="1" dirty="0">
                      <a:solidFill>
                        <a:schemeClr val="bg1"/>
                      </a:solidFill>
                      <a:latin typeface="Gilroy" panose="00000500000000000000" pitchFamily="2" charset="-52"/>
                    </a:endParaRPr>
                  </a:p>
                </p:txBody>
              </p:sp>
              <p:sp>
                <p:nvSpPr>
                  <p:cNvPr id="56" name="Freeform: Shape 55">
                    <a:extLst>
                      <a:ext uri="{FF2B5EF4-FFF2-40B4-BE49-F238E27FC236}">
                        <a16:creationId xmlns:a16="http://schemas.microsoft.com/office/drawing/2014/main" id="{2AF04F90-3974-46E1-A5C4-3630C5233180}"/>
                      </a:ext>
                    </a:extLst>
                  </p:cNvPr>
                  <p:cNvSpPr/>
                  <p:nvPr/>
                </p:nvSpPr>
                <p:spPr>
                  <a:xfrm rot="2700000">
                    <a:off x="1306925" y="2465228"/>
                    <a:ext cx="2221611" cy="2221611"/>
                  </a:xfrm>
                  <a:custGeom>
                    <a:avLst/>
                    <a:gdLst>
                      <a:gd name="connsiteX0" fmla="*/ 2221611 w 2221611"/>
                      <a:gd name="connsiteY0" fmla="*/ 1110805 h 2221611"/>
                      <a:gd name="connsiteX1" fmla="*/ 1110806 w 2221611"/>
                      <a:gd name="connsiteY1" fmla="*/ 2221611 h 2221611"/>
                      <a:gd name="connsiteX2" fmla="*/ 0 w 2221611"/>
                      <a:gd name="connsiteY2" fmla="*/ 1110805 h 2221611"/>
                      <a:gd name="connsiteX3" fmla="*/ 1110806 w 2221611"/>
                      <a:gd name="connsiteY3" fmla="*/ 0 h 2221611"/>
                      <a:gd name="connsiteX4" fmla="*/ 2221611 w 2221611"/>
                      <a:gd name="connsiteY4" fmla="*/ 1110805 h 222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11" h="2221611">
                        <a:moveTo>
                          <a:pt x="2221611" y="1110805"/>
                        </a:moveTo>
                        <a:cubicBezTo>
                          <a:pt x="2221611" y="1724286"/>
                          <a:pt x="1724287" y="2221611"/>
                          <a:pt x="1110806" y="2221611"/>
                        </a:cubicBezTo>
                        <a:cubicBezTo>
                          <a:pt x="497325" y="2221611"/>
                          <a:pt x="0" y="1724286"/>
                          <a:pt x="0" y="1110805"/>
                        </a:cubicBezTo>
                        <a:cubicBezTo>
                          <a:pt x="0" y="497325"/>
                          <a:pt x="497325" y="0"/>
                          <a:pt x="1110806" y="0"/>
                        </a:cubicBezTo>
                        <a:cubicBezTo>
                          <a:pt x="1724287" y="0"/>
                          <a:pt x="2221611" y="497325"/>
                          <a:pt x="2221611" y="1110805"/>
                        </a:cubicBezTo>
                        <a:close/>
                      </a:path>
                    </a:pathLst>
                  </a:custGeom>
                  <a:noFill/>
                  <a:ln w="66590" cap="flat">
                    <a:gradFill flip="none" rotWithShape="1">
                      <a:gsLst>
                        <a:gs pos="35000">
                          <a:schemeClr val="accent2"/>
                        </a:gs>
                        <a:gs pos="65000">
                          <a:schemeClr val="accent6"/>
                        </a:gs>
                        <a:gs pos="50000">
                          <a:schemeClr val="accent4"/>
                        </a:gs>
                        <a:gs pos="20000">
                          <a:schemeClr val="bg1"/>
                        </a:gs>
                        <a:gs pos="80000">
                          <a:schemeClr val="accent5"/>
                        </a:gs>
                        <a:gs pos="95000">
                          <a:schemeClr val="accent1"/>
                        </a:gs>
                      </a:gsLst>
                      <a:path path="circle">
                        <a:fillToRect l="100000" b="100000"/>
                      </a:path>
                      <a:tileRect t="-100000" r="-100000"/>
                    </a:gradFill>
                    <a:prstDash val="solid"/>
                    <a:miter/>
                  </a:ln>
                </p:spPr>
                <p:txBody>
                  <a:bodyPr rtlCol="0" anchor="ctr"/>
                  <a:lstStyle/>
                  <a:p>
                    <a:endParaRPr lang="en-US" dirty="0">
                      <a:latin typeface="Gilroy" panose="00000500000000000000" pitchFamily="2" charset="-52"/>
                    </a:endParaRPr>
                  </a:p>
                </p:txBody>
              </p:sp>
            </p:grpSp>
          </p:grpSp>
        </p:grpSp>
        <p:sp>
          <p:nvSpPr>
            <p:cNvPr id="13" name="TextBox 12">
              <a:extLst>
                <a:ext uri="{FF2B5EF4-FFF2-40B4-BE49-F238E27FC236}">
                  <a16:creationId xmlns:a16="http://schemas.microsoft.com/office/drawing/2014/main" id="{57E6C40C-BB71-9C0F-694F-8AE39E9213DD}"/>
                </a:ext>
              </a:extLst>
            </p:cNvPr>
            <p:cNvSpPr txBox="1"/>
            <p:nvPr/>
          </p:nvSpPr>
          <p:spPr>
            <a:xfrm>
              <a:off x="3119223" y="4952129"/>
              <a:ext cx="8058163" cy="745896"/>
            </a:xfrm>
            <a:prstGeom prst="rect">
              <a:avLst/>
            </a:prstGeom>
            <a:noFill/>
          </p:spPr>
          <p:txBody>
            <a:bodyPr wrap="square">
              <a:spAutoFit/>
            </a:bodyPr>
            <a:lstStyle/>
            <a:p>
              <a:r>
                <a:rPr lang="ru-RU" sz="1600" b="1" dirty="0">
                  <a:solidFill>
                    <a:srgbClr val="004B7D"/>
                  </a:solidFill>
                  <a:latin typeface="Gilroy" panose="00000500000000000000" pitchFamily="2" charset="-52"/>
                </a:rPr>
                <a:t>В соответствие требованиям трудового законодательства, решения производственного совета по безопасности и охране труда являются обязательными для работодателя и работников.</a:t>
              </a:r>
              <a:endParaRPr lang="ru-KZ" sz="1600" b="1" dirty="0">
                <a:solidFill>
                  <a:srgbClr val="004B7D"/>
                </a:solidFill>
                <a:latin typeface="Gilroy" panose="00000500000000000000" pitchFamily="2" charset="-52"/>
              </a:endParaRPr>
            </a:p>
          </p:txBody>
        </p:sp>
        <p:sp>
          <p:nvSpPr>
            <p:cNvPr id="15" name="TextBox 14">
              <a:extLst>
                <a:ext uri="{FF2B5EF4-FFF2-40B4-BE49-F238E27FC236}">
                  <a16:creationId xmlns:a16="http://schemas.microsoft.com/office/drawing/2014/main" id="{70A7076E-CA12-09CC-338A-1FE0FB95B2AA}"/>
                </a:ext>
              </a:extLst>
            </p:cNvPr>
            <p:cNvSpPr txBox="1"/>
            <p:nvPr/>
          </p:nvSpPr>
          <p:spPr>
            <a:xfrm>
              <a:off x="4299167" y="3343407"/>
              <a:ext cx="6573812" cy="966902"/>
            </a:xfrm>
            <a:prstGeom prst="rect">
              <a:avLst/>
            </a:prstGeom>
            <a:noFill/>
          </p:spPr>
          <p:txBody>
            <a:bodyPr wrap="square">
              <a:spAutoFit/>
            </a:bodyPr>
            <a:lstStyle/>
            <a:p>
              <a:r>
                <a:rPr lang="ru-RU" sz="1600" b="1" dirty="0">
                  <a:solidFill>
                    <a:srgbClr val="004B7D"/>
                  </a:solidFill>
                  <a:latin typeface="Gilroy" panose="00000500000000000000" pitchFamily="2" charset="-52"/>
                </a:rPr>
                <a:t>Реализация прав на общественный контроль в вопросах безопасности и охраны труда осуществляется посредством создания и эффективной деятельности производственных советов, создаваемых на паритетной основе работодателями и представителями работников. </a:t>
              </a:r>
              <a:endParaRPr lang="ru-KZ" sz="1600" b="1" dirty="0">
                <a:solidFill>
                  <a:srgbClr val="004B7D"/>
                </a:solidFill>
                <a:latin typeface="Gilroy" panose="00000500000000000000" pitchFamily="2" charset="-52"/>
              </a:endParaRPr>
            </a:p>
          </p:txBody>
        </p:sp>
        <p:sp>
          <p:nvSpPr>
            <p:cNvPr id="6" name="TextBox 5">
              <a:extLst>
                <a:ext uri="{FF2B5EF4-FFF2-40B4-BE49-F238E27FC236}">
                  <a16:creationId xmlns:a16="http://schemas.microsoft.com/office/drawing/2014/main" id="{0E6603FB-E867-C7EA-2F95-3E22A75BB20C}"/>
                </a:ext>
              </a:extLst>
            </p:cNvPr>
            <p:cNvSpPr txBox="1"/>
            <p:nvPr/>
          </p:nvSpPr>
          <p:spPr>
            <a:xfrm>
              <a:off x="3137170" y="2345412"/>
              <a:ext cx="7795905" cy="303883"/>
            </a:xfrm>
            <a:prstGeom prst="rect">
              <a:avLst/>
            </a:prstGeom>
            <a:noFill/>
          </p:spPr>
          <p:txBody>
            <a:bodyPr wrap="square">
              <a:spAutoFit/>
            </a:bodyPr>
            <a:lstStyle/>
            <a:p>
              <a:r>
                <a:rPr lang="ru-RU" sz="1600" b="1" dirty="0">
                  <a:solidFill>
                    <a:srgbClr val="004B7D"/>
                  </a:solidFill>
                  <a:effectLst/>
                  <a:latin typeface="Gilroy" panose="00000500000000000000" pitchFamily="2" charset="-52"/>
                  <a:ea typeface="Times New Roman" panose="02020603050405020304" pitchFamily="18" charset="0"/>
                </a:rPr>
                <a:t>Обеспечение безопасных условий труда немыслимо без участия самих работников</a:t>
              </a:r>
              <a:endParaRPr lang="ru-KZ" sz="1600" b="1" dirty="0">
                <a:solidFill>
                  <a:srgbClr val="004B7D"/>
                </a:solidFill>
                <a:latin typeface="Gilroy" panose="00000500000000000000" pitchFamily="2" charset="-52"/>
              </a:endParaRPr>
            </a:p>
          </p:txBody>
        </p:sp>
      </p:grpSp>
      <p:grpSp>
        <p:nvGrpSpPr>
          <p:cNvPr id="18" name="Группа 17">
            <a:extLst>
              <a:ext uri="{FF2B5EF4-FFF2-40B4-BE49-F238E27FC236}">
                <a16:creationId xmlns:a16="http://schemas.microsoft.com/office/drawing/2014/main" id="{40EEF339-0787-DD93-29B3-E7F0F166DEE2}"/>
              </a:ext>
            </a:extLst>
          </p:cNvPr>
          <p:cNvGrpSpPr/>
          <p:nvPr/>
        </p:nvGrpSpPr>
        <p:grpSpPr>
          <a:xfrm>
            <a:off x="-46054" y="-9265"/>
            <a:ext cx="12238054" cy="820566"/>
            <a:chOff x="-46054" y="-9265"/>
            <a:chExt cx="12238054" cy="820566"/>
          </a:xfrm>
        </p:grpSpPr>
        <p:sp>
          <p:nvSpPr>
            <p:cNvPr id="7" name="Прямоугольник 6">
              <a:extLst>
                <a:ext uri="{FF2B5EF4-FFF2-40B4-BE49-F238E27FC236}">
                  <a16:creationId xmlns:a16="http://schemas.microsoft.com/office/drawing/2014/main" id="{C2B784D3-2394-397B-CEFB-1099119B5237}"/>
                </a:ext>
              </a:extLst>
            </p:cNvPr>
            <p:cNvSpPr/>
            <p:nvPr/>
          </p:nvSpPr>
          <p:spPr>
            <a:xfrm>
              <a:off x="-46054" y="-9265"/>
              <a:ext cx="12238054" cy="820566"/>
            </a:xfrm>
            <a:prstGeom prst="rect">
              <a:avLst/>
            </a:prstGeom>
            <a:solidFill>
              <a:srgbClr val="00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1455ACB0-6D34-2F7F-E3C0-3AB5E868D9DF}"/>
                </a:ext>
              </a:extLst>
            </p:cNvPr>
            <p:cNvSpPr txBox="1"/>
            <p:nvPr/>
          </p:nvSpPr>
          <p:spPr>
            <a:xfrm>
              <a:off x="296455" y="137691"/>
              <a:ext cx="6815123" cy="523220"/>
            </a:xfrm>
            <a:prstGeom prst="rect">
              <a:avLst/>
            </a:prstGeom>
            <a:noFill/>
          </p:spPr>
          <p:txBody>
            <a:bodyPr wrap="square" rtlCol="0">
              <a:spAutoFit/>
            </a:bodyPr>
            <a:lstStyle/>
            <a:p>
              <a:r>
                <a:rPr lang="ru-RU" sz="2800" b="1" dirty="0">
                  <a:solidFill>
                    <a:schemeClr val="bg1"/>
                  </a:solidFill>
                  <a:latin typeface="Gilroy" panose="00000500000000000000" pitchFamily="2" charset="-52"/>
                </a:rPr>
                <a:t>ОБЩЕСТВЕННЫЙ</a:t>
              </a:r>
              <a:r>
                <a:rPr lang="en-US" sz="2800" b="1" dirty="0">
                  <a:solidFill>
                    <a:schemeClr val="bg1"/>
                  </a:solidFill>
                  <a:latin typeface="Gilroy" panose="00000500000000000000" pitchFamily="2" charset="-52"/>
                </a:rPr>
                <a:t> </a:t>
              </a:r>
              <a:r>
                <a:rPr lang="ru-RU" sz="2800" b="1" dirty="0">
                  <a:solidFill>
                    <a:schemeClr val="bg1"/>
                  </a:solidFill>
                  <a:latin typeface="Gilroy" panose="00000500000000000000" pitchFamily="2" charset="-52"/>
                </a:rPr>
                <a:t>КОНТРОЛЬ</a:t>
              </a:r>
              <a:endParaRPr lang="ru-KZ" sz="2800" b="1" dirty="0">
                <a:solidFill>
                  <a:schemeClr val="bg1"/>
                </a:solidFill>
                <a:latin typeface="Gilroy" panose="00000500000000000000" pitchFamily="2" charset="-52"/>
              </a:endParaRPr>
            </a:p>
          </p:txBody>
        </p:sp>
        <p:pic>
          <p:nvPicPr>
            <p:cNvPr id="9" name="Рисунок 8">
              <a:extLst>
                <a:ext uri="{FF2B5EF4-FFF2-40B4-BE49-F238E27FC236}">
                  <a16:creationId xmlns:a16="http://schemas.microsoft.com/office/drawing/2014/main" id="{E816C76A-905E-BE3D-E4C5-99F78A9A84C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11192784" y="48971"/>
              <a:ext cx="835983" cy="695545"/>
            </a:xfrm>
            <a:prstGeom prst="rect">
              <a:avLst/>
            </a:prstGeom>
          </p:spPr>
        </p:pic>
      </p:grpSp>
      <p:sp>
        <p:nvSpPr>
          <p:cNvPr id="11" name="Прямоугольник: скругленные углы 10">
            <a:extLst>
              <a:ext uri="{FF2B5EF4-FFF2-40B4-BE49-F238E27FC236}">
                <a16:creationId xmlns:a16="http://schemas.microsoft.com/office/drawing/2014/main" id="{10641A82-01B7-484C-65BE-4706F8B932C2}"/>
              </a:ext>
            </a:extLst>
          </p:cNvPr>
          <p:cNvSpPr/>
          <p:nvPr/>
        </p:nvSpPr>
        <p:spPr>
          <a:xfrm>
            <a:off x="2466161" y="1953260"/>
            <a:ext cx="9144814" cy="872969"/>
          </a:xfrm>
          <a:prstGeom prst="roundRect">
            <a:avLst>
              <a:gd name="adj" fmla="val 50000"/>
            </a:avLst>
          </a:prstGeom>
          <a:noFill/>
          <a:ln w="57150">
            <a:solidFill>
              <a:srgbClr val="DE6F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Прямоугольник: скругленные углы 13">
            <a:extLst>
              <a:ext uri="{FF2B5EF4-FFF2-40B4-BE49-F238E27FC236}">
                <a16:creationId xmlns:a16="http://schemas.microsoft.com/office/drawing/2014/main" id="{86E1175C-06B8-18C1-85E2-5DF65583EFAC}"/>
              </a:ext>
            </a:extLst>
          </p:cNvPr>
          <p:cNvSpPr/>
          <p:nvPr/>
        </p:nvSpPr>
        <p:spPr>
          <a:xfrm>
            <a:off x="3640799" y="3145231"/>
            <a:ext cx="7970175" cy="1419149"/>
          </a:xfrm>
          <a:prstGeom prst="roundRect">
            <a:avLst>
              <a:gd name="adj" fmla="val 50000"/>
            </a:avLst>
          </a:prstGeom>
          <a:noFill/>
          <a:ln w="57150">
            <a:solidFill>
              <a:srgbClr val="5B8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Прямоугольник: скругленные углы 15">
            <a:extLst>
              <a:ext uri="{FF2B5EF4-FFF2-40B4-BE49-F238E27FC236}">
                <a16:creationId xmlns:a16="http://schemas.microsoft.com/office/drawing/2014/main" id="{E5D56AF5-C082-6691-D2E1-785D2A085EA0}"/>
              </a:ext>
            </a:extLst>
          </p:cNvPr>
          <p:cNvSpPr/>
          <p:nvPr/>
        </p:nvSpPr>
        <p:spPr>
          <a:xfrm>
            <a:off x="2445317" y="5002707"/>
            <a:ext cx="9144814" cy="1000938"/>
          </a:xfrm>
          <a:prstGeom prst="roundRect">
            <a:avLst>
              <a:gd name="adj" fmla="val 50000"/>
            </a:avLst>
          </a:prstGeom>
          <a:noFill/>
          <a:ln w="57150">
            <a:solidFill>
              <a:srgbClr val="335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TextBox 16">
            <a:extLst>
              <a:ext uri="{FF2B5EF4-FFF2-40B4-BE49-F238E27FC236}">
                <a16:creationId xmlns:a16="http://schemas.microsoft.com/office/drawing/2014/main" id="{51B8F489-D0B8-AC71-3711-315F5A98598E}"/>
              </a:ext>
            </a:extLst>
          </p:cNvPr>
          <p:cNvSpPr txBox="1"/>
          <p:nvPr/>
        </p:nvSpPr>
        <p:spPr>
          <a:xfrm>
            <a:off x="11821539" y="6439697"/>
            <a:ext cx="274434" cy="369332"/>
          </a:xfrm>
          <a:prstGeom prst="rect">
            <a:avLst/>
          </a:prstGeom>
          <a:noFill/>
        </p:spPr>
        <p:txBody>
          <a:bodyPr wrap="none" rtlCol="0">
            <a:spAutoFit/>
          </a:bodyPr>
          <a:lstStyle/>
          <a:p>
            <a:r>
              <a:rPr lang="en-US" b="1" dirty="0">
                <a:solidFill>
                  <a:srgbClr val="004B7D"/>
                </a:solidFill>
                <a:latin typeface="Gilroy" panose="00000500000000000000" pitchFamily="2" charset="-52"/>
              </a:rPr>
              <a:t>1</a:t>
            </a:r>
          </a:p>
        </p:txBody>
      </p:sp>
    </p:spTree>
    <p:extLst>
      <p:ext uri="{BB962C8B-B14F-4D97-AF65-F5344CB8AC3E}">
        <p14:creationId xmlns:p14="http://schemas.microsoft.com/office/powerpoint/2010/main" val="243378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636293FD-EACD-3EC5-D3B6-826738B8AEE0}"/>
              </a:ext>
            </a:extLst>
          </p:cNvPr>
          <p:cNvSpPr txBox="1"/>
          <p:nvPr/>
        </p:nvSpPr>
        <p:spPr>
          <a:xfrm>
            <a:off x="5824878" y="2324156"/>
            <a:ext cx="6128997" cy="1425198"/>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ü"/>
            </a:pPr>
            <a:r>
              <a:rPr lang="ru-RU"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Согласно закону, представители работников, в лице технических инспекторов,</a:t>
            </a:r>
            <a:r>
              <a:rPr lang="en-US"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 </a:t>
            </a:r>
            <a:r>
              <a:rPr lang="ru-RU"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включаются в состав производственного совета.</a:t>
            </a:r>
            <a:endParaRPr lang="ru-KZ"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ru-RU"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На сегодня общественный контроль за соблюдением законодательства по охране труда осуществляют</a:t>
            </a:r>
            <a:br>
              <a:rPr lang="en-US"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br>
            <a:r>
              <a:rPr lang="ru-RU" sz="2000" b="1" dirty="0">
                <a:solidFill>
                  <a:srgbClr val="EC7C30"/>
                </a:solidFill>
                <a:effectLst/>
                <a:latin typeface="Gilroy" panose="00000500000000000000" pitchFamily="2" charset="-52"/>
                <a:ea typeface="Calibri" panose="020F0502020204030204" pitchFamily="34" charset="0"/>
                <a:cs typeface="Times New Roman" panose="02020603050405020304" pitchFamily="18" charset="0"/>
              </a:rPr>
              <a:t>18 717 </a:t>
            </a:r>
            <a:r>
              <a:rPr lang="ru-RU"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технических инспекторов.  </a:t>
            </a:r>
            <a:endParaRPr lang="ru-KZ"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endParaRPr>
          </a:p>
        </p:txBody>
      </p:sp>
      <p:grpSp>
        <p:nvGrpSpPr>
          <p:cNvPr id="2" name="Группа 1">
            <a:extLst>
              <a:ext uri="{FF2B5EF4-FFF2-40B4-BE49-F238E27FC236}">
                <a16:creationId xmlns:a16="http://schemas.microsoft.com/office/drawing/2014/main" id="{3D9A29BE-B9CC-6FA9-E60C-36CC6046B69C}"/>
              </a:ext>
            </a:extLst>
          </p:cNvPr>
          <p:cNvGrpSpPr/>
          <p:nvPr/>
        </p:nvGrpSpPr>
        <p:grpSpPr>
          <a:xfrm>
            <a:off x="-46054" y="-9265"/>
            <a:ext cx="12238054" cy="820566"/>
            <a:chOff x="-46054" y="-9265"/>
            <a:chExt cx="12238054" cy="820566"/>
          </a:xfrm>
        </p:grpSpPr>
        <p:sp>
          <p:nvSpPr>
            <p:cNvPr id="3" name="Прямоугольник 2">
              <a:extLst>
                <a:ext uri="{FF2B5EF4-FFF2-40B4-BE49-F238E27FC236}">
                  <a16:creationId xmlns:a16="http://schemas.microsoft.com/office/drawing/2014/main" id="{440B2DD6-3870-A0B4-B01F-60776574BA00}"/>
                </a:ext>
              </a:extLst>
            </p:cNvPr>
            <p:cNvSpPr/>
            <p:nvPr/>
          </p:nvSpPr>
          <p:spPr>
            <a:xfrm>
              <a:off x="-46054" y="-9265"/>
              <a:ext cx="12238054" cy="820566"/>
            </a:xfrm>
            <a:prstGeom prst="rect">
              <a:avLst/>
            </a:prstGeom>
            <a:solidFill>
              <a:srgbClr val="00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AEAED49C-C245-A50C-2C81-E6865C6B9831}"/>
                </a:ext>
              </a:extLst>
            </p:cNvPr>
            <p:cNvSpPr txBox="1"/>
            <p:nvPr/>
          </p:nvSpPr>
          <p:spPr>
            <a:xfrm>
              <a:off x="296455" y="137691"/>
              <a:ext cx="6815123" cy="523220"/>
            </a:xfrm>
            <a:prstGeom prst="rect">
              <a:avLst/>
            </a:prstGeom>
            <a:noFill/>
          </p:spPr>
          <p:txBody>
            <a:bodyPr wrap="square" rtlCol="0">
              <a:spAutoFit/>
            </a:bodyPr>
            <a:lstStyle/>
            <a:p>
              <a:r>
                <a:rPr lang="kk-KZ" sz="2800" b="1" dirty="0">
                  <a:solidFill>
                    <a:schemeClr val="bg1"/>
                  </a:solidFill>
                  <a:latin typeface="Gilroy" panose="00000500000000000000" pitchFamily="2" charset="-52"/>
                </a:rPr>
                <a:t>ПРОИЗВОДСТВЕННЫЕ СОВЕТЫ</a:t>
              </a:r>
              <a:endParaRPr lang="ru-KZ" sz="2800" b="1" dirty="0">
                <a:solidFill>
                  <a:schemeClr val="bg1"/>
                </a:solidFill>
                <a:latin typeface="Gilroy" panose="00000500000000000000" pitchFamily="2" charset="-52"/>
              </a:endParaRPr>
            </a:p>
          </p:txBody>
        </p:sp>
        <p:pic>
          <p:nvPicPr>
            <p:cNvPr id="5" name="Рисунок 4">
              <a:extLst>
                <a:ext uri="{FF2B5EF4-FFF2-40B4-BE49-F238E27FC236}">
                  <a16:creationId xmlns:a16="http://schemas.microsoft.com/office/drawing/2014/main" id="{B2161F77-3230-E062-31D0-B65AAE529F79}"/>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11192784" y="48971"/>
              <a:ext cx="835983" cy="695545"/>
            </a:xfrm>
            <a:prstGeom prst="rect">
              <a:avLst/>
            </a:prstGeom>
          </p:spPr>
        </p:pic>
      </p:grpSp>
      <p:grpSp>
        <p:nvGrpSpPr>
          <p:cNvPr id="11" name="Группа 10">
            <a:extLst>
              <a:ext uri="{FF2B5EF4-FFF2-40B4-BE49-F238E27FC236}">
                <a16:creationId xmlns:a16="http://schemas.microsoft.com/office/drawing/2014/main" id="{7D0BFB70-3D8E-674D-93E6-03A80DDC50CD}"/>
              </a:ext>
            </a:extLst>
          </p:cNvPr>
          <p:cNvGrpSpPr/>
          <p:nvPr/>
        </p:nvGrpSpPr>
        <p:grpSpPr>
          <a:xfrm>
            <a:off x="1244163" y="1255353"/>
            <a:ext cx="6070240" cy="4764752"/>
            <a:chOff x="567888" y="1198203"/>
            <a:chExt cx="6070240" cy="4764752"/>
          </a:xfrm>
        </p:grpSpPr>
        <p:grpSp>
          <p:nvGrpSpPr>
            <p:cNvPr id="42" name="Группа 41">
              <a:extLst>
                <a:ext uri="{FF2B5EF4-FFF2-40B4-BE49-F238E27FC236}">
                  <a16:creationId xmlns:a16="http://schemas.microsoft.com/office/drawing/2014/main" id="{61C24EC8-4146-9949-B136-949F69840A50}"/>
                </a:ext>
              </a:extLst>
            </p:cNvPr>
            <p:cNvGrpSpPr/>
            <p:nvPr/>
          </p:nvGrpSpPr>
          <p:grpSpPr>
            <a:xfrm>
              <a:off x="567888" y="1198203"/>
              <a:ext cx="6070240" cy="4764752"/>
              <a:chOff x="3888730" y="1626025"/>
              <a:chExt cx="6070240" cy="4764752"/>
            </a:xfrm>
          </p:grpSpPr>
          <p:grpSp>
            <p:nvGrpSpPr>
              <p:cNvPr id="37" name="Группа 36">
                <a:extLst>
                  <a:ext uri="{FF2B5EF4-FFF2-40B4-BE49-F238E27FC236}">
                    <a16:creationId xmlns:a16="http://schemas.microsoft.com/office/drawing/2014/main" id="{C6D6D137-EFA2-F32D-20B8-A9244E946BB5}"/>
                  </a:ext>
                </a:extLst>
              </p:cNvPr>
              <p:cNvGrpSpPr/>
              <p:nvPr/>
            </p:nvGrpSpPr>
            <p:grpSpPr>
              <a:xfrm>
                <a:off x="3888730" y="1626025"/>
                <a:ext cx="3644188" cy="3770919"/>
                <a:chOff x="3890048" y="-909069"/>
                <a:chExt cx="3644188" cy="3770919"/>
              </a:xfrm>
            </p:grpSpPr>
            <p:sp>
              <p:nvSpPr>
                <p:cNvPr id="31" name="Freeform: Shape 28">
                  <a:extLst>
                    <a:ext uri="{FF2B5EF4-FFF2-40B4-BE49-F238E27FC236}">
                      <a16:creationId xmlns:a16="http://schemas.microsoft.com/office/drawing/2014/main" id="{A98F9F82-3259-3544-417B-279D6749B97F}"/>
                    </a:ext>
                  </a:extLst>
                </p:cNvPr>
                <p:cNvSpPr/>
                <p:nvPr/>
              </p:nvSpPr>
              <p:spPr>
                <a:xfrm>
                  <a:off x="4138027" y="-641074"/>
                  <a:ext cx="3148228" cy="3141114"/>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2"/>
                    </a:gs>
                    <a:gs pos="100000">
                      <a:schemeClr val="accent2">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endParaRPr lang="en-US" b="1" dirty="0">
                    <a:solidFill>
                      <a:schemeClr val="bg1"/>
                    </a:solidFill>
                  </a:endParaRPr>
                </a:p>
              </p:txBody>
            </p:sp>
            <p:sp>
              <p:nvSpPr>
                <p:cNvPr id="27" name="Freeform: Shape 117">
                  <a:extLst>
                    <a:ext uri="{FF2B5EF4-FFF2-40B4-BE49-F238E27FC236}">
                      <a16:creationId xmlns:a16="http://schemas.microsoft.com/office/drawing/2014/main" id="{24210F97-124A-9CF7-C8FA-816C0D8F7063}"/>
                    </a:ext>
                  </a:extLst>
                </p:cNvPr>
                <p:cNvSpPr/>
                <p:nvPr/>
              </p:nvSpPr>
              <p:spPr>
                <a:xfrm>
                  <a:off x="3890048" y="-909069"/>
                  <a:ext cx="3644188" cy="3677194"/>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flip="none" rotWithShape="1">
                    <a:gsLst>
                      <a:gs pos="7000">
                        <a:schemeClr val="accent1">
                          <a:lumMod val="5000"/>
                          <a:lumOff val="95000"/>
                          <a:alpha val="60000"/>
                        </a:schemeClr>
                      </a:gs>
                      <a:gs pos="86000">
                        <a:schemeClr val="accent2"/>
                      </a:gs>
                    </a:gsLst>
                    <a:lin ang="18900000" scaled="1"/>
                    <a:tileRect/>
                  </a:gradFill>
                  <a:prstDash val="solid"/>
                  <a:miter/>
                </a:ln>
              </p:spPr>
              <p:txBody>
                <a:bodyPr rtlCol="0" anchor="ctr"/>
                <a:lstStyle/>
                <a:p>
                  <a:endParaRPr lang="en-US"/>
                </a:p>
              </p:txBody>
            </p:sp>
            <p:cxnSp>
              <p:nvCxnSpPr>
                <p:cNvPr id="28" name="Straight Connector 9">
                  <a:extLst>
                    <a:ext uri="{FF2B5EF4-FFF2-40B4-BE49-F238E27FC236}">
                      <a16:creationId xmlns:a16="http://schemas.microsoft.com/office/drawing/2014/main" id="{05CE9E8F-AE26-2291-AEBC-435890241E93}"/>
                    </a:ext>
                  </a:extLst>
                </p:cNvPr>
                <p:cNvCxnSpPr>
                  <a:cxnSpLocks/>
                </p:cNvCxnSpPr>
                <p:nvPr/>
              </p:nvCxnSpPr>
              <p:spPr>
                <a:xfrm flipH="1" flipV="1">
                  <a:off x="6912290" y="2353348"/>
                  <a:ext cx="505620" cy="41477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Freeform: Shape 20">
                  <a:extLst>
                    <a:ext uri="{FF2B5EF4-FFF2-40B4-BE49-F238E27FC236}">
                      <a16:creationId xmlns:a16="http://schemas.microsoft.com/office/drawing/2014/main" id="{2B4C2A64-F7D8-E325-266F-D4B092DFA6E1}"/>
                    </a:ext>
                  </a:extLst>
                </p:cNvPr>
                <p:cNvSpPr/>
                <p:nvPr/>
              </p:nvSpPr>
              <p:spPr>
                <a:xfrm rot="1242827">
                  <a:off x="7324183" y="2674398"/>
                  <a:ext cx="187452" cy="187452"/>
                </a:xfrm>
                <a:custGeom>
                  <a:avLst/>
                  <a:gdLst>
                    <a:gd name="connsiteX0" fmla="*/ 187452 w 187452"/>
                    <a:gd name="connsiteY0" fmla="*/ 93726 h 187452"/>
                    <a:gd name="connsiteX1" fmla="*/ 93726 w 187452"/>
                    <a:gd name="connsiteY1" fmla="*/ 187452 h 187452"/>
                    <a:gd name="connsiteX2" fmla="*/ 0 w 187452"/>
                    <a:gd name="connsiteY2" fmla="*/ 93726 h 187452"/>
                    <a:gd name="connsiteX3" fmla="*/ 93726 w 187452"/>
                    <a:gd name="connsiteY3" fmla="*/ 0 h 187452"/>
                    <a:gd name="connsiteX4" fmla="*/ 187452 w 187452"/>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2">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2"/>
                </a:solidFill>
                <a:ln w="9525" cap="flat">
                  <a:noFill/>
                  <a:prstDash val="solid"/>
                  <a:miter/>
                </a:ln>
              </p:spPr>
              <p:txBody>
                <a:bodyPr rtlCol="0" anchor="ctr"/>
                <a:lstStyle/>
                <a:p>
                  <a:endParaRPr lang="en-US"/>
                </a:p>
              </p:txBody>
            </p:sp>
          </p:grpSp>
          <p:sp>
            <p:nvSpPr>
              <p:cNvPr id="39" name="TextBox 38">
                <a:extLst>
                  <a:ext uri="{FF2B5EF4-FFF2-40B4-BE49-F238E27FC236}">
                    <a16:creationId xmlns:a16="http://schemas.microsoft.com/office/drawing/2014/main" id="{69FC9E60-73C2-9BB6-6708-19F91C56060F}"/>
                  </a:ext>
                </a:extLst>
              </p:cNvPr>
              <p:cNvSpPr txBox="1"/>
              <p:nvPr/>
            </p:nvSpPr>
            <p:spPr>
              <a:xfrm>
                <a:off x="5463172" y="5424037"/>
                <a:ext cx="4495798" cy="966740"/>
              </a:xfrm>
              <a:prstGeom prst="rect">
                <a:avLst/>
              </a:prstGeom>
              <a:noFill/>
            </p:spPr>
            <p:txBody>
              <a:bodyPr wrap="square">
                <a:spAutoFit/>
              </a:bodyPr>
              <a:lstStyle/>
              <a:p>
                <a:pPr algn="ctr">
                  <a:lnSpc>
                    <a:spcPct val="107000"/>
                  </a:lnSpc>
                </a:pPr>
                <a:r>
                  <a:rPr lang="ru-RU" sz="40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11 509</a:t>
                </a:r>
              </a:p>
              <a:p>
                <a:pPr algn="ctr">
                  <a:lnSpc>
                    <a:spcPct val="107000"/>
                  </a:lnSpc>
                </a:pPr>
                <a:r>
                  <a:rPr lang="ru-RU"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создано по инициативе</a:t>
                </a:r>
                <a:r>
                  <a:rPr lang="en-US"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 </a:t>
                </a:r>
                <a:r>
                  <a:rPr lang="ru-RU" sz="14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 профсоюзов</a:t>
                </a:r>
                <a:endParaRPr lang="ru-KZ" sz="11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4B314489-04B9-2DA4-74A6-B876988FA94E}"/>
                  </a:ext>
                </a:extLst>
              </p:cNvPr>
              <p:cNvSpPr txBox="1"/>
              <p:nvPr/>
            </p:nvSpPr>
            <p:spPr>
              <a:xfrm>
                <a:off x="4947119" y="3946929"/>
                <a:ext cx="1869398" cy="707886"/>
              </a:xfrm>
              <a:prstGeom prst="rect">
                <a:avLst/>
              </a:prstGeom>
              <a:noFill/>
            </p:spPr>
            <p:txBody>
              <a:bodyPr wrap="square">
                <a:spAutoFit/>
              </a:bodyPr>
              <a:lstStyle/>
              <a:p>
                <a:r>
                  <a:rPr lang="ru-RU" sz="4000" b="1" dirty="0">
                    <a:solidFill>
                      <a:schemeClr val="bg1"/>
                    </a:solidFill>
                    <a:effectLst/>
                    <a:latin typeface="Gilroy" panose="00000500000000000000" pitchFamily="2" charset="-52"/>
                    <a:ea typeface="Calibri" panose="020F0502020204030204" pitchFamily="34" charset="0"/>
                  </a:rPr>
                  <a:t>12 488</a:t>
                </a:r>
                <a:r>
                  <a:rPr lang="ru-RU" sz="4000" dirty="0">
                    <a:solidFill>
                      <a:schemeClr val="bg1"/>
                    </a:solidFill>
                    <a:effectLst/>
                    <a:latin typeface="Gilroy" panose="00000500000000000000" pitchFamily="2" charset="-52"/>
                    <a:ea typeface="Calibri" panose="020F0502020204030204" pitchFamily="34" charset="0"/>
                  </a:rPr>
                  <a:t> </a:t>
                </a:r>
                <a:endParaRPr lang="ru-KZ" sz="4000" dirty="0">
                  <a:solidFill>
                    <a:schemeClr val="bg1"/>
                  </a:solidFill>
                  <a:latin typeface="Gilroy" panose="00000500000000000000" pitchFamily="2" charset="-52"/>
                </a:endParaRPr>
              </a:p>
            </p:txBody>
          </p:sp>
          <p:sp>
            <p:nvSpPr>
              <p:cNvPr id="26" name="TextBox 25">
                <a:extLst>
                  <a:ext uri="{FF2B5EF4-FFF2-40B4-BE49-F238E27FC236}">
                    <a16:creationId xmlns:a16="http://schemas.microsoft.com/office/drawing/2014/main" id="{0B549F60-B5F0-143B-4289-3E735BABD5D3}"/>
                  </a:ext>
                </a:extLst>
              </p:cNvPr>
              <p:cNvSpPr txBox="1"/>
              <p:nvPr/>
            </p:nvSpPr>
            <p:spPr>
              <a:xfrm>
                <a:off x="4365346" y="3117032"/>
                <a:ext cx="2690953" cy="923330"/>
              </a:xfrm>
              <a:prstGeom prst="rect">
                <a:avLst/>
              </a:prstGeom>
              <a:noFill/>
            </p:spPr>
            <p:txBody>
              <a:bodyPr wrap="square">
                <a:spAutoFit/>
              </a:bodyPr>
              <a:lstStyle/>
              <a:p>
                <a:pPr algn="ctr"/>
                <a:r>
                  <a:rPr lang="ru-RU" sz="1800" b="1" dirty="0">
                    <a:solidFill>
                      <a:schemeClr val="bg1"/>
                    </a:solidFill>
                    <a:effectLst/>
                    <a:latin typeface="Gilroy" panose="00000500000000000000" pitchFamily="2" charset="-52"/>
                    <a:ea typeface="Calibri" panose="020F0502020204030204" pitchFamily="34" charset="0"/>
                  </a:rPr>
                  <a:t>ПРОИЗВОДСТВЕННЫЕ СОВЕТЫ</a:t>
                </a:r>
              </a:p>
              <a:p>
                <a:pPr algn="ctr"/>
                <a:r>
                  <a:rPr lang="ru-RU" sz="1800" b="1" dirty="0">
                    <a:solidFill>
                      <a:schemeClr val="bg1"/>
                    </a:solidFill>
                    <a:effectLst/>
                    <a:latin typeface="Gilroy" panose="00000500000000000000" pitchFamily="2" charset="-52"/>
                    <a:ea typeface="Calibri" panose="020F0502020204030204" pitchFamily="34" charset="0"/>
                  </a:rPr>
                  <a:t>ПО БИОТ</a:t>
                </a:r>
                <a:endParaRPr lang="ru-KZ" b="1" dirty="0">
                  <a:solidFill>
                    <a:schemeClr val="bg1"/>
                  </a:solidFill>
                  <a:latin typeface="Gilroy" panose="00000500000000000000" pitchFamily="2" charset="-52"/>
                </a:endParaRPr>
              </a:p>
            </p:txBody>
          </p:sp>
        </p:grpSp>
        <p:pic>
          <p:nvPicPr>
            <p:cNvPr id="7" name="Рисунок 6" descr="Пожарник мужской со сплошной заливкой">
              <a:extLst>
                <a:ext uri="{FF2B5EF4-FFF2-40B4-BE49-F238E27FC236}">
                  <a16:creationId xmlns:a16="http://schemas.microsoft.com/office/drawing/2014/main" id="{CAB95644-D4EA-F594-8C3B-D3A2D3BC3A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2779" y="1641198"/>
              <a:ext cx="914400" cy="914400"/>
            </a:xfrm>
            <a:prstGeom prst="rect">
              <a:avLst/>
            </a:prstGeom>
          </p:spPr>
        </p:pic>
      </p:grpSp>
      <p:sp>
        <p:nvSpPr>
          <p:cNvPr id="12" name="TextBox 11">
            <a:extLst>
              <a:ext uri="{FF2B5EF4-FFF2-40B4-BE49-F238E27FC236}">
                <a16:creationId xmlns:a16="http://schemas.microsoft.com/office/drawing/2014/main" id="{127796EF-9A5F-E632-17B7-DF8BDB42E1C0}"/>
              </a:ext>
            </a:extLst>
          </p:cNvPr>
          <p:cNvSpPr txBox="1"/>
          <p:nvPr/>
        </p:nvSpPr>
        <p:spPr>
          <a:xfrm>
            <a:off x="11821539" y="6439697"/>
            <a:ext cx="306494" cy="369332"/>
          </a:xfrm>
          <a:prstGeom prst="rect">
            <a:avLst/>
          </a:prstGeom>
          <a:noFill/>
        </p:spPr>
        <p:txBody>
          <a:bodyPr wrap="none" rtlCol="0">
            <a:spAutoFit/>
          </a:bodyPr>
          <a:lstStyle/>
          <a:p>
            <a:r>
              <a:rPr lang="en-US" b="1" dirty="0">
                <a:solidFill>
                  <a:srgbClr val="004B7D"/>
                </a:solidFill>
                <a:latin typeface="Gilroy" panose="00000500000000000000" pitchFamily="2" charset="-52"/>
              </a:rPr>
              <a:t>2</a:t>
            </a:r>
          </a:p>
        </p:txBody>
      </p:sp>
    </p:spTree>
    <p:extLst>
      <p:ext uri="{BB962C8B-B14F-4D97-AF65-F5344CB8AC3E}">
        <p14:creationId xmlns:p14="http://schemas.microsoft.com/office/powerpoint/2010/main" val="377087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a:extLst>
              <a:ext uri="{FF2B5EF4-FFF2-40B4-BE49-F238E27FC236}">
                <a16:creationId xmlns:a16="http://schemas.microsoft.com/office/drawing/2014/main" id="{B78FFD6E-937C-4447-273E-EA0CFB4D6643}"/>
              </a:ext>
            </a:extLst>
          </p:cNvPr>
          <p:cNvGraphicFramePr>
            <a:graphicFrameLocks/>
          </p:cNvGraphicFramePr>
          <p:nvPr/>
        </p:nvGraphicFramePr>
        <p:xfrm>
          <a:off x="-105293" y="1718353"/>
          <a:ext cx="6720115" cy="4164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Таблица 1">
            <a:extLst>
              <a:ext uri="{FF2B5EF4-FFF2-40B4-BE49-F238E27FC236}">
                <a16:creationId xmlns:a16="http://schemas.microsoft.com/office/drawing/2014/main" id="{CE7D84B7-601E-4024-9255-B4DDB406BD8A}"/>
              </a:ext>
            </a:extLst>
          </p:cNvPr>
          <p:cNvGraphicFramePr>
            <a:graphicFrameLocks noGrp="1"/>
          </p:cNvGraphicFramePr>
          <p:nvPr>
            <p:extLst>
              <p:ext uri="{D42A27DB-BD31-4B8C-83A1-F6EECF244321}">
                <p14:modId xmlns:p14="http://schemas.microsoft.com/office/powerpoint/2010/main" val="2450237515"/>
              </p:ext>
            </p:extLst>
          </p:nvPr>
        </p:nvGraphicFramePr>
        <p:xfrm>
          <a:off x="414979" y="1513663"/>
          <a:ext cx="11362042" cy="4700577"/>
        </p:xfrm>
        <a:graphic>
          <a:graphicData uri="http://schemas.openxmlformats.org/drawingml/2006/table">
            <a:tbl>
              <a:tblPr firstRow="1" firstCol="1" bandRow="1">
                <a:tableStyleId>{5C22544A-7EE6-4342-B048-85BDC9FD1C3A}</a:tableStyleId>
              </a:tblPr>
              <a:tblGrid>
                <a:gridCol w="2938042">
                  <a:extLst>
                    <a:ext uri="{9D8B030D-6E8A-4147-A177-3AD203B41FA5}">
                      <a16:colId xmlns:a16="http://schemas.microsoft.com/office/drawing/2014/main" val="3727128847"/>
                    </a:ext>
                  </a:extLst>
                </a:gridCol>
                <a:gridCol w="936000">
                  <a:extLst>
                    <a:ext uri="{9D8B030D-6E8A-4147-A177-3AD203B41FA5}">
                      <a16:colId xmlns:a16="http://schemas.microsoft.com/office/drawing/2014/main" val="770087020"/>
                    </a:ext>
                  </a:extLst>
                </a:gridCol>
                <a:gridCol w="936000">
                  <a:extLst>
                    <a:ext uri="{9D8B030D-6E8A-4147-A177-3AD203B41FA5}">
                      <a16:colId xmlns:a16="http://schemas.microsoft.com/office/drawing/2014/main" val="1083987032"/>
                    </a:ext>
                  </a:extLst>
                </a:gridCol>
                <a:gridCol w="936000">
                  <a:extLst>
                    <a:ext uri="{9D8B030D-6E8A-4147-A177-3AD203B41FA5}">
                      <a16:colId xmlns:a16="http://schemas.microsoft.com/office/drawing/2014/main" val="4052099205"/>
                    </a:ext>
                  </a:extLst>
                </a:gridCol>
                <a:gridCol w="936000">
                  <a:extLst>
                    <a:ext uri="{9D8B030D-6E8A-4147-A177-3AD203B41FA5}">
                      <a16:colId xmlns:a16="http://schemas.microsoft.com/office/drawing/2014/main" val="1247307359"/>
                    </a:ext>
                  </a:extLst>
                </a:gridCol>
                <a:gridCol w="936000">
                  <a:extLst>
                    <a:ext uri="{9D8B030D-6E8A-4147-A177-3AD203B41FA5}">
                      <a16:colId xmlns:a16="http://schemas.microsoft.com/office/drawing/2014/main" val="1556702286"/>
                    </a:ext>
                  </a:extLst>
                </a:gridCol>
                <a:gridCol w="936000">
                  <a:extLst>
                    <a:ext uri="{9D8B030D-6E8A-4147-A177-3AD203B41FA5}">
                      <a16:colId xmlns:a16="http://schemas.microsoft.com/office/drawing/2014/main" val="1901226487"/>
                    </a:ext>
                  </a:extLst>
                </a:gridCol>
                <a:gridCol w="936000">
                  <a:extLst>
                    <a:ext uri="{9D8B030D-6E8A-4147-A177-3AD203B41FA5}">
                      <a16:colId xmlns:a16="http://schemas.microsoft.com/office/drawing/2014/main" val="1105069785"/>
                    </a:ext>
                  </a:extLst>
                </a:gridCol>
                <a:gridCol w="936000">
                  <a:extLst>
                    <a:ext uri="{9D8B030D-6E8A-4147-A177-3AD203B41FA5}">
                      <a16:colId xmlns:a16="http://schemas.microsoft.com/office/drawing/2014/main" val="3798712690"/>
                    </a:ext>
                  </a:extLst>
                </a:gridCol>
                <a:gridCol w="936000">
                  <a:extLst>
                    <a:ext uri="{9D8B030D-6E8A-4147-A177-3AD203B41FA5}">
                      <a16:colId xmlns:a16="http://schemas.microsoft.com/office/drawing/2014/main" val="3462513455"/>
                    </a:ext>
                  </a:extLst>
                </a:gridCol>
              </a:tblGrid>
              <a:tr h="472446">
                <a:tc rowSpan="2">
                  <a:txBody>
                    <a:bodyPr/>
                    <a:lstStyle/>
                    <a:p>
                      <a:pPr algn="ctr">
                        <a:lnSpc>
                          <a:spcPct val="107000"/>
                        </a:lnSpc>
                        <a:spcAft>
                          <a:spcPts val="800"/>
                        </a:spcAft>
                      </a:pPr>
                      <a:r>
                        <a:rPr lang="ru-RU" sz="1600" b="1" dirty="0">
                          <a:effectLst/>
                          <a:latin typeface="Gilroy" panose="00000500000000000000" pitchFamily="2" charset="-52"/>
                        </a:rPr>
                        <a:t>Показатели</a:t>
                      </a:r>
                    </a:p>
                  </a:txBody>
                  <a:tcPr marL="62926" marR="62926" marT="0" marB="0" anchor="ctr">
                    <a:solidFill>
                      <a:srgbClr val="004D81"/>
                    </a:solidFill>
                  </a:tcPr>
                </a:tc>
                <a:tc>
                  <a:txBody>
                    <a:bodyPr/>
                    <a:lstStyle/>
                    <a:p>
                      <a:pPr algn="ctr">
                        <a:lnSpc>
                          <a:spcPct val="107000"/>
                        </a:lnSpc>
                        <a:spcAft>
                          <a:spcPts val="800"/>
                        </a:spcAft>
                      </a:pPr>
                      <a:r>
                        <a:rPr lang="ru-RU" sz="1600" b="1" dirty="0">
                          <a:effectLst/>
                          <a:latin typeface="Gilroy" panose="00000500000000000000" pitchFamily="2" charset="-52"/>
                        </a:rPr>
                        <a:t>2018 г.</a:t>
                      </a:r>
                      <a:endParaRPr lang="ru-KZ" sz="16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gridSpan="2">
                  <a:txBody>
                    <a:bodyPr/>
                    <a:lstStyle/>
                    <a:p>
                      <a:pPr algn="ctr">
                        <a:lnSpc>
                          <a:spcPct val="107000"/>
                        </a:lnSpc>
                        <a:spcAft>
                          <a:spcPts val="800"/>
                        </a:spcAft>
                      </a:pPr>
                      <a:r>
                        <a:rPr lang="ru-RU" sz="1600" b="1" dirty="0">
                          <a:effectLst/>
                          <a:latin typeface="Gilroy" panose="00000500000000000000" pitchFamily="2" charset="-52"/>
                        </a:rPr>
                        <a:t>2019 г.</a:t>
                      </a:r>
                      <a:endParaRPr lang="ru-KZ" sz="16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hMerge="1">
                  <a:txBody>
                    <a:bodyPr/>
                    <a:lstStyle/>
                    <a:p>
                      <a:endParaRPr lang="ru-KZ"/>
                    </a:p>
                  </a:txBody>
                  <a:tcPr/>
                </a:tc>
                <a:tc gridSpan="2">
                  <a:txBody>
                    <a:bodyPr/>
                    <a:lstStyle/>
                    <a:p>
                      <a:pPr algn="ctr">
                        <a:lnSpc>
                          <a:spcPct val="107000"/>
                        </a:lnSpc>
                        <a:spcAft>
                          <a:spcPts val="800"/>
                        </a:spcAft>
                      </a:pPr>
                      <a:r>
                        <a:rPr lang="ru-RU" sz="1600" b="1" dirty="0">
                          <a:effectLst/>
                          <a:latin typeface="Gilroy" panose="00000500000000000000" pitchFamily="2" charset="-52"/>
                        </a:rPr>
                        <a:t>2020 г.</a:t>
                      </a:r>
                      <a:endParaRPr lang="ru-KZ" sz="16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hMerge="1">
                  <a:txBody>
                    <a:bodyPr/>
                    <a:lstStyle/>
                    <a:p>
                      <a:endParaRPr lang="ru-KZ"/>
                    </a:p>
                  </a:txBody>
                  <a:tcPr/>
                </a:tc>
                <a:tc gridSpan="2">
                  <a:txBody>
                    <a:bodyPr/>
                    <a:lstStyle/>
                    <a:p>
                      <a:pPr algn="ctr">
                        <a:lnSpc>
                          <a:spcPct val="107000"/>
                        </a:lnSpc>
                        <a:spcAft>
                          <a:spcPts val="800"/>
                        </a:spcAft>
                      </a:pPr>
                      <a:r>
                        <a:rPr lang="ru-RU" sz="1600" b="1" dirty="0">
                          <a:effectLst/>
                          <a:latin typeface="Gilroy" panose="00000500000000000000" pitchFamily="2" charset="-52"/>
                        </a:rPr>
                        <a:t>2021 г.</a:t>
                      </a:r>
                      <a:endParaRPr lang="ru-KZ" sz="16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hMerge="1">
                  <a:txBody>
                    <a:bodyPr/>
                    <a:lstStyle/>
                    <a:p>
                      <a:endParaRPr lang="ru-KZ"/>
                    </a:p>
                  </a:txBody>
                  <a:tcPr/>
                </a:tc>
                <a:tc gridSpan="2">
                  <a:txBody>
                    <a:bodyPr/>
                    <a:lstStyle/>
                    <a:p>
                      <a:pPr algn="ctr">
                        <a:lnSpc>
                          <a:spcPct val="107000"/>
                        </a:lnSpc>
                        <a:spcAft>
                          <a:spcPts val="800"/>
                        </a:spcAft>
                      </a:pPr>
                      <a:r>
                        <a:rPr lang="ru-RU" sz="1600" b="1" dirty="0">
                          <a:effectLst/>
                          <a:latin typeface="Gilroy" panose="00000500000000000000" pitchFamily="2" charset="-52"/>
                        </a:rPr>
                        <a:t>2022 г.</a:t>
                      </a:r>
                      <a:endParaRPr lang="ru-KZ" sz="16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hMerge="1">
                  <a:txBody>
                    <a:bodyPr/>
                    <a:lstStyle/>
                    <a:p>
                      <a:endParaRPr lang="ru-KZ"/>
                    </a:p>
                  </a:txBody>
                  <a:tcPr/>
                </a:tc>
                <a:extLst>
                  <a:ext uri="{0D108BD9-81ED-4DB2-BD59-A6C34878D82A}">
                    <a16:rowId xmlns:a16="http://schemas.microsoft.com/office/drawing/2014/main" val="2128823810"/>
                  </a:ext>
                </a:extLst>
              </a:tr>
              <a:tr h="350114">
                <a:tc vMerge="1">
                  <a:txBody>
                    <a:bodyPr/>
                    <a:lstStyle/>
                    <a:p>
                      <a:pPr algn="ctr">
                        <a:lnSpc>
                          <a:spcPct val="107000"/>
                        </a:lnSpc>
                        <a:spcAft>
                          <a:spcPts val="800"/>
                        </a:spcAft>
                      </a:pPr>
                      <a:r>
                        <a:rPr lang="ru-RU" sz="1600" b="1" dirty="0">
                          <a:effectLst/>
                          <a:latin typeface="Gilroy" panose="00000500000000000000" pitchFamily="2" charset="-52"/>
                        </a:rPr>
                        <a:t> </a:t>
                      </a:r>
                      <a:endParaRPr lang="ru-KZ" sz="16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tc>
                <a:tc>
                  <a:txBody>
                    <a:bodyPr/>
                    <a:lstStyle/>
                    <a:p>
                      <a:pPr algn="ctr">
                        <a:lnSpc>
                          <a:spcPct val="107000"/>
                        </a:lnSpc>
                        <a:spcAft>
                          <a:spcPts val="800"/>
                        </a:spcAft>
                      </a:pPr>
                      <a:r>
                        <a:rPr lang="ru-RU" sz="1400" b="1" dirty="0">
                          <a:solidFill>
                            <a:schemeClr val="bg1"/>
                          </a:solidFill>
                          <a:effectLst/>
                          <a:latin typeface="Gilroy" panose="00000500000000000000" pitchFamily="2" charset="-52"/>
                        </a:rPr>
                        <a:t>всего</a:t>
                      </a:r>
                      <a:endParaRPr lang="ru-KZ" sz="1400" b="1" dirty="0">
                        <a:solidFill>
                          <a:schemeClr val="bg1"/>
                        </a:solidFill>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a:txBody>
                    <a:bodyPr/>
                    <a:lstStyle/>
                    <a:p>
                      <a:pPr algn="ctr">
                        <a:lnSpc>
                          <a:spcPct val="107000"/>
                        </a:lnSpc>
                        <a:spcAft>
                          <a:spcPts val="800"/>
                        </a:spcAft>
                      </a:pPr>
                      <a:r>
                        <a:rPr lang="ru-RU" sz="1400" b="1" dirty="0">
                          <a:solidFill>
                            <a:schemeClr val="bg1"/>
                          </a:solidFill>
                          <a:effectLst/>
                          <a:latin typeface="Gilroy" panose="00000500000000000000" pitchFamily="2" charset="-52"/>
                        </a:rPr>
                        <a:t>всего</a:t>
                      </a:r>
                      <a:endParaRPr lang="ru-KZ" sz="1400" b="1" dirty="0">
                        <a:solidFill>
                          <a:schemeClr val="bg1"/>
                        </a:solidFill>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a:txBody>
                    <a:bodyPr/>
                    <a:lstStyle/>
                    <a:p>
                      <a:pPr algn="ctr">
                        <a:lnSpc>
                          <a:spcPct val="107000"/>
                        </a:lnSpc>
                        <a:spcAft>
                          <a:spcPts val="800"/>
                        </a:spcAft>
                      </a:pPr>
                      <a:r>
                        <a:rPr lang="ru-RU" sz="1400" b="1" dirty="0">
                          <a:solidFill>
                            <a:schemeClr val="bg1"/>
                          </a:solidFill>
                          <a:effectLst/>
                          <a:latin typeface="Gilroy" panose="00000500000000000000" pitchFamily="2" charset="-52"/>
                        </a:rPr>
                        <a:t>% к 2018</a:t>
                      </a:r>
                      <a:endParaRPr lang="ru-KZ" sz="1400" b="1" dirty="0">
                        <a:solidFill>
                          <a:schemeClr val="bg1"/>
                        </a:solidFill>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EC7C30"/>
                    </a:solidFill>
                  </a:tcPr>
                </a:tc>
                <a:tc>
                  <a:txBody>
                    <a:bodyPr/>
                    <a:lstStyle/>
                    <a:p>
                      <a:pPr algn="ctr">
                        <a:lnSpc>
                          <a:spcPct val="107000"/>
                        </a:lnSpc>
                        <a:spcAft>
                          <a:spcPts val="800"/>
                        </a:spcAft>
                      </a:pPr>
                      <a:r>
                        <a:rPr lang="ru-RU" sz="1400" b="1" dirty="0">
                          <a:solidFill>
                            <a:schemeClr val="bg1"/>
                          </a:solidFill>
                          <a:effectLst/>
                          <a:latin typeface="Gilroy" panose="00000500000000000000" pitchFamily="2" charset="-52"/>
                        </a:rPr>
                        <a:t>всего</a:t>
                      </a:r>
                      <a:endParaRPr lang="ru-KZ" sz="1400" b="1" dirty="0">
                        <a:solidFill>
                          <a:schemeClr val="bg1"/>
                        </a:solidFill>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a:txBody>
                    <a:bodyPr/>
                    <a:lstStyle/>
                    <a:p>
                      <a:pPr algn="ctr">
                        <a:lnSpc>
                          <a:spcPct val="107000"/>
                        </a:lnSpc>
                        <a:spcAft>
                          <a:spcPts val="800"/>
                        </a:spcAft>
                      </a:pPr>
                      <a:r>
                        <a:rPr lang="ru-RU" sz="1400" b="1" dirty="0">
                          <a:solidFill>
                            <a:schemeClr val="bg1"/>
                          </a:solidFill>
                          <a:effectLst/>
                          <a:latin typeface="Gilroy" panose="00000500000000000000" pitchFamily="2" charset="-52"/>
                        </a:rPr>
                        <a:t>% к 2019</a:t>
                      </a:r>
                      <a:endParaRPr lang="ru-KZ" sz="1400" b="1" dirty="0">
                        <a:solidFill>
                          <a:schemeClr val="bg1"/>
                        </a:solidFill>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EC7C30"/>
                    </a:solidFill>
                  </a:tcPr>
                </a:tc>
                <a:tc>
                  <a:txBody>
                    <a:bodyPr/>
                    <a:lstStyle/>
                    <a:p>
                      <a:pPr algn="ctr">
                        <a:lnSpc>
                          <a:spcPct val="107000"/>
                        </a:lnSpc>
                        <a:spcAft>
                          <a:spcPts val="800"/>
                        </a:spcAft>
                      </a:pPr>
                      <a:r>
                        <a:rPr lang="ru-RU" sz="1400" b="1" dirty="0">
                          <a:solidFill>
                            <a:schemeClr val="bg1"/>
                          </a:solidFill>
                          <a:effectLst/>
                          <a:latin typeface="Gilroy" panose="00000500000000000000" pitchFamily="2" charset="-52"/>
                        </a:rPr>
                        <a:t>всего</a:t>
                      </a:r>
                      <a:endParaRPr lang="ru-KZ" sz="1400" b="1" dirty="0">
                        <a:solidFill>
                          <a:schemeClr val="bg1"/>
                        </a:solidFill>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a:txBody>
                    <a:bodyPr/>
                    <a:lstStyle/>
                    <a:p>
                      <a:pPr algn="ctr">
                        <a:lnSpc>
                          <a:spcPct val="107000"/>
                        </a:lnSpc>
                        <a:spcAft>
                          <a:spcPts val="800"/>
                        </a:spcAft>
                      </a:pPr>
                      <a:r>
                        <a:rPr lang="ru-RU" sz="1400" b="1" dirty="0">
                          <a:solidFill>
                            <a:schemeClr val="bg1"/>
                          </a:solidFill>
                          <a:effectLst/>
                          <a:latin typeface="Gilroy" panose="00000500000000000000" pitchFamily="2" charset="-52"/>
                        </a:rPr>
                        <a:t>% к 2020</a:t>
                      </a:r>
                      <a:endParaRPr lang="ru-KZ" sz="1400" b="1" dirty="0">
                        <a:solidFill>
                          <a:schemeClr val="bg1"/>
                        </a:solidFill>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EC7C30"/>
                    </a:solidFill>
                  </a:tcPr>
                </a:tc>
                <a:tc>
                  <a:txBody>
                    <a:bodyPr/>
                    <a:lstStyle/>
                    <a:p>
                      <a:pPr algn="ctr">
                        <a:lnSpc>
                          <a:spcPct val="107000"/>
                        </a:lnSpc>
                        <a:spcAft>
                          <a:spcPts val="800"/>
                        </a:spcAft>
                      </a:pPr>
                      <a:r>
                        <a:rPr lang="ru-RU" sz="1400" b="1" dirty="0">
                          <a:solidFill>
                            <a:schemeClr val="bg1"/>
                          </a:solidFill>
                          <a:effectLst/>
                          <a:latin typeface="Gilroy" panose="00000500000000000000" pitchFamily="2" charset="-52"/>
                        </a:rPr>
                        <a:t>всего</a:t>
                      </a:r>
                      <a:endParaRPr lang="ru-KZ" sz="1400" b="1" dirty="0">
                        <a:solidFill>
                          <a:schemeClr val="bg1"/>
                        </a:solidFill>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a:txBody>
                    <a:bodyPr/>
                    <a:lstStyle/>
                    <a:p>
                      <a:pPr algn="ctr">
                        <a:lnSpc>
                          <a:spcPct val="107000"/>
                        </a:lnSpc>
                        <a:spcAft>
                          <a:spcPts val="800"/>
                        </a:spcAft>
                      </a:pPr>
                      <a:r>
                        <a:rPr lang="ru-RU" sz="1400" b="1" dirty="0">
                          <a:solidFill>
                            <a:schemeClr val="bg1"/>
                          </a:solidFill>
                          <a:effectLst/>
                          <a:latin typeface="Gilroy" panose="00000500000000000000" pitchFamily="2" charset="-52"/>
                        </a:rPr>
                        <a:t>% к 2021</a:t>
                      </a:r>
                      <a:endParaRPr lang="ru-KZ" sz="1400" b="1" dirty="0">
                        <a:solidFill>
                          <a:schemeClr val="bg1"/>
                        </a:solidFill>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EC7C30"/>
                    </a:solidFill>
                  </a:tcPr>
                </a:tc>
                <a:extLst>
                  <a:ext uri="{0D108BD9-81ED-4DB2-BD59-A6C34878D82A}">
                    <a16:rowId xmlns:a16="http://schemas.microsoft.com/office/drawing/2014/main" val="374159909"/>
                  </a:ext>
                </a:extLst>
              </a:tr>
              <a:tr h="443338">
                <a:tc>
                  <a:txBody>
                    <a:bodyPr/>
                    <a:lstStyle/>
                    <a:p>
                      <a:pPr algn="ctr">
                        <a:lnSpc>
                          <a:spcPct val="107000"/>
                        </a:lnSpc>
                        <a:spcAft>
                          <a:spcPts val="800"/>
                        </a:spcAft>
                      </a:pPr>
                      <a:r>
                        <a:rPr lang="ru-RU" sz="1400" b="1" dirty="0">
                          <a:effectLst/>
                          <a:latin typeface="Gilroy" panose="00000500000000000000" pitchFamily="2" charset="-52"/>
                        </a:rPr>
                        <a:t>Кол-во пострадавших </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a:txBody>
                    <a:bodyPr/>
                    <a:lstStyle/>
                    <a:p>
                      <a:pPr algn="ctr">
                        <a:lnSpc>
                          <a:spcPct val="107000"/>
                        </a:lnSpc>
                        <a:spcAft>
                          <a:spcPts val="800"/>
                        </a:spcAft>
                      </a:pPr>
                      <a:r>
                        <a:rPr lang="ru-RU" sz="1400" b="1" dirty="0">
                          <a:effectLst/>
                          <a:latin typeface="Gilroy" panose="00000500000000000000" pitchFamily="2" charset="-52"/>
                        </a:rPr>
                        <a:t>1 568</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1 430</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91,2%</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1 503</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105,1%</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1 467</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97,6%</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1465</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99,9%</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extLst>
                  <a:ext uri="{0D108BD9-81ED-4DB2-BD59-A6C34878D82A}">
                    <a16:rowId xmlns:a16="http://schemas.microsoft.com/office/drawing/2014/main" val="1488674341"/>
                  </a:ext>
                </a:extLst>
              </a:tr>
              <a:tr h="443338">
                <a:tc>
                  <a:txBody>
                    <a:bodyPr/>
                    <a:lstStyle/>
                    <a:p>
                      <a:pPr algn="ctr">
                        <a:lnSpc>
                          <a:spcPct val="107000"/>
                        </a:lnSpc>
                        <a:spcAft>
                          <a:spcPts val="800"/>
                        </a:spcAft>
                      </a:pPr>
                      <a:r>
                        <a:rPr lang="ru-RU" sz="1400" b="1" dirty="0">
                          <a:effectLst/>
                          <a:latin typeface="Gilroy" panose="00000500000000000000" pitchFamily="2" charset="-52"/>
                        </a:rPr>
                        <a:t>Из них со смертельным исходом</a:t>
                      </a:r>
                      <a:endParaRPr lang="ru-KZ" sz="1400" b="1" dirty="0">
                        <a:effectLst/>
                        <a:latin typeface="Gilroy" panose="00000500000000000000" pitchFamily="2" charset="-52"/>
                      </a:endParaRPr>
                    </a:p>
                  </a:txBody>
                  <a:tcPr marL="62926" marR="62926" marT="0" marB="0" anchor="ctr">
                    <a:solidFill>
                      <a:srgbClr val="004D81"/>
                    </a:solidFill>
                  </a:tcPr>
                </a:tc>
                <a:tc>
                  <a:txBody>
                    <a:bodyPr/>
                    <a:lstStyle/>
                    <a:p>
                      <a:pPr algn="ctr">
                        <a:lnSpc>
                          <a:spcPct val="107000"/>
                        </a:lnSpc>
                        <a:spcAft>
                          <a:spcPts val="800"/>
                        </a:spcAft>
                      </a:pPr>
                      <a:r>
                        <a:rPr lang="ru-RU" sz="1400" b="1" dirty="0">
                          <a:effectLst/>
                          <a:latin typeface="Gilroy" panose="00000500000000000000" pitchFamily="2" charset="-52"/>
                        </a:rPr>
                        <a:t>221</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180</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81,4%</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208</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115,5%</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200</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96,1%</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a:effectLst/>
                          <a:latin typeface="Gilroy" panose="00000500000000000000" pitchFamily="2" charset="-52"/>
                        </a:rPr>
                        <a:t>203</a:t>
                      </a:r>
                      <a:endParaRPr lang="ru-KZ" sz="1400" b="1">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101,5%</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extLst>
                  <a:ext uri="{0D108BD9-81ED-4DB2-BD59-A6C34878D82A}">
                    <a16:rowId xmlns:a16="http://schemas.microsoft.com/office/drawing/2014/main" val="589390149"/>
                  </a:ext>
                </a:extLst>
              </a:tr>
              <a:tr h="1075278">
                <a:tc>
                  <a:txBody>
                    <a:bodyPr/>
                    <a:lstStyle/>
                    <a:p>
                      <a:pPr algn="ctr">
                        <a:lnSpc>
                          <a:spcPct val="107000"/>
                        </a:lnSpc>
                        <a:spcAft>
                          <a:spcPts val="800"/>
                        </a:spcAft>
                      </a:pPr>
                      <a:r>
                        <a:rPr lang="ru-RU" sz="1400" b="1" dirty="0">
                          <a:effectLst/>
                          <a:latin typeface="Gilroy" panose="00000500000000000000" pitchFamily="2" charset="-52"/>
                        </a:rPr>
                        <a:t>Количество производственных советов</a:t>
                      </a:r>
                      <a:endParaRPr lang="ru-KZ" sz="1400" b="1" dirty="0">
                        <a:effectLst/>
                        <a:latin typeface="Gilroy" panose="00000500000000000000" pitchFamily="2" charset="-52"/>
                      </a:endParaRPr>
                    </a:p>
                    <a:p>
                      <a:pPr algn="ctr">
                        <a:lnSpc>
                          <a:spcPct val="107000"/>
                        </a:lnSpc>
                        <a:spcAft>
                          <a:spcPts val="800"/>
                        </a:spcAft>
                      </a:pPr>
                      <a:r>
                        <a:rPr lang="ru-RU" sz="1400" b="1" dirty="0">
                          <a:effectLst/>
                          <a:latin typeface="Gilroy" panose="00000500000000000000" pitchFamily="2" charset="-52"/>
                        </a:rPr>
                        <a:t>(созданных на предприятиях с присутствием ФПРК) </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a:txBody>
                    <a:bodyPr/>
                    <a:lstStyle/>
                    <a:p>
                      <a:pPr algn="ctr">
                        <a:lnSpc>
                          <a:spcPct val="107000"/>
                        </a:lnSpc>
                        <a:spcAft>
                          <a:spcPts val="800"/>
                        </a:spcAft>
                      </a:pPr>
                      <a:r>
                        <a:rPr lang="ru-RU" sz="1400" b="1" dirty="0">
                          <a:effectLst/>
                          <a:latin typeface="Gilroy" panose="00000500000000000000" pitchFamily="2" charset="-52"/>
                        </a:rPr>
                        <a:t>12 155</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11 707</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91%</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11 186</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93,5%</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11 696</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104%</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12 48</a:t>
                      </a:r>
                      <a:r>
                        <a:rPr lang="en-US" sz="1400" b="1" dirty="0">
                          <a:effectLst/>
                          <a:latin typeface="Gilroy" panose="00000500000000000000" pitchFamily="2" charset="-52"/>
                        </a:rPr>
                        <a:t>8</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106%</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extLst>
                  <a:ext uri="{0D108BD9-81ED-4DB2-BD59-A6C34878D82A}">
                    <a16:rowId xmlns:a16="http://schemas.microsoft.com/office/drawing/2014/main" val="2846296481"/>
                  </a:ext>
                </a:extLst>
              </a:tr>
              <a:tr h="443338">
                <a:tc>
                  <a:txBody>
                    <a:bodyPr/>
                    <a:lstStyle/>
                    <a:p>
                      <a:pPr algn="ctr">
                        <a:lnSpc>
                          <a:spcPct val="107000"/>
                        </a:lnSpc>
                        <a:spcAft>
                          <a:spcPts val="800"/>
                        </a:spcAft>
                      </a:pPr>
                      <a:r>
                        <a:rPr lang="ru-RU" sz="1400" b="1" dirty="0">
                          <a:effectLst/>
                          <a:latin typeface="Gilroy" panose="00000500000000000000" pitchFamily="2" charset="-52"/>
                        </a:rPr>
                        <a:t>Количество технических инспекторов </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a:txBody>
                    <a:bodyPr/>
                    <a:lstStyle/>
                    <a:p>
                      <a:pPr algn="ctr">
                        <a:lnSpc>
                          <a:spcPct val="107000"/>
                        </a:lnSpc>
                        <a:spcAft>
                          <a:spcPts val="800"/>
                        </a:spcAft>
                      </a:pPr>
                      <a:r>
                        <a:rPr lang="ru-RU" sz="1400" b="1" dirty="0">
                          <a:effectLst/>
                          <a:latin typeface="Gilroy" panose="00000500000000000000" pitchFamily="2" charset="-52"/>
                        </a:rPr>
                        <a:t>17 914</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18 406</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102%</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17 393</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94,4%</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17 994</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a:effectLst/>
                          <a:latin typeface="Gilroy" panose="00000500000000000000" pitchFamily="2" charset="-52"/>
                        </a:rPr>
                        <a:t>103,4%</a:t>
                      </a:r>
                      <a:endParaRPr lang="ru-KZ" sz="1400" b="1">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18 </a:t>
                      </a:r>
                      <a:r>
                        <a:rPr lang="en-US" sz="1400" b="1" dirty="0">
                          <a:effectLst/>
                          <a:latin typeface="Gilroy" panose="00000500000000000000" pitchFamily="2" charset="-52"/>
                        </a:rPr>
                        <a:t>717</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10</a:t>
                      </a:r>
                      <a:r>
                        <a:rPr lang="en-US" sz="1400" b="1" dirty="0">
                          <a:effectLst/>
                          <a:latin typeface="Gilroy" panose="00000500000000000000" pitchFamily="2" charset="-52"/>
                        </a:rPr>
                        <a:t>4</a:t>
                      </a:r>
                      <a:r>
                        <a:rPr lang="ru-RU" sz="1400" b="1" dirty="0">
                          <a:effectLst/>
                          <a:latin typeface="Gilroy" panose="00000500000000000000" pitchFamily="2" charset="-52"/>
                        </a:rPr>
                        <a:t>%</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extLst>
                  <a:ext uri="{0D108BD9-81ED-4DB2-BD59-A6C34878D82A}">
                    <a16:rowId xmlns:a16="http://schemas.microsoft.com/office/drawing/2014/main" val="4223832637"/>
                  </a:ext>
                </a:extLst>
              </a:tr>
              <a:tr h="622910">
                <a:tc>
                  <a:txBody>
                    <a:bodyPr/>
                    <a:lstStyle/>
                    <a:p>
                      <a:pPr algn="ctr">
                        <a:lnSpc>
                          <a:spcPct val="107000"/>
                        </a:lnSpc>
                        <a:spcAft>
                          <a:spcPts val="800"/>
                        </a:spcAft>
                      </a:pPr>
                      <a:r>
                        <a:rPr lang="ru-RU" sz="1400" b="1" dirty="0">
                          <a:effectLst/>
                          <a:latin typeface="Gilroy" panose="00000500000000000000" pitchFamily="2" charset="-52"/>
                        </a:rPr>
                        <a:t>Количество проведенных техническими инспекторами проверок</a:t>
                      </a:r>
                      <a:endParaRPr lang="ru-KZ" sz="1400" b="1" dirty="0">
                        <a:effectLst/>
                        <a:latin typeface="Gilroy" panose="00000500000000000000" pitchFamily="2" charset="-52"/>
                      </a:endParaRPr>
                    </a:p>
                  </a:txBody>
                  <a:tcPr marL="62926" marR="62926" marT="0" marB="0" anchor="ctr">
                    <a:solidFill>
                      <a:srgbClr val="004D81"/>
                    </a:solidFill>
                  </a:tcPr>
                </a:tc>
                <a:tc>
                  <a:txBody>
                    <a:bodyPr/>
                    <a:lstStyle/>
                    <a:p>
                      <a:pPr algn="ctr">
                        <a:lnSpc>
                          <a:spcPct val="107000"/>
                        </a:lnSpc>
                        <a:spcAft>
                          <a:spcPts val="800"/>
                        </a:spcAft>
                      </a:pPr>
                      <a:r>
                        <a:rPr lang="ru-RU" sz="1400" b="1" dirty="0">
                          <a:effectLst/>
                          <a:latin typeface="Gilroy" panose="00000500000000000000" pitchFamily="2" charset="-52"/>
                        </a:rPr>
                        <a:t>106 554</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73 438</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70%</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64 039</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87%</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61 115</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96%</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en-US" sz="1400" b="1" dirty="0">
                          <a:effectLst/>
                          <a:latin typeface="Gilroy" panose="00000500000000000000" pitchFamily="2" charset="-52"/>
                          <a:ea typeface="Calibri" panose="020F0502020204030204" pitchFamily="34" charset="0"/>
                          <a:cs typeface="Times New Roman" panose="02020603050405020304" pitchFamily="18" charset="0"/>
                        </a:rPr>
                        <a:t>117 484</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a:t>
                      </a:r>
                      <a:r>
                        <a:rPr lang="en-US" sz="1400" b="1" dirty="0">
                          <a:effectLst/>
                          <a:latin typeface="Gilroy" panose="00000500000000000000" pitchFamily="2" charset="-52"/>
                        </a:rPr>
                        <a:t>92</a:t>
                      </a:r>
                      <a:r>
                        <a:rPr lang="ru-RU" sz="1400" b="1" dirty="0">
                          <a:effectLst/>
                          <a:latin typeface="Gilroy" panose="00000500000000000000" pitchFamily="2" charset="-52"/>
                        </a:rPr>
                        <a:t>%</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extLst>
                  <a:ext uri="{0D108BD9-81ED-4DB2-BD59-A6C34878D82A}">
                    <a16:rowId xmlns:a16="http://schemas.microsoft.com/office/drawing/2014/main" val="1324725602"/>
                  </a:ext>
                </a:extLst>
              </a:tr>
              <a:tr h="802482">
                <a:tc>
                  <a:txBody>
                    <a:bodyPr/>
                    <a:lstStyle/>
                    <a:p>
                      <a:pPr algn="ctr">
                        <a:lnSpc>
                          <a:spcPct val="107000"/>
                        </a:lnSpc>
                        <a:spcAft>
                          <a:spcPts val="800"/>
                        </a:spcAft>
                      </a:pPr>
                      <a:r>
                        <a:rPr lang="ru-RU" sz="1400" b="1" dirty="0">
                          <a:effectLst/>
                          <a:latin typeface="Gilroy" panose="00000500000000000000" pitchFamily="2" charset="-52"/>
                        </a:rPr>
                        <a:t>Количество приостановок работ, инициированных техническими инспекторами  </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rgbClr val="004D81"/>
                    </a:solidFill>
                  </a:tcPr>
                </a:tc>
                <a:tc>
                  <a:txBody>
                    <a:bodyPr/>
                    <a:lstStyle/>
                    <a:p>
                      <a:pPr algn="ctr">
                        <a:lnSpc>
                          <a:spcPct val="107000"/>
                        </a:lnSpc>
                        <a:spcAft>
                          <a:spcPts val="800"/>
                        </a:spcAft>
                      </a:pPr>
                      <a:r>
                        <a:rPr lang="ru-RU" sz="1400" b="1" dirty="0">
                          <a:effectLst/>
                          <a:latin typeface="Gilroy" panose="00000500000000000000" pitchFamily="2" charset="-52"/>
                        </a:rPr>
                        <a:t>497</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706</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112%</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318</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66%</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ru-RU" sz="1400" b="1" dirty="0">
                          <a:effectLst/>
                          <a:latin typeface="Gilroy" panose="00000500000000000000" pitchFamily="2" charset="-52"/>
                        </a:rPr>
                        <a:t>207</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ru-RU" sz="1400" b="1" dirty="0">
                          <a:effectLst/>
                          <a:latin typeface="Gilroy" panose="00000500000000000000" pitchFamily="2" charset="-52"/>
                        </a:rPr>
                        <a:t>66%</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tc>
                  <a:txBody>
                    <a:bodyPr/>
                    <a:lstStyle/>
                    <a:p>
                      <a:pPr algn="ctr">
                        <a:lnSpc>
                          <a:spcPct val="107000"/>
                        </a:lnSpc>
                        <a:spcAft>
                          <a:spcPts val="800"/>
                        </a:spcAft>
                      </a:pPr>
                      <a:r>
                        <a:rPr lang="en-US" sz="1400" b="1" dirty="0">
                          <a:effectLst/>
                          <a:latin typeface="Gilroy" panose="00000500000000000000" pitchFamily="2" charset="-52"/>
                          <a:ea typeface="Calibri" panose="020F0502020204030204" pitchFamily="34" charset="0"/>
                          <a:cs typeface="Times New Roman" panose="02020603050405020304" pitchFamily="18" charset="0"/>
                        </a:rPr>
                        <a:t>463</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bg1">
                        <a:lumMod val="95000"/>
                      </a:schemeClr>
                    </a:solidFill>
                  </a:tcPr>
                </a:tc>
                <a:tc>
                  <a:txBody>
                    <a:bodyPr/>
                    <a:lstStyle/>
                    <a:p>
                      <a:pPr algn="ctr">
                        <a:lnSpc>
                          <a:spcPct val="107000"/>
                        </a:lnSpc>
                        <a:spcAft>
                          <a:spcPts val="800"/>
                        </a:spcAft>
                      </a:pPr>
                      <a:r>
                        <a:rPr lang="en-US" sz="1400" b="1">
                          <a:effectLst/>
                          <a:latin typeface="Gilroy" panose="00000500000000000000" pitchFamily="2" charset="-52"/>
                        </a:rPr>
                        <a:t>223</a:t>
                      </a:r>
                      <a:r>
                        <a:rPr lang="ru-RU" sz="1400" b="1">
                          <a:effectLst/>
                          <a:latin typeface="Gilroy" panose="00000500000000000000" pitchFamily="2" charset="-52"/>
                        </a:rPr>
                        <a:t>%</a:t>
                      </a:r>
                      <a:endParaRPr lang="ru-KZ" sz="1400" b="1" dirty="0">
                        <a:effectLst/>
                        <a:latin typeface="Gilroy" panose="00000500000000000000" pitchFamily="2" charset="-52"/>
                        <a:ea typeface="Calibri" panose="020F0502020204030204" pitchFamily="34" charset="0"/>
                        <a:cs typeface="Times New Roman" panose="02020603050405020304" pitchFamily="18" charset="0"/>
                      </a:endParaRPr>
                    </a:p>
                  </a:txBody>
                  <a:tcPr marL="62926" marR="62926" marT="0" marB="0" anchor="ctr">
                    <a:solidFill>
                      <a:schemeClr val="accent2">
                        <a:lumMod val="20000"/>
                        <a:lumOff val="80000"/>
                      </a:schemeClr>
                    </a:solidFill>
                  </a:tcPr>
                </a:tc>
                <a:extLst>
                  <a:ext uri="{0D108BD9-81ED-4DB2-BD59-A6C34878D82A}">
                    <a16:rowId xmlns:a16="http://schemas.microsoft.com/office/drawing/2014/main" val="1547118442"/>
                  </a:ext>
                </a:extLst>
              </a:tr>
            </a:tbl>
          </a:graphicData>
        </a:graphic>
      </p:graphicFrame>
      <p:sp>
        <p:nvSpPr>
          <p:cNvPr id="3" name="Rectangle 1">
            <a:extLst>
              <a:ext uri="{FF2B5EF4-FFF2-40B4-BE49-F238E27FC236}">
                <a16:creationId xmlns:a16="http://schemas.microsoft.com/office/drawing/2014/main" id="{01806CAF-492B-41D4-903D-B31CC7EBB22A}"/>
              </a:ext>
            </a:extLst>
          </p:cNvPr>
          <p:cNvSpPr>
            <a:spLocks noChangeArrowheads="1"/>
          </p:cNvSpPr>
          <p:nvPr/>
        </p:nvSpPr>
        <p:spPr bwMode="auto">
          <a:xfrm>
            <a:off x="1451850" y="990443"/>
            <a:ext cx="92115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KZ" altLang="ru-KZ" sz="1400" b="1" i="0" u="none" strike="noStrike" cap="none" normalizeH="0" baseline="0" dirty="0">
                <a:ln>
                  <a:noFill/>
                </a:ln>
                <a:solidFill>
                  <a:srgbClr val="004D81"/>
                </a:solidFill>
                <a:effectLst/>
                <a:latin typeface="Calibri" panose="020F0502020204030204" pitchFamily="34" charset="0"/>
                <a:ea typeface="Calibri" panose="020F0502020204030204" pitchFamily="34" charset="0"/>
                <a:cs typeface="Times New Roman" panose="02020603050405020304" pitchFamily="18" charset="0"/>
              </a:rPr>
              <a:t>ПРОИЗВОДСТВЕНН</a:t>
            </a:r>
            <a:r>
              <a:rPr kumimoji="0" lang="ru-RU" altLang="ru-KZ" sz="1400" b="1" i="0" u="none" strike="noStrike" cap="none" normalizeH="0" baseline="0" dirty="0">
                <a:ln>
                  <a:noFill/>
                </a:ln>
                <a:solidFill>
                  <a:srgbClr val="004D81"/>
                </a:solidFill>
                <a:effectLst/>
                <a:latin typeface="Calibri" panose="020F0502020204030204" pitchFamily="34" charset="0"/>
                <a:ea typeface="Calibri" panose="020F0502020204030204" pitchFamily="34" charset="0"/>
                <a:cs typeface="Times New Roman" panose="02020603050405020304" pitchFamily="18" charset="0"/>
              </a:rPr>
              <a:t>ЫЙ</a:t>
            </a:r>
            <a:r>
              <a:rPr kumimoji="0" lang="ru-KZ" altLang="ru-KZ" sz="1400" b="1" i="0" u="none" strike="noStrike" cap="none" normalizeH="0" baseline="0" dirty="0">
                <a:ln>
                  <a:noFill/>
                </a:ln>
                <a:solidFill>
                  <a:srgbClr val="004D81"/>
                </a:solidFill>
                <a:effectLst/>
                <a:latin typeface="Calibri" panose="020F0502020204030204" pitchFamily="34" charset="0"/>
                <a:ea typeface="Calibri" panose="020F0502020204030204" pitchFamily="34" charset="0"/>
                <a:cs typeface="Times New Roman" panose="02020603050405020304" pitchFamily="18" charset="0"/>
              </a:rPr>
              <a:t> ТРАВМАТИЗМ </a:t>
            </a:r>
            <a:r>
              <a:rPr kumimoji="0" lang="ru-RU" altLang="ru-KZ" sz="1400" b="1" i="0" u="none" strike="noStrike" cap="none" normalizeH="0" baseline="0" dirty="0">
                <a:ln>
                  <a:noFill/>
                </a:ln>
                <a:solidFill>
                  <a:srgbClr val="004D81"/>
                </a:solidFill>
                <a:effectLst/>
                <a:latin typeface="Calibri" panose="020F0502020204030204" pitchFamily="34" charset="0"/>
                <a:ea typeface="Calibri" panose="020F0502020204030204" pitchFamily="34" charset="0"/>
                <a:cs typeface="Times New Roman" panose="02020603050405020304" pitchFamily="18" charset="0"/>
              </a:rPr>
              <a:t>И ПОКАЗАТЕЛИ ДЕЯТЕЛЬНОСТИ ПРОИЗВОДСТВЕННЫХ СОВЕТОВ</a:t>
            </a:r>
            <a:br>
              <a:rPr kumimoji="0" lang="en-US" altLang="ru-KZ" sz="1400" b="1" i="0" u="none" strike="noStrike" cap="none" normalizeH="0" baseline="0" dirty="0">
                <a:ln>
                  <a:noFill/>
                </a:ln>
                <a:solidFill>
                  <a:srgbClr val="004D81"/>
                </a:solidFill>
                <a:effectLst/>
                <a:latin typeface="Calibri" panose="020F0502020204030204" pitchFamily="34" charset="0"/>
                <a:ea typeface="Calibri" panose="020F0502020204030204" pitchFamily="34" charset="0"/>
                <a:cs typeface="Times New Roman" panose="02020603050405020304" pitchFamily="18" charset="0"/>
              </a:rPr>
            </a:br>
            <a:r>
              <a:rPr kumimoji="0" lang="ru-RU" altLang="ru-KZ" sz="1400" b="1" i="0" u="none" strike="noStrike" cap="none" normalizeH="0" baseline="0" dirty="0">
                <a:ln>
                  <a:noFill/>
                </a:ln>
                <a:solidFill>
                  <a:srgbClr val="004D81"/>
                </a:solidFill>
                <a:effectLst/>
                <a:latin typeface="Calibri" panose="020F0502020204030204" pitchFamily="34" charset="0"/>
                <a:ea typeface="Calibri" panose="020F0502020204030204" pitchFamily="34" charset="0"/>
                <a:cs typeface="Times New Roman" panose="02020603050405020304" pitchFamily="18" charset="0"/>
              </a:rPr>
              <a:t>ЗА ПЕРИОД 2018 – 2022 ГОДЫ</a:t>
            </a:r>
            <a:endParaRPr kumimoji="0" lang="ru-RU" altLang="ru-KZ" sz="800" b="0" i="0" u="none" strike="noStrike" cap="none" normalizeH="0" baseline="0" dirty="0">
              <a:ln>
                <a:noFill/>
              </a:ln>
              <a:solidFill>
                <a:srgbClr val="004D81"/>
              </a:solidFill>
              <a:effectLst/>
            </a:endParaRPr>
          </a:p>
        </p:txBody>
      </p:sp>
      <p:grpSp>
        <p:nvGrpSpPr>
          <p:cNvPr id="4" name="Группа 3">
            <a:extLst>
              <a:ext uri="{FF2B5EF4-FFF2-40B4-BE49-F238E27FC236}">
                <a16:creationId xmlns:a16="http://schemas.microsoft.com/office/drawing/2014/main" id="{9498552D-5B7B-66C1-3211-A1040F8235F7}"/>
              </a:ext>
            </a:extLst>
          </p:cNvPr>
          <p:cNvGrpSpPr/>
          <p:nvPr/>
        </p:nvGrpSpPr>
        <p:grpSpPr>
          <a:xfrm>
            <a:off x="-46054" y="-9265"/>
            <a:ext cx="12238054" cy="820566"/>
            <a:chOff x="-46054" y="-9265"/>
            <a:chExt cx="12238054" cy="820566"/>
          </a:xfrm>
        </p:grpSpPr>
        <p:sp>
          <p:nvSpPr>
            <p:cNvPr id="7" name="Прямоугольник 6">
              <a:extLst>
                <a:ext uri="{FF2B5EF4-FFF2-40B4-BE49-F238E27FC236}">
                  <a16:creationId xmlns:a16="http://schemas.microsoft.com/office/drawing/2014/main" id="{472C1D6D-D051-3606-59A3-4A27E386595C}"/>
                </a:ext>
              </a:extLst>
            </p:cNvPr>
            <p:cNvSpPr/>
            <p:nvPr/>
          </p:nvSpPr>
          <p:spPr>
            <a:xfrm>
              <a:off x="-46054" y="-9265"/>
              <a:ext cx="12238054" cy="820566"/>
            </a:xfrm>
            <a:prstGeom prst="rect">
              <a:avLst/>
            </a:prstGeom>
            <a:solidFill>
              <a:srgbClr val="00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70C8A879-3B79-5F27-91D6-63E4749518D7}"/>
                </a:ext>
              </a:extLst>
            </p:cNvPr>
            <p:cNvSpPr txBox="1"/>
            <p:nvPr/>
          </p:nvSpPr>
          <p:spPr>
            <a:xfrm>
              <a:off x="296455" y="137691"/>
              <a:ext cx="10733096" cy="523861"/>
            </a:xfrm>
            <a:prstGeom prst="rect">
              <a:avLst/>
            </a:prstGeom>
            <a:noFill/>
          </p:spPr>
          <p:txBody>
            <a:bodyPr wrap="square" rtlCol="0">
              <a:spAutoFit/>
            </a:bodyPr>
            <a:lstStyle/>
            <a:p>
              <a:pPr>
                <a:lnSpc>
                  <a:spcPct val="107000"/>
                </a:lnSpc>
                <a:spcAft>
                  <a:spcPts val="800"/>
                </a:spcAft>
              </a:pPr>
              <a:r>
                <a:rPr lang="ru-RU" sz="2800" b="1" dirty="0">
                  <a:solidFill>
                    <a:schemeClr val="bg1"/>
                  </a:solidFill>
                  <a:latin typeface="Gilroy" panose="00000500000000000000" pitchFamily="2" charset="-52"/>
                </a:rPr>
                <a:t>ДИНАМИКА ПРОИЗВОДСТВЕННОГО ТРАВМАТИЗМА ЗА 5 ЛЕТ</a:t>
              </a:r>
              <a:endParaRPr lang="ru-KZ" sz="2800" b="1" dirty="0">
                <a:solidFill>
                  <a:schemeClr val="bg1"/>
                </a:solidFill>
                <a:latin typeface="Gilroy" panose="00000500000000000000" pitchFamily="2" charset="-52"/>
              </a:endParaRPr>
            </a:p>
          </p:txBody>
        </p:sp>
        <p:pic>
          <p:nvPicPr>
            <p:cNvPr id="10" name="Рисунок 9">
              <a:extLst>
                <a:ext uri="{FF2B5EF4-FFF2-40B4-BE49-F238E27FC236}">
                  <a16:creationId xmlns:a16="http://schemas.microsoft.com/office/drawing/2014/main" id="{4CAC1ABC-019A-6D98-51BE-9604D780060D}"/>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11192784" y="48971"/>
              <a:ext cx="835983" cy="695545"/>
            </a:xfrm>
            <a:prstGeom prst="rect">
              <a:avLst/>
            </a:prstGeom>
          </p:spPr>
        </p:pic>
      </p:grpSp>
      <p:sp>
        <p:nvSpPr>
          <p:cNvPr id="11" name="TextBox 10">
            <a:extLst>
              <a:ext uri="{FF2B5EF4-FFF2-40B4-BE49-F238E27FC236}">
                <a16:creationId xmlns:a16="http://schemas.microsoft.com/office/drawing/2014/main" id="{E8D49768-6360-7B96-5585-6BAB7977C84E}"/>
              </a:ext>
            </a:extLst>
          </p:cNvPr>
          <p:cNvSpPr txBox="1"/>
          <p:nvPr/>
        </p:nvSpPr>
        <p:spPr>
          <a:xfrm>
            <a:off x="11821539" y="6439697"/>
            <a:ext cx="319318" cy="369332"/>
          </a:xfrm>
          <a:prstGeom prst="rect">
            <a:avLst/>
          </a:prstGeom>
          <a:noFill/>
        </p:spPr>
        <p:txBody>
          <a:bodyPr wrap="none" rtlCol="0">
            <a:spAutoFit/>
          </a:bodyPr>
          <a:lstStyle/>
          <a:p>
            <a:r>
              <a:rPr lang="en-US" b="1" dirty="0">
                <a:solidFill>
                  <a:srgbClr val="004B7D"/>
                </a:solidFill>
                <a:latin typeface="Gilroy" panose="00000500000000000000" pitchFamily="2" charset="-52"/>
              </a:rPr>
              <a:t>4</a:t>
            </a:r>
          </a:p>
        </p:txBody>
      </p:sp>
    </p:spTree>
    <p:extLst>
      <p:ext uri="{BB962C8B-B14F-4D97-AF65-F5344CB8AC3E}">
        <p14:creationId xmlns:p14="http://schemas.microsoft.com/office/powerpoint/2010/main" val="429242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1AB778A0-7856-E670-2104-6B41133020F7}"/>
              </a:ext>
            </a:extLst>
          </p:cNvPr>
          <p:cNvSpPr txBox="1"/>
          <p:nvPr/>
        </p:nvSpPr>
        <p:spPr>
          <a:xfrm>
            <a:off x="414411" y="1183247"/>
            <a:ext cx="11196364" cy="4515082"/>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ü"/>
            </a:pPr>
            <a:r>
              <a:rPr lang="ru-RU" sz="16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усиление ответственности за необеспечение надлежащих условий по безопасности и</a:t>
            </a:r>
            <a:r>
              <a:rPr lang="en-US" sz="16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 </a:t>
            </a:r>
            <a:r>
              <a:rPr lang="ru-RU" sz="16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охране труда, </a:t>
            </a:r>
          </a:p>
          <a:p>
            <a:pPr marL="285750" indent="-285750">
              <a:lnSpc>
                <a:spcPct val="107000"/>
              </a:lnSpc>
              <a:spcAft>
                <a:spcPts val="800"/>
              </a:spcAft>
              <a:buFont typeface="Wingdings" panose="05000000000000000000" pitchFamily="2" charset="2"/>
              <a:buChar char="ü"/>
            </a:pPr>
            <a:r>
              <a:rPr lang="ru-RU" sz="16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создание производственных советов для работодателей, являющихся субъектами среднего и крупного предпринимательства, </a:t>
            </a:r>
          </a:p>
          <a:p>
            <a:pPr marL="285750" indent="-285750">
              <a:lnSpc>
                <a:spcPct val="107000"/>
              </a:lnSpc>
              <a:spcAft>
                <a:spcPts val="800"/>
              </a:spcAft>
              <a:buFont typeface="Wingdings" panose="05000000000000000000" pitchFamily="2" charset="2"/>
              <a:buChar char="ü"/>
            </a:pPr>
            <a:r>
              <a:rPr lang="ru-RU" sz="16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существенное увеличение полномочий, </a:t>
            </a:r>
          </a:p>
          <a:p>
            <a:pPr marL="285750" indent="-285750">
              <a:lnSpc>
                <a:spcPct val="107000"/>
              </a:lnSpc>
              <a:spcAft>
                <a:spcPts val="800"/>
              </a:spcAft>
              <a:buFont typeface="Wingdings" panose="05000000000000000000" pitchFamily="2" charset="2"/>
              <a:buChar char="ü"/>
            </a:pPr>
            <a:r>
              <a:rPr lang="ru-RU" sz="16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мер поощрения и ответственности технических инспекторов труда, </a:t>
            </a:r>
          </a:p>
          <a:p>
            <a:pPr marL="285750" indent="-285750">
              <a:lnSpc>
                <a:spcPct val="107000"/>
              </a:lnSpc>
              <a:spcAft>
                <a:spcPts val="800"/>
              </a:spcAft>
              <a:buFont typeface="Wingdings" panose="05000000000000000000" pitchFamily="2" charset="2"/>
              <a:buChar char="ü"/>
            </a:pPr>
            <a:r>
              <a:rPr lang="ru-RU" sz="16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решение проблемных вопросов касательно возмещения вреда, причиненного 	работнику в результате несчастного случая.</a:t>
            </a:r>
            <a:endParaRPr lang="ru-KZ" sz="1600" b="1"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endParaRPr>
          </a:p>
          <a:p>
            <a:pPr>
              <a:lnSpc>
                <a:spcPct val="107000"/>
              </a:lnSpc>
              <a:spcAft>
                <a:spcPts val="800"/>
              </a:spcAft>
            </a:pPr>
            <a:r>
              <a:rPr lang="ru-RU" sz="1800" b="1" dirty="0">
                <a:latin typeface="Gilroy" panose="00000500000000000000" pitchFamily="2" charset="-52"/>
                <a:cs typeface="Times New Roman" panose="02020603050405020304" pitchFamily="18" charset="0"/>
              </a:rPr>
              <a:t>	</a:t>
            </a:r>
            <a:endParaRPr lang="en-US" sz="1800" b="1" dirty="0">
              <a:latin typeface="Gilroy" panose="00000500000000000000" pitchFamily="2" charset="-52"/>
              <a:cs typeface="Times New Roman" panose="02020603050405020304" pitchFamily="18" charset="0"/>
            </a:endParaRPr>
          </a:p>
          <a:p>
            <a:pPr>
              <a:lnSpc>
                <a:spcPct val="107000"/>
              </a:lnSpc>
              <a:spcAft>
                <a:spcPts val="800"/>
              </a:spcAft>
            </a:pPr>
            <a:r>
              <a:rPr lang="ru-RU" sz="1600" b="1" dirty="0">
                <a:latin typeface="Gilroy" panose="00000500000000000000" pitchFamily="2" charset="-52"/>
                <a:cs typeface="Times New Roman" panose="02020603050405020304" pitchFamily="18" charset="0"/>
              </a:rPr>
              <a:t>Одно из предложений касается организации совместного проведения проверок по формату</a:t>
            </a:r>
            <a:r>
              <a:rPr lang="en-US" sz="1600" b="1" dirty="0">
                <a:latin typeface="Gilroy" panose="00000500000000000000" pitchFamily="2" charset="-52"/>
                <a:cs typeface="Times New Roman" panose="02020603050405020304" pitchFamily="18" charset="0"/>
              </a:rPr>
              <a:t> - </a:t>
            </a:r>
            <a:r>
              <a:rPr lang="ru-RU" sz="1600" b="1" dirty="0">
                <a:latin typeface="Gilroy" panose="00000500000000000000" pitchFamily="2" charset="-52"/>
                <a:cs typeface="Times New Roman" panose="02020603050405020304" pitchFamily="18" charset="0"/>
              </a:rPr>
              <a:t> </a:t>
            </a:r>
            <a:r>
              <a:rPr lang="ru-RU" sz="1600" b="1" dirty="0">
                <a:solidFill>
                  <a:srgbClr val="004D81"/>
                </a:solidFill>
                <a:latin typeface="Gilroy" panose="00000500000000000000" pitchFamily="2" charset="-52"/>
                <a:cs typeface="Times New Roman" panose="02020603050405020304" pitchFamily="18" charset="0"/>
              </a:rPr>
              <a:t>«государственный инспектор труда – технический инспектор по охране труда».</a:t>
            </a:r>
            <a:endParaRPr lang="en-US" sz="1600" b="1" dirty="0">
              <a:solidFill>
                <a:srgbClr val="004D81"/>
              </a:solidFill>
              <a:latin typeface="Gilroy" panose="00000500000000000000" pitchFamily="2" charset="-52"/>
              <a:cs typeface="Times New Roman" panose="02020603050405020304" pitchFamily="18" charset="0"/>
            </a:endParaRPr>
          </a:p>
          <a:p>
            <a:pPr>
              <a:lnSpc>
                <a:spcPct val="107000"/>
              </a:lnSpc>
              <a:spcAft>
                <a:spcPts val="800"/>
              </a:spcAft>
            </a:pPr>
            <a:r>
              <a:rPr lang="ru-RU" sz="1600"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rPr>
              <a:t>Повсеместное привлечение технических инспекторов может способствовать качеству проведения проверок, снижению уровня сокрытия травм. Отличительной особенностью технического инспектора является тот факт, что он знает проблемы изнутри, под другим углом восприятия, чем государственный инспектор или сотрудник службы охраны труда предприятия.</a:t>
            </a:r>
            <a:endParaRPr lang="ru-KZ" sz="1600" dirty="0">
              <a:solidFill>
                <a:srgbClr val="004D81"/>
              </a:solidFill>
              <a:effectLst/>
              <a:latin typeface="Gilroy" panose="00000500000000000000" pitchFamily="2" charset="-52"/>
              <a:ea typeface="Calibri" panose="020F0502020204030204" pitchFamily="34" charset="0"/>
              <a:cs typeface="Times New Roman" panose="02020603050405020304" pitchFamily="18" charset="0"/>
            </a:endParaRPr>
          </a:p>
        </p:txBody>
      </p:sp>
      <p:grpSp>
        <p:nvGrpSpPr>
          <p:cNvPr id="2" name="Группа 1">
            <a:extLst>
              <a:ext uri="{FF2B5EF4-FFF2-40B4-BE49-F238E27FC236}">
                <a16:creationId xmlns:a16="http://schemas.microsoft.com/office/drawing/2014/main" id="{301229BA-BC0E-62F2-3682-4E9E3C943B0A}"/>
              </a:ext>
            </a:extLst>
          </p:cNvPr>
          <p:cNvGrpSpPr/>
          <p:nvPr/>
        </p:nvGrpSpPr>
        <p:grpSpPr>
          <a:xfrm>
            <a:off x="-46054" y="-9265"/>
            <a:ext cx="12238054" cy="820566"/>
            <a:chOff x="-46054" y="-9265"/>
            <a:chExt cx="12238054" cy="820566"/>
          </a:xfrm>
        </p:grpSpPr>
        <p:sp>
          <p:nvSpPr>
            <p:cNvPr id="3" name="Прямоугольник 2">
              <a:extLst>
                <a:ext uri="{FF2B5EF4-FFF2-40B4-BE49-F238E27FC236}">
                  <a16:creationId xmlns:a16="http://schemas.microsoft.com/office/drawing/2014/main" id="{5A5EC708-26D8-44D5-B4E3-8A1C498A3093}"/>
                </a:ext>
              </a:extLst>
            </p:cNvPr>
            <p:cNvSpPr/>
            <p:nvPr/>
          </p:nvSpPr>
          <p:spPr>
            <a:xfrm>
              <a:off x="-46054" y="-9265"/>
              <a:ext cx="12238054" cy="820566"/>
            </a:xfrm>
            <a:prstGeom prst="rect">
              <a:avLst/>
            </a:prstGeom>
            <a:solidFill>
              <a:srgbClr val="00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8C5B723A-837A-35CE-A04E-5FF8EB198868}"/>
                </a:ext>
              </a:extLst>
            </p:cNvPr>
            <p:cNvSpPr txBox="1"/>
            <p:nvPr/>
          </p:nvSpPr>
          <p:spPr>
            <a:xfrm>
              <a:off x="296455" y="137691"/>
              <a:ext cx="10733096" cy="530979"/>
            </a:xfrm>
            <a:prstGeom prst="rect">
              <a:avLst/>
            </a:prstGeom>
            <a:noFill/>
          </p:spPr>
          <p:txBody>
            <a:bodyPr wrap="square" rtlCol="0">
              <a:spAutoFit/>
            </a:bodyPr>
            <a:lstStyle/>
            <a:p>
              <a:pPr>
                <a:lnSpc>
                  <a:spcPct val="107000"/>
                </a:lnSpc>
                <a:spcAft>
                  <a:spcPts val="800"/>
                </a:spcAft>
              </a:pPr>
              <a:r>
                <a:rPr lang="ru-RU" sz="2800" b="1" dirty="0">
                  <a:solidFill>
                    <a:schemeClr val="bg1"/>
                  </a:solidFill>
                  <a:latin typeface="Gilroy" panose="00000500000000000000" pitchFamily="2" charset="-52"/>
                </a:rPr>
                <a:t>ПРЕДЛОЖЕНИЕ ФЕДЕРАЦИИ ПРОФСОЮЗОВ РК</a:t>
              </a:r>
              <a:endParaRPr lang="ru-KZ" sz="2800" b="1" dirty="0">
                <a:solidFill>
                  <a:schemeClr val="bg1"/>
                </a:solidFill>
                <a:latin typeface="Gilroy" panose="00000500000000000000" pitchFamily="2" charset="-52"/>
              </a:endParaRPr>
            </a:p>
          </p:txBody>
        </p:sp>
        <p:pic>
          <p:nvPicPr>
            <p:cNvPr id="5" name="Рисунок 4">
              <a:extLst>
                <a:ext uri="{FF2B5EF4-FFF2-40B4-BE49-F238E27FC236}">
                  <a16:creationId xmlns:a16="http://schemas.microsoft.com/office/drawing/2014/main" id="{58CCC91F-5064-07E5-9FC4-23257FEACBC5}"/>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11192784" y="48971"/>
              <a:ext cx="835983" cy="695545"/>
            </a:xfrm>
            <a:prstGeom prst="rect">
              <a:avLst/>
            </a:prstGeom>
          </p:spPr>
        </p:pic>
      </p:grpSp>
      <p:sp>
        <p:nvSpPr>
          <p:cNvPr id="15" name="TextBox 14">
            <a:extLst>
              <a:ext uri="{FF2B5EF4-FFF2-40B4-BE49-F238E27FC236}">
                <a16:creationId xmlns:a16="http://schemas.microsoft.com/office/drawing/2014/main" id="{CF4C1288-DF34-D907-56CB-78AF32266CAB}"/>
              </a:ext>
            </a:extLst>
          </p:cNvPr>
          <p:cNvSpPr txBox="1"/>
          <p:nvPr/>
        </p:nvSpPr>
        <p:spPr>
          <a:xfrm>
            <a:off x="11821539" y="6439697"/>
            <a:ext cx="319318" cy="369332"/>
          </a:xfrm>
          <a:prstGeom prst="rect">
            <a:avLst/>
          </a:prstGeom>
          <a:noFill/>
        </p:spPr>
        <p:txBody>
          <a:bodyPr wrap="none" rtlCol="0">
            <a:spAutoFit/>
          </a:bodyPr>
          <a:lstStyle/>
          <a:p>
            <a:r>
              <a:rPr lang="en-US" b="1" dirty="0">
                <a:solidFill>
                  <a:srgbClr val="004B7D"/>
                </a:solidFill>
                <a:latin typeface="Gilroy" panose="00000500000000000000" pitchFamily="2" charset="-52"/>
              </a:rPr>
              <a:t>5</a:t>
            </a:r>
          </a:p>
        </p:txBody>
      </p:sp>
    </p:spTree>
    <p:extLst>
      <p:ext uri="{BB962C8B-B14F-4D97-AF65-F5344CB8AC3E}">
        <p14:creationId xmlns:p14="http://schemas.microsoft.com/office/powerpoint/2010/main" val="105010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301229BA-BC0E-62F2-3682-4E9E3C943B0A}"/>
              </a:ext>
            </a:extLst>
          </p:cNvPr>
          <p:cNvGrpSpPr/>
          <p:nvPr/>
        </p:nvGrpSpPr>
        <p:grpSpPr>
          <a:xfrm>
            <a:off x="-46054" y="-9265"/>
            <a:ext cx="12238054" cy="820566"/>
            <a:chOff x="-46054" y="-9265"/>
            <a:chExt cx="12238054" cy="820566"/>
          </a:xfrm>
        </p:grpSpPr>
        <p:sp>
          <p:nvSpPr>
            <p:cNvPr id="3" name="Прямоугольник 2">
              <a:extLst>
                <a:ext uri="{FF2B5EF4-FFF2-40B4-BE49-F238E27FC236}">
                  <a16:creationId xmlns:a16="http://schemas.microsoft.com/office/drawing/2014/main" id="{5A5EC708-26D8-44D5-B4E3-8A1C498A3093}"/>
                </a:ext>
              </a:extLst>
            </p:cNvPr>
            <p:cNvSpPr/>
            <p:nvPr/>
          </p:nvSpPr>
          <p:spPr>
            <a:xfrm>
              <a:off x="-46054" y="-9265"/>
              <a:ext cx="12238054" cy="820566"/>
            </a:xfrm>
            <a:prstGeom prst="rect">
              <a:avLst/>
            </a:prstGeom>
            <a:solidFill>
              <a:srgbClr val="00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8C5B723A-837A-35CE-A04E-5FF8EB198868}"/>
                </a:ext>
              </a:extLst>
            </p:cNvPr>
            <p:cNvSpPr txBox="1"/>
            <p:nvPr/>
          </p:nvSpPr>
          <p:spPr>
            <a:xfrm>
              <a:off x="296455" y="137691"/>
              <a:ext cx="10733096" cy="530979"/>
            </a:xfrm>
            <a:prstGeom prst="rect">
              <a:avLst/>
            </a:prstGeom>
            <a:noFill/>
          </p:spPr>
          <p:txBody>
            <a:bodyPr wrap="square" rtlCol="0">
              <a:spAutoFit/>
            </a:bodyPr>
            <a:lstStyle/>
            <a:p>
              <a:pPr>
                <a:lnSpc>
                  <a:spcPct val="107000"/>
                </a:lnSpc>
                <a:spcAft>
                  <a:spcPts val="800"/>
                </a:spcAft>
              </a:pPr>
              <a:r>
                <a:rPr lang="ru-RU" sz="2800" b="1" dirty="0">
                  <a:solidFill>
                    <a:schemeClr val="bg1"/>
                  </a:solidFill>
                  <a:latin typeface="Gilroy" panose="00000500000000000000" pitchFamily="2" charset="-52"/>
                </a:rPr>
                <a:t>ПРЕДЛОЖЕНИЕ ФЕДЕРАЦИИ ПРОФСОЮЗОВ РК</a:t>
              </a:r>
              <a:endParaRPr lang="ru-KZ" sz="2800" b="1" dirty="0">
                <a:solidFill>
                  <a:schemeClr val="bg1"/>
                </a:solidFill>
                <a:latin typeface="Gilroy" panose="00000500000000000000" pitchFamily="2" charset="-52"/>
              </a:endParaRPr>
            </a:p>
          </p:txBody>
        </p:sp>
        <p:pic>
          <p:nvPicPr>
            <p:cNvPr id="5" name="Рисунок 4">
              <a:extLst>
                <a:ext uri="{FF2B5EF4-FFF2-40B4-BE49-F238E27FC236}">
                  <a16:creationId xmlns:a16="http://schemas.microsoft.com/office/drawing/2014/main" id="{58CCC91F-5064-07E5-9FC4-23257FEACBC5}"/>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11192784" y="48971"/>
              <a:ext cx="835983" cy="695545"/>
            </a:xfrm>
            <a:prstGeom prst="rect">
              <a:avLst/>
            </a:prstGeom>
          </p:spPr>
        </p:pic>
      </p:grpSp>
      <p:grpSp>
        <p:nvGrpSpPr>
          <p:cNvPr id="16" name="Группа 15">
            <a:extLst>
              <a:ext uri="{FF2B5EF4-FFF2-40B4-BE49-F238E27FC236}">
                <a16:creationId xmlns:a16="http://schemas.microsoft.com/office/drawing/2014/main" id="{2B8E272C-8325-CA70-21D6-C1D899AEB526}"/>
              </a:ext>
            </a:extLst>
          </p:cNvPr>
          <p:cNvGrpSpPr/>
          <p:nvPr/>
        </p:nvGrpSpPr>
        <p:grpSpPr>
          <a:xfrm>
            <a:off x="89552" y="2332734"/>
            <a:ext cx="10939999" cy="2192532"/>
            <a:chOff x="51452" y="4322568"/>
            <a:chExt cx="10939999" cy="2192532"/>
          </a:xfrm>
        </p:grpSpPr>
        <p:pic>
          <p:nvPicPr>
            <p:cNvPr id="29" name="Рисунок 28">
              <a:extLst>
                <a:ext uri="{FF2B5EF4-FFF2-40B4-BE49-F238E27FC236}">
                  <a16:creationId xmlns:a16="http://schemas.microsoft.com/office/drawing/2014/main" id="{74F1B535-703E-9129-8D9D-FA011DDA3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668" y="4467151"/>
              <a:ext cx="1902844" cy="1070351"/>
            </a:xfrm>
            <a:prstGeom prst="rect">
              <a:avLst/>
            </a:prstGeom>
          </p:spPr>
        </p:pic>
        <p:pic>
          <p:nvPicPr>
            <p:cNvPr id="27" name="Рисунок 26">
              <a:extLst>
                <a:ext uri="{FF2B5EF4-FFF2-40B4-BE49-F238E27FC236}">
                  <a16:creationId xmlns:a16="http://schemas.microsoft.com/office/drawing/2014/main" id="{1A6073A0-5ADE-EE77-F4FA-7452D4EEC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316" y="4322568"/>
              <a:ext cx="2253641" cy="1352185"/>
            </a:xfrm>
            <a:prstGeom prst="rect">
              <a:avLst/>
            </a:prstGeom>
          </p:spPr>
        </p:pic>
        <p:sp>
          <p:nvSpPr>
            <p:cNvPr id="9" name="TextBox 8">
              <a:extLst>
                <a:ext uri="{FF2B5EF4-FFF2-40B4-BE49-F238E27FC236}">
                  <a16:creationId xmlns:a16="http://schemas.microsoft.com/office/drawing/2014/main" id="{E0D6E9E9-0CE9-6FE4-3915-69940514760C}"/>
                </a:ext>
              </a:extLst>
            </p:cNvPr>
            <p:cNvSpPr txBox="1"/>
            <p:nvPr/>
          </p:nvSpPr>
          <p:spPr>
            <a:xfrm>
              <a:off x="51452" y="5593044"/>
              <a:ext cx="4548505"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1600" b="1" dirty="0">
                  <a:solidFill>
                    <a:srgbClr val="1D4999"/>
                  </a:solidFill>
                  <a:latin typeface="Gilroy" panose="00000500000000000000" pitchFamily="2" charset="-52"/>
                </a:rPr>
                <a:t>по рекомендации МОТ</a:t>
              </a:r>
              <a:br>
                <a:rPr lang="ru-RU" sz="1600" b="1" dirty="0">
                  <a:solidFill>
                    <a:srgbClr val="1D4999"/>
                  </a:solidFill>
                  <a:latin typeface="Gilroy" panose="00000500000000000000" pitchFamily="2" charset="-52"/>
                </a:rPr>
              </a:br>
              <a:r>
                <a:rPr lang="ru-RU" sz="1600" b="1" dirty="0">
                  <a:solidFill>
                    <a:srgbClr val="1D4999"/>
                  </a:solidFill>
                  <a:latin typeface="Gilroy" panose="00000500000000000000" pitchFamily="2" charset="-52"/>
                </a:rPr>
                <a:t>соотношение должно быть: </a:t>
              </a:r>
              <a:endParaRPr lang="en-US" sz="1600" b="1" dirty="0">
                <a:solidFill>
                  <a:srgbClr val="1D4999"/>
                </a:solidFill>
                <a:latin typeface="Gilroy" panose="00000500000000000000" pitchFamily="2" charset="-52"/>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ru-RU" sz="1600" b="1" dirty="0">
                  <a:solidFill>
                    <a:srgbClr val="FF0000"/>
                  </a:solidFill>
                  <a:latin typeface="Gilroy" panose="00000500000000000000" pitchFamily="2" charset="-52"/>
                </a:rPr>
                <a:t>1 инспектор на 10</a:t>
              </a:r>
              <a:r>
                <a:rPr lang="en-US" sz="1600" b="1" dirty="0">
                  <a:solidFill>
                    <a:srgbClr val="FF0000"/>
                  </a:solidFill>
                  <a:latin typeface="Gilroy" panose="00000500000000000000" pitchFamily="2" charset="-52"/>
                </a:rPr>
                <a:t> </a:t>
              </a:r>
              <a:r>
                <a:rPr lang="ru-RU" sz="1600" b="1" dirty="0">
                  <a:solidFill>
                    <a:srgbClr val="FF0000"/>
                  </a:solidFill>
                  <a:latin typeface="Gilroy" panose="00000500000000000000" pitchFamily="2" charset="-52"/>
                </a:rPr>
                <a:t>000 работающих</a:t>
              </a:r>
              <a:endParaRPr lang="ru-KZ" sz="1600" b="1" dirty="0">
                <a:latin typeface="Gilroy" panose="00000500000000000000" pitchFamily="2" charset="-52"/>
              </a:endParaRPr>
            </a:p>
          </p:txBody>
        </p:sp>
        <p:sp>
          <p:nvSpPr>
            <p:cNvPr id="11" name="TextBox 10">
              <a:extLst>
                <a:ext uri="{FF2B5EF4-FFF2-40B4-BE49-F238E27FC236}">
                  <a16:creationId xmlns:a16="http://schemas.microsoft.com/office/drawing/2014/main" id="{D0BECC7F-E301-F8E8-4AD2-FBFA34E36084}"/>
                </a:ext>
              </a:extLst>
            </p:cNvPr>
            <p:cNvSpPr txBox="1"/>
            <p:nvPr/>
          </p:nvSpPr>
          <p:spPr>
            <a:xfrm>
              <a:off x="7625668" y="5593044"/>
              <a:ext cx="3365783"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RU" sz="1600" b="1" dirty="0">
                  <a:solidFill>
                    <a:srgbClr val="004D81"/>
                  </a:solidFill>
                  <a:latin typeface="Gilroy" panose="00000500000000000000" pitchFamily="2" charset="-52"/>
                </a:rPr>
                <a:t>в Казахстане</a:t>
              </a:r>
              <a:r>
                <a:rPr lang="en-US" sz="1600" b="1" dirty="0">
                  <a:solidFill>
                    <a:srgbClr val="004D81"/>
                  </a:solidFill>
                  <a:latin typeface="Gilroy" panose="00000500000000000000" pitchFamily="2" charset="-52"/>
                </a:rPr>
                <a:t>:</a:t>
              </a:r>
            </a:p>
            <a:p>
              <a:pPr marL="0" marR="0" lvl="0" indent="0" defTabSz="914400" rtl="0" eaLnBrk="1" fontAlgn="auto" latinLnBrk="0" hangingPunct="1">
                <a:lnSpc>
                  <a:spcPct val="100000"/>
                </a:lnSpc>
                <a:spcBef>
                  <a:spcPts val="0"/>
                </a:spcBef>
                <a:spcAft>
                  <a:spcPts val="0"/>
                </a:spcAft>
                <a:buClrTx/>
                <a:buSzTx/>
                <a:buFontTx/>
                <a:buNone/>
                <a:tabLst/>
                <a:defRPr/>
              </a:pPr>
              <a:r>
                <a:rPr lang="ru-RU" sz="1600" b="1" dirty="0">
                  <a:solidFill>
                    <a:srgbClr val="FF0000"/>
                  </a:solidFill>
                  <a:latin typeface="Gilroy" panose="00000500000000000000" pitchFamily="2" charset="-52"/>
                </a:rPr>
                <a:t>1 инспектор приходится на</a:t>
              </a:r>
              <a:endParaRPr lang="en-US" sz="1600" b="1" dirty="0">
                <a:solidFill>
                  <a:srgbClr val="FF0000"/>
                </a:solidFill>
                <a:latin typeface="Gilroy" panose="00000500000000000000" pitchFamily="2" charset="-52"/>
              </a:endParaRPr>
            </a:p>
            <a:p>
              <a:pPr marL="0" marR="0" lvl="0" indent="0" defTabSz="914400" rtl="0" eaLnBrk="1" fontAlgn="auto" latinLnBrk="0" hangingPunct="1">
                <a:lnSpc>
                  <a:spcPct val="100000"/>
                </a:lnSpc>
                <a:spcBef>
                  <a:spcPts val="0"/>
                </a:spcBef>
                <a:spcAft>
                  <a:spcPts val="0"/>
                </a:spcAft>
                <a:buClrTx/>
                <a:buSzTx/>
                <a:buFontTx/>
                <a:buNone/>
                <a:tabLst/>
                <a:defRPr/>
              </a:pPr>
              <a:r>
                <a:rPr lang="ru-RU" sz="1600" b="1" dirty="0">
                  <a:solidFill>
                    <a:srgbClr val="FF0000"/>
                  </a:solidFill>
                  <a:latin typeface="Gilroy" panose="00000500000000000000" pitchFamily="2" charset="-52"/>
                </a:rPr>
                <a:t>26</a:t>
              </a:r>
              <a:r>
                <a:rPr lang="en-US" sz="1600" b="1" dirty="0">
                  <a:solidFill>
                    <a:srgbClr val="FF0000"/>
                  </a:solidFill>
                  <a:latin typeface="Gilroy" panose="00000500000000000000" pitchFamily="2" charset="-52"/>
                </a:rPr>
                <a:t> </a:t>
              </a:r>
              <a:r>
                <a:rPr lang="ru-RU" sz="1600" b="1" dirty="0">
                  <a:solidFill>
                    <a:srgbClr val="FF0000"/>
                  </a:solidFill>
                  <a:latin typeface="Gilroy" panose="00000500000000000000" pitchFamily="2" charset="-52"/>
                </a:rPr>
                <a:t>000 работников</a:t>
              </a:r>
              <a:endParaRPr lang="ru-KZ" sz="1600" b="1" dirty="0">
                <a:solidFill>
                  <a:srgbClr val="FF0000"/>
                </a:solidFill>
                <a:latin typeface="Gilroy" panose="00000500000000000000" pitchFamily="2" charset="-52"/>
              </a:endParaRPr>
            </a:p>
          </p:txBody>
        </p:sp>
        <p:pic>
          <p:nvPicPr>
            <p:cNvPr id="14" name="Рисунок 13">
              <a:extLst>
                <a:ext uri="{FF2B5EF4-FFF2-40B4-BE49-F238E27FC236}">
                  <a16:creationId xmlns:a16="http://schemas.microsoft.com/office/drawing/2014/main" id="{B0D24DD5-5EFF-F01A-8A99-0978BC41BAB4}"/>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500"/>
                      </a14:imgEffect>
                      <a14:imgEffect>
                        <a14:saturation sat="101000"/>
                      </a14:imgEffect>
                      <a14:imgEffect>
                        <a14:brightnessContrast bright="-100000" contrast="99000"/>
                      </a14:imgEffect>
                    </a14:imgLayer>
                  </a14:imgProps>
                </a:ext>
                <a:ext uri="{28A0092B-C50C-407E-A947-70E740481C1C}">
                  <a14:useLocalDpi xmlns:a14="http://schemas.microsoft.com/office/drawing/2010/main" val="0"/>
                </a:ext>
              </a:extLst>
            </a:blip>
            <a:srcRect/>
            <a:stretch/>
          </p:blipFill>
          <p:spPr>
            <a:xfrm>
              <a:off x="5106478" y="4322568"/>
              <a:ext cx="2012669" cy="2192532"/>
            </a:xfrm>
            <a:prstGeom prst="rect">
              <a:avLst/>
            </a:prstGeom>
          </p:spPr>
        </p:pic>
      </p:grpSp>
      <p:sp>
        <p:nvSpPr>
          <p:cNvPr id="15" name="TextBox 14">
            <a:extLst>
              <a:ext uri="{FF2B5EF4-FFF2-40B4-BE49-F238E27FC236}">
                <a16:creationId xmlns:a16="http://schemas.microsoft.com/office/drawing/2014/main" id="{CF4C1288-DF34-D907-56CB-78AF32266CAB}"/>
              </a:ext>
            </a:extLst>
          </p:cNvPr>
          <p:cNvSpPr txBox="1"/>
          <p:nvPr/>
        </p:nvSpPr>
        <p:spPr>
          <a:xfrm>
            <a:off x="11821539" y="6439697"/>
            <a:ext cx="319318" cy="369332"/>
          </a:xfrm>
          <a:prstGeom prst="rect">
            <a:avLst/>
          </a:prstGeom>
          <a:noFill/>
        </p:spPr>
        <p:txBody>
          <a:bodyPr wrap="none" rtlCol="0">
            <a:spAutoFit/>
          </a:bodyPr>
          <a:lstStyle/>
          <a:p>
            <a:r>
              <a:rPr lang="en-US" b="1" dirty="0">
                <a:solidFill>
                  <a:srgbClr val="004B7D"/>
                </a:solidFill>
                <a:latin typeface="Gilroy" panose="00000500000000000000" pitchFamily="2" charset="-52"/>
              </a:rPr>
              <a:t>6</a:t>
            </a:r>
          </a:p>
        </p:txBody>
      </p:sp>
    </p:spTree>
    <p:extLst>
      <p:ext uri="{BB962C8B-B14F-4D97-AF65-F5344CB8AC3E}">
        <p14:creationId xmlns:p14="http://schemas.microsoft.com/office/powerpoint/2010/main" val="363031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CCB31723-0BC0-40CB-A92A-B2F71FE5DC2B}"/>
              </a:ext>
            </a:extLst>
          </p:cNvPr>
          <p:cNvGrpSpPr/>
          <p:nvPr/>
        </p:nvGrpSpPr>
        <p:grpSpPr>
          <a:xfrm>
            <a:off x="296454" y="2024050"/>
            <a:ext cx="11192930" cy="3760576"/>
            <a:chOff x="972766" y="2195594"/>
            <a:chExt cx="10046684" cy="3375463"/>
          </a:xfrm>
        </p:grpSpPr>
        <p:grpSp>
          <p:nvGrpSpPr>
            <p:cNvPr id="7" name="Group 122">
              <a:extLst>
                <a:ext uri="{FF2B5EF4-FFF2-40B4-BE49-F238E27FC236}">
                  <a16:creationId xmlns:a16="http://schemas.microsoft.com/office/drawing/2014/main" id="{AC41D8B9-2BAB-48ED-9C5F-3DCBD959BCAD}"/>
                </a:ext>
              </a:extLst>
            </p:cNvPr>
            <p:cNvGrpSpPr/>
            <p:nvPr/>
          </p:nvGrpSpPr>
          <p:grpSpPr>
            <a:xfrm>
              <a:off x="972766" y="2195594"/>
              <a:ext cx="2859932" cy="3375463"/>
              <a:chOff x="996737" y="945404"/>
              <a:chExt cx="4515228" cy="5329142"/>
            </a:xfrm>
          </p:grpSpPr>
          <p:sp>
            <p:nvSpPr>
              <p:cNvPr id="11" name="Freeform: Shape 117">
                <a:extLst>
                  <a:ext uri="{FF2B5EF4-FFF2-40B4-BE49-F238E27FC236}">
                    <a16:creationId xmlns:a16="http://schemas.microsoft.com/office/drawing/2014/main" id="{7A42DC19-D8BA-4B20-903E-EF21E8E06EF4}"/>
                  </a:ext>
                </a:extLst>
              </p:cNvPr>
              <p:cNvSpPr/>
              <p:nvPr/>
            </p:nvSpPr>
            <p:spPr>
              <a:xfrm>
                <a:off x="2712949" y="945404"/>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flip="none" rotWithShape="1">
                  <a:gsLst>
                    <a:gs pos="7000">
                      <a:schemeClr val="accent1">
                        <a:lumMod val="5000"/>
                        <a:lumOff val="95000"/>
                        <a:alpha val="60000"/>
                      </a:schemeClr>
                    </a:gs>
                    <a:gs pos="86000">
                      <a:schemeClr val="accent2"/>
                    </a:gs>
                  </a:gsLst>
                  <a:lin ang="18900000" scaled="1"/>
                  <a:tileRect/>
                </a:gradFill>
                <a:prstDash val="solid"/>
                <a:miter/>
              </a:ln>
            </p:spPr>
            <p:txBody>
              <a:bodyPr rtlCol="0" anchor="ctr"/>
              <a:lstStyle/>
              <a:p>
                <a:endParaRPr lang="en-US"/>
              </a:p>
            </p:txBody>
          </p:sp>
          <p:sp>
            <p:nvSpPr>
              <p:cNvPr id="12" name="Freeform: Shape 119">
                <a:extLst>
                  <a:ext uri="{FF2B5EF4-FFF2-40B4-BE49-F238E27FC236}">
                    <a16:creationId xmlns:a16="http://schemas.microsoft.com/office/drawing/2014/main" id="{3CC82A38-441E-431C-A7BA-3C76AFD1B468}"/>
                  </a:ext>
                </a:extLst>
              </p:cNvPr>
              <p:cNvSpPr/>
              <p:nvPr/>
            </p:nvSpPr>
            <p:spPr>
              <a:xfrm>
                <a:off x="4385539" y="309748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8"/>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6"/>
                    </a:gs>
                  </a:gsLst>
                  <a:lin ang="600000" scaled="0"/>
                </a:gradFill>
                <a:prstDash val="solid"/>
                <a:miter/>
              </a:ln>
            </p:spPr>
            <p:txBody>
              <a:bodyPr rtlCol="0" anchor="ctr"/>
              <a:lstStyle/>
              <a:p>
                <a:endParaRPr lang="en-US"/>
              </a:p>
            </p:txBody>
          </p:sp>
          <p:sp>
            <p:nvSpPr>
              <p:cNvPr id="13" name="Freeform: Shape 121">
                <a:extLst>
                  <a:ext uri="{FF2B5EF4-FFF2-40B4-BE49-F238E27FC236}">
                    <a16:creationId xmlns:a16="http://schemas.microsoft.com/office/drawing/2014/main" id="{049C18EF-CAA2-42F4-84BE-57C80D7FC977}"/>
                  </a:ext>
                </a:extLst>
              </p:cNvPr>
              <p:cNvSpPr/>
              <p:nvPr/>
            </p:nvSpPr>
            <p:spPr>
              <a:xfrm>
                <a:off x="2712949" y="5148120"/>
                <a:ext cx="1126426" cy="1126426"/>
              </a:xfrm>
              <a:custGeom>
                <a:avLst/>
                <a:gdLst>
                  <a:gd name="connsiteX0" fmla="*/ 1126427 w 1126426"/>
                  <a:gd name="connsiteY0" fmla="*/ 563213 h 1126426"/>
                  <a:gd name="connsiteX1" fmla="*/ 563213 w 1126426"/>
                  <a:gd name="connsiteY1" fmla="*/ 1126426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6"/>
                      <a:pt x="563213" y="1126426"/>
                    </a:cubicBezTo>
                    <a:cubicBezTo>
                      <a:pt x="252159" y="1126426"/>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7000">
                      <a:schemeClr val="accent1"/>
                    </a:gs>
                  </a:gsLst>
                  <a:lin ang="4800000" scaled="0"/>
                </a:gradFill>
                <a:prstDash val="solid"/>
                <a:miter/>
              </a:ln>
            </p:spPr>
            <p:txBody>
              <a:bodyPr rtlCol="0" anchor="ctr"/>
              <a:lstStyle/>
              <a:p>
                <a:endParaRPr lang="en-US"/>
              </a:p>
            </p:txBody>
          </p:sp>
          <p:grpSp>
            <p:nvGrpSpPr>
              <p:cNvPr id="14" name="Group 90">
                <a:extLst>
                  <a:ext uri="{FF2B5EF4-FFF2-40B4-BE49-F238E27FC236}">
                    <a16:creationId xmlns:a16="http://schemas.microsoft.com/office/drawing/2014/main" id="{A5F26A05-FA7D-436A-81CF-16681EFABF46}"/>
                  </a:ext>
                </a:extLst>
              </p:cNvPr>
              <p:cNvGrpSpPr/>
              <p:nvPr/>
            </p:nvGrpSpPr>
            <p:grpSpPr>
              <a:xfrm>
                <a:off x="996737" y="1134190"/>
                <a:ext cx="4326443" cy="4951570"/>
                <a:chOff x="971251" y="1134190"/>
                <a:chExt cx="4326443" cy="4951570"/>
              </a:xfrm>
            </p:grpSpPr>
            <p:cxnSp>
              <p:nvCxnSpPr>
                <p:cNvPr id="15" name="Straight Connector 84">
                  <a:extLst>
                    <a:ext uri="{FF2B5EF4-FFF2-40B4-BE49-F238E27FC236}">
                      <a16:creationId xmlns:a16="http://schemas.microsoft.com/office/drawing/2014/main" id="{DE470996-B13D-4C17-A3FF-19D4A28C5155}"/>
                    </a:ext>
                  </a:extLst>
                </p:cNvPr>
                <p:cNvCxnSpPr>
                  <a:cxnSpLocks/>
                  <a:endCxn id="23" idx="1"/>
                </p:cNvCxnSpPr>
                <p:nvPr/>
              </p:nvCxnSpPr>
              <p:spPr>
                <a:xfrm flipH="1" flipV="1">
                  <a:off x="2989975" y="4944624"/>
                  <a:ext cx="264597" cy="78012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79">
                  <a:extLst>
                    <a:ext uri="{FF2B5EF4-FFF2-40B4-BE49-F238E27FC236}">
                      <a16:creationId xmlns:a16="http://schemas.microsoft.com/office/drawing/2014/main" id="{2FA0E74C-E928-4224-93A4-2B03BBC330E6}"/>
                    </a:ext>
                  </a:extLst>
                </p:cNvPr>
                <p:cNvCxnSpPr>
                  <a:cxnSpLocks/>
                  <a:stCxn id="24" idx="0"/>
                </p:cNvCxnSpPr>
                <p:nvPr/>
              </p:nvCxnSpPr>
              <p:spPr>
                <a:xfrm>
                  <a:off x="4126214" y="3660696"/>
                  <a:ext cx="805479" cy="990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9">
                  <a:extLst>
                    <a:ext uri="{FF2B5EF4-FFF2-40B4-BE49-F238E27FC236}">
                      <a16:creationId xmlns:a16="http://schemas.microsoft.com/office/drawing/2014/main" id="{61B53716-909D-4D1C-811A-508E97E01837}"/>
                    </a:ext>
                  </a:extLst>
                </p:cNvPr>
                <p:cNvCxnSpPr>
                  <a:cxnSpLocks/>
                  <a:stCxn id="22" idx="3"/>
                </p:cNvCxnSpPr>
                <p:nvPr/>
              </p:nvCxnSpPr>
              <p:spPr>
                <a:xfrm flipV="1">
                  <a:off x="2993505" y="1496621"/>
                  <a:ext cx="270425" cy="73290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Arc 69">
                  <a:extLst>
                    <a:ext uri="{FF2B5EF4-FFF2-40B4-BE49-F238E27FC236}">
                      <a16:creationId xmlns:a16="http://schemas.microsoft.com/office/drawing/2014/main" id="{C1DE6133-0696-451B-9BCA-4B64B260FB10}"/>
                    </a:ext>
                  </a:extLst>
                </p:cNvPr>
                <p:cNvSpPr/>
                <p:nvPr/>
              </p:nvSpPr>
              <p:spPr>
                <a:xfrm flipH="1">
                  <a:off x="1455241" y="2284632"/>
                  <a:ext cx="2578608" cy="2578608"/>
                </a:xfrm>
                <a:prstGeom prst="arc">
                  <a:avLst>
                    <a:gd name="adj1" fmla="val 3397586"/>
                    <a:gd name="adj2" fmla="val 18544872"/>
                  </a:avLst>
                </a:prstGeom>
                <a:ln w="19050">
                  <a:gradFill flip="none" rotWithShape="1">
                    <a:gsLst>
                      <a:gs pos="0">
                        <a:schemeClr val="bg1"/>
                      </a:gs>
                      <a:gs pos="38000">
                        <a:schemeClr val="accent3">
                          <a:lumMod val="20000"/>
                          <a:lumOff val="80000"/>
                        </a:schemeClr>
                      </a:gs>
                      <a:gs pos="59000">
                        <a:schemeClr val="accent3">
                          <a:lumMod val="60000"/>
                          <a:lumOff val="40000"/>
                        </a:schemeClr>
                      </a:gs>
                      <a:gs pos="97345">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4">
                  <a:extLst>
                    <a:ext uri="{FF2B5EF4-FFF2-40B4-BE49-F238E27FC236}">
                      <a16:creationId xmlns:a16="http://schemas.microsoft.com/office/drawing/2014/main" id="{C6144AA6-555C-4AB0-8FF6-37DD3CD52155}"/>
                    </a:ext>
                  </a:extLst>
                </p:cNvPr>
                <p:cNvSpPr/>
                <p:nvPr/>
              </p:nvSpPr>
              <p:spPr>
                <a:xfrm>
                  <a:off x="971251" y="1848916"/>
                  <a:ext cx="3465576" cy="3465576"/>
                </a:xfrm>
                <a:prstGeom prst="arc">
                  <a:avLst>
                    <a:gd name="adj1" fmla="val 5080919"/>
                    <a:gd name="adj2" fmla="val 16938518"/>
                  </a:avLst>
                </a:prstGeom>
                <a:ln w="19050">
                  <a:gradFill flip="none" rotWithShape="1">
                    <a:gsLst>
                      <a:gs pos="0">
                        <a:schemeClr val="bg1"/>
                      </a:gs>
                      <a:gs pos="46000">
                        <a:schemeClr val="accent3">
                          <a:lumMod val="20000"/>
                          <a:lumOff val="80000"/>
                        </a:schemeClr>
                      </a:gs>
                      <a:gs pos="67000">
                        <a:schemeClr val="accent3">
                          <a:lumMod val="60000"/>
                          <a:lumOff val="40000"/>
                        </a:schemeClr>
                      </a:gs>
                      <a:gs pos="92000">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aphic 6">
                  <a:extLst>
                    <a:ext uri="{FF2B5EF4-FFF2-40B4-BE49-F238E27FC236}">
                      <a16:creationId xmlns:a16="http://schemas.microsoft.com/office/drawing/2014/main" id="{E09F9998-110F-4D13-B4CF-4E369D162575}"/>
                    </a:ext>
                  </a:extLst>
                </p:cNvPr>
                <p:cNvGrpSpPr/>
                <p:nvPr/>
              </p:nvGrpSpPr>
              <p:grpSpPr>
                <a:xfrm>
                  <a:off x="1634665" y="1134190"/>
                  <a:ext cx="3663029" cy="4951570"/>
                  <a:chOff x="1306925" y="1123823"/>
                  <a:chExt cx="3663029" cy="4951570"/>
                </a:xfrm>
              </p:grpSpPr>
              <p:sp>
                <p:nvSpPr>
                  <p:cNvPr id="21" name="Freeform: Shape 11">
                    <a:extLst>
                      <a:ext uri="{FF2B5EF4-FFF2-40B4-BE49-F238E27FC236}">
                        <a16:creationId xmlns:a16="http://schemas.microsoft.com/office/drawing/2014/main" id="{D62279F0-5B3B-4341-A3BA-F4277C43F2D1}"/>
                      </a:ext>
                    </a:extLst>
                  </p:cNvPr>
                  <p:cNvSpPr/>
                  <p:nvPr/>
                </p:nvSpPr>
                <p:spPr>
                  <a:xfrm>
                    <a:off x="1478714" y="2656044"/>
                    <a:ext cx="1818651" cy="1782193"/>
                  </a:xfrm>
                  <a:custGeom>
                    <a:avLst/>
                    <a:gdLst>
                      <a:gd name="connsiteX0" fmla="*/ 1763268 w 1763267"/>
                      <a:gd name="connsiteY0" fmla="*/ 881634 h 1763268"/>
                      <a:gd name="connsiteX1" fmla="*/ 881634 w 1763267"/>
                      <a:gd name="connsiteY1" fmla="*/ 1763268 h 1763268"/>
                      <a:gd name="connsiteX2" fmla="*/ 0 w 1763267"/>
                      <a:gd name="connsiteY2" fmla="*/ 881634 h 1763268"/>
                      <a:gd name="connsiteX3" fmla="*/ 881634 w 1763267"/>
                      <a:gd name="connsiteY3" fmla="*/ 0 h 1763268"/>
                      <a:gd name="connsiteX4" fmla="*/ 1763268 w 1763267"/>
                      <a:gd name="connsiteY4" fmla="*/ 881634 h 176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67" h="1763268">
                        <a:moveTo>
                          <a:pt x="1763268" y="881634"/>
                        </a:moveTo>
                        <a:cubicBezTo>
                          <a:pt x="1763268" y="1368547"/>
                          <a:pt x="1368547" y="1763268"/>
                          <a:pt x="881634" y="1763268"/>
                        </a:cubicBezTo>
                        <a:cubicBezTo>
                          <a:pt x="394721" y="1763268"/>
                          <a:pt x="0" y="1368547"/>
                          <a:pt x="0" y="881634"/>
                        </a:cubicBezTo>
                        <a:cubicBezTo>
                          <a:pt x="0" y="394721"/>
                          <a:pt x="394721" y="0"/>
                          <a:pt x="881634" y="0"/>
                        </a:cubicBezTo>
                        <a:cubicBezTo>
                          <a:pt x="1368547" y="0"/>
                          <a:pt x="1763268" y="394721"/>
                          <a:pt x="1763268" y="881634"/>
                        </a:cubicBezTo>
                        <a:close/>
                      </a:path>
                    </a:pathLst>
                  </a:custGeom>
                  <a:solidFill>
                    <a:schemeClr val="bg1"/>
                  </a:solidFill>
                  <a:ln w="9525" cap="flat">
                    <a:noFill/>
                    <a:prstDash val="solid"/>
                    <a:miter/>
                  </a:ln>
                  <a:effectLst>
                    <a:outerShdw blurRad="152400" dist="101600" dir="2700000" algn="tl" rotWithShape="0">
                      <a:prstClr val="black">
                        <a:alpha val="40000"/>
                      </a:prstClr>
                    </a:outerShdw>
                  </a:effectLst>
                </p:spPr>
                <p:txBody>
                  <a:bodyPr rtlCol="0" anchor="ctr"/>
                  <a:lstStyle/>
                  <a:p>
                    <a:pPr algn="ctr"/>
                    <a:r>
                      <a:rPr lang="ru-RU" sz="1400" b="1" dirty="0">
                        <a:solidFill>
                          <a:schemeClr val="accent1">
                            <a:lumMod val="75000"/>
                          </a:schemeClr>
                        </a:solidFill>
                        <a:latin typeface="Gilroy" panose="00000500000000000000" pitchFamily="2" charset="-52"/>
                      </a:rPr>
                      <a:t>Концепция безопасного труда в РК до 2030 г</a:t>
                    </a:r>
                    <a:r>
                      <a:rPr lang="en-US" sz="1400" b="1" dirty="0">
                        <a:solidFill>
                          <a:schemeClr val="accent1">
                            <a:lumMod val="75000"/>
                          </a:schemeClr>
                        </a:solidFill>
                        <a:latin typeface="Gilroy" panose="00000500000000000000" pitchFamily="2" charset="-52"/>
                      </a:rPr>
                      <a:t>.</a:t>
                    </a:r>
                  </a:p>
                </p:txBody>
              </p:sp>
              <p:sp>
                <p:nvSpPr>
                  <p:cNvPr id="22" name="Freeform: Shape 20">
                    <a:extLst>
                      <a:ext uri="{FF2B5EF4-FFF2-40B4-BE49-F238E27FC236}">
                        <a16:creationId xmlns:a16="http://schemas.microsoft.com/office/drawing/2014/main" id="{3ACDA549-2A99-4296-B91D-1012F6D82955}"/>
                      </a:ext>
                    </a:extLst>
                  </p:cNvPr>
                  <p:cNvSpPr/>
                  <p:nvPr/>
                </p:nvSpPr>
                <p:spPr>
                  <a:xfrm rot="1242827">
                    <a:off x="2538888" y="2213102"/>
                    <a:ext cx="187452" cy="187452"/>
                  </a:xfrm>
                  <a:custGeom>
                    <a:avLst/>
                    <a:gdLst>
                      <a:gd name="connsiteX0" fmla="*/ 187452 w 187452"/>
                      <a:gd name="connsiteY0" fmla="*/ 93726 h 187452"/>
                      <a:gd name="connsiteX1" fmla="*/ 93726 w 187452"/>
                      <a:gd name="connsiteY1" fmla="*/ 187452 h 187452"/>
                      <a:gd name="connsiteX2" fmla="*/ 0 w 187452"/>
                      <a:gd name="connsiteY2" fmla="*/ 93726 h 187452"/>
                      <a:gd name="connsiteX3" fmla="*/ 93726 w 187452"/>
                      <a:gd name="connsiteY3" fmla="*/ 0 h 187452"/>
                      <a:gd name="connsiteX4" fmla="*/ 187452 w 187452"/>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2">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2"/>
                  </a:solidFill>
                  <a:ln w="9525" cap="flat">
                    <a:noFill/>
                    <a:prstDash val="solid"/>
                    <a:miter/>
                  </a:ln>
                </p:spPr>
                <p:txBody>
                  <a:bodyPr rtlCol="0" anchor="ctr"/>
                  <a:lstStyle/>
                  <a:p>
                    <a:endParaRPr lang="en-US"/>
                  </a:p>
                </p:txBody>
              </p:sp>
              <p:sp>
                <p:nvSpPr>
                  <p:cNvPr id="23" name="Freeform: Shape 21">
                    <a:extLst>
                      <a:ext uri="{FF2B5EF4-FFF2-40B4-BE49-F238E27FC236}">
                        <a16:creationId xmlns:a16="http://schemas.microsoft.com/office/drawing/2014/main" id="{566F630E-5927-482E-9312-9CD75CD8D305}"/>
                      </a:ext>
                    </a:extLst>
                  </p:cNvPr>
                  <p:cNvSpPr/>
                  <p:nvPr/>
                </p:nvSpPr>
                <p:spPr>
                  <a:xfrm rot="20494593">
                    <a:off x="2538888" y="4751609"/>
                    <a:ext cx="187452" cy="187451"/>
                  </a:xfrm>
                  <a:custGeom>
                    <a:avLst/>
                    <a:gdLst>
                      <a:gd name="connsiteX0" fmla="*/ 187452 w 187452"/>
                      <a:gd name="connsiteY0" fmla="*/ 93726 h 187451"/>
                      <a:gd name="connsiteX1" fmla="*/ 93726 w 187452"/>
                      <a:gd name="connsiteY1" fmla="*/ 187452 h 187451"/>
                      <a:gd name="connsiteX2" fmla="*/ 0 w 187452"/>
                      <a:gd name="connsiteY2" fmla="*/ 93726 h 187451"/>
                      <a:gd name="connsiteX3" fmla="*/ 93726 w 187452"/>
                      <a:gd name="connsiteY3" fmla="*/ 0 h 187451"/>
                      <a:gd name="connsiteX4" fmla="*/ 187452 w 187452"/>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1">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E096EB1-00A8-4D0D-B268-E7BE6F55CB9E}"/>
                      </a:ext>
                    </a:extLst>
                  </p:cNvPr>
                  <p:cNvSpPr/>
                  <p:nvPr/>
                </p:nvSpPr>
                <p:spPr>
                  <a:xfrm>
                    <a:off x="3611022" y="3556603"/>
                    <a:ext cx="187451" cy="187451"/>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6"/>
                  </a:solidFill>
                  <a:ln w="9525" cap="flat">
                    <a:noFill/>
                    <a:prstDash val="solid"/>
                    <a:miter/>
                  </a:ln>
                </p:spPr>
                <p:txBody>
                  <a:bodyPr rtlCol="0" anchor="ctr"/>
                  <a:lstStyle/>
                  <a:p>
                    <a:endParaRPr lang="en-US"/>
                  </a:p>
                </p:txBody>
              </p:sp>
              <p:sp>
                <p:nvSpPr>
                  <p:cNvPr id="25" name="Freeform: Shape 28">
                    <a:extLst>
                      <a:ext uri="{FF2B5EF4-FFF2-40B4-BE49-F238E27FC236}">
                        <a16:creationId xmlns:a16="http://schemas.microsoft.com/office/drawing/2014/main" id="{761908B4-9D84-4220-A8F0-2562018BC1E3}"/>
                      </a:ext>
                    </a:extLst>
                  </p:cNvPr>
                  <p:cNvSpPr/>
                  <p:nvPr/>
                </p:nvSpPr>
                <p:spPr>
                  <a:xfrm>
                    <a:off x="2548509" y="1123823"/>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2"/>
                      </a:gs>
                      <a:gs pos="100000">
                        <a:schemeClr val="accent2">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endParaRPr lang="en-US" b="1" dirty="0">
                      <a:solidFill>
                        <a:schemeClr val="bg1"/>
                      </a:solidFill>
                    </a:endParaRPr>
                  </a:p>
                </p:txBody>
              </p:sp>
              <p:sp>
                <p:nvSpPr>
                  <p:cNvPr id="26" name="Freeform: Shape 40">
                    <a:extLst>
                      <a:ext uri="{FF2B5EF4-FFF2-40B4-BE49-F238E27FC236}">
                        <a16:creationId xmlns:a16="http://schemas.microsoft.com/office/drawing/2014/main" id="{381F49E5-4746-4C67-932A-6AF2C06EBC28}"/>
                      </a:ext>
                    </a:extLst>
                  </p:cNvPr>
                  <p:cNvSpPr/>
                  <p:nvPr/>
                </p:nvSpPr>
                <p:spPr>
                  <a:xfrm>
                    <a:off x="4221099" y="3275901"/>
                    <a:ext cx="748855" cy="748855"/>
                  </a:xfrm>
                  <a:custGeom>
                    <a:avLst/>
                    <a:gdLst>
                      <a:gd name="connsiteX0" fmla="*/ 748856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6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6" y="374428"/>
                        </a:moveTo>
                        <a:cubicBezTo>
                          <a:pt x="748856" y="581219"/>
                          <a:pt x="581218" y="748856"/>
                          <a:pt x="374428" y="748856"/>
                        </a:cubicBezTo>
                        <a:cubicBezTo>
                          <a:pt x="167637" y="748856"/>
                          <a:pt x="0" y="581218"/>
                          <a:pt x="0" y="374428"/>
                        </a:cubicBezTo>
                        <a:cubicBezTo>
                          <a:pt x="0" y="167637"/>
                          <a:pt x="167637" y="0"/>
                          <a:pt x="374428" y="0"/>
                        </a:cubicBezTo>
                        <a:cubicBezTo>
                          <a:pt x="581219" y="0"/>
                          <a:pt x="748856" y="167637"/>
                          <a:pt x="748856" y="374428"/>
                        </a:cubicBezTo>
                        <a:close/>
                      </a:path>
                    </a:pathLst>
                  </a:custGeom>
                  <a:gradFill>
                    <a:gsLst>
                      <a:gs pos="0">
                        <a:schemeClr val="accent6"/>
                      </a:gs>
                      <a:gs pos="100000">
                        <a:schemeClr val="accent6">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endParaRPr lang="en-US" b="1" dirty="0">
                      <a:solidFill>
                        <a:schemeClr val="bg1"/>
                      </a:solidFill>
                    </a:endParaRPr>
                  </a:p>
                </p:txBody>
              </p:sp>
              <p:sp>
                <p:nvSpPr>
                  <p:cNvPr id="27" name="Freeform: Shape 52">
                    <a:extLst>
                      <a:ext uri="{FF2B5EF4-FFF2-40B4-BE49-F238E27FC236}">
                        <a16:creationId xmlns:a16="http://schemas.microsoft.com/office/drawing/2014/main" id="{1119F559-9715-49FA-A8A6-6E0217EFBE22}"/>
                      </a:ext>
                    </a:extLst>
                  </p:cNvPr>
                  <p:cNvSpPr/>
                  <p:nvPr/>
                </p:nvSpPr>
                <p:spPr>
                  <a:xfrm>
                    <a:off x="2548509" y="5326538"/>
                    <a:ext cx="748855" cy="748855"/>
                  </a:xfrm>
                  <a:custGeom>
                    <a:avLst/>
                    <a:gdLst>
                      <a:gd name="connsiteX0" fmla="*/ 748855 w 748855"/>
                      <a:gd name="connsiteY0" fmla="*/ 374428 h 748855"/>
                      <a:gd name="connsiteX1" fmla="*/ 374428 w 748855"/>
                      <a:gd name="connsiteY1" fmla="*/ 748855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5"/>
                          <a:pt x="374428" y="748855"/>
                        </a:cubicBezTo>
                        <a:cubicBezTo>
                          <a:pt x="167637" y="748855"/>
                          <a:pt x="0" y="581219"/>
                          <a:pt x="0" y="374428"/>
                        </a:cubicBezTo>
                        <a:cubicBezTo>
                          <a:pt x="0" y="167637"/>
                          <a:pt x="167637" y="0"/>
                          <a:pt x="374428" y="0"/>
                        </a:cubicBezTo>
                        <a:cubicBezTo>
                          <a:pt x="581219" y="0"/>
                          <a:pt x="748855" y="167637"/>
                          <a:pt x="748855" y="374428"/>
                        </a:cubicBezTo>
                        <a:close/>
                      </a:path>
                    </a:pathLst>
                  </a:custGeom>
                  <a:gradFill>
                    <a:gsLst>
                      <a:gs pos="0">
                        <a:schemeClr val="accent1"/>
                      </a:gs>
                      <a:gs pos="100000">
                        <a:schemeClr val="accent1">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endParaRPr lang="en-US" b="1" dirty="0">
                      <a:solidFill>
                        <a:schemeClr val="bg1"/>
                      </a:solidFill>
                    </a:endParaRPr>
                  </a:p>
                </p:txBody>
              </p:sp>
              <p:sp>
                <p:nvSpPr>
                  <p:cNvPr id="28" name="Freeform: Shape 55">
                    <a:extLst>
                      <a:ext uri="{FF2B5EF4-FFF2-40B4-BE49-F238E27FC236}">
                        <a16:creationId xmlns:a16="http://schemas.microsoft.com/office/drawing/2014/main" id="{1A0748F6-F580-4DBE-9866-AB791E2193FF}"/>
                      </a:ext>
                    </a:extLst>
                  </p:cNvPr>
                  <p:cNvSpPr/>
                  <p:nvPr/>
                </p:nvSpPr>
                <p:spPr>
                  <a:xfrm rot="2700000">
                    <a:off x="1306925" y="2465228"/>
                    <a:ext cx="2221611" cy="2221611"/>
                  </a:xfrm>
                  <a:custGeom>
                    <a:avLst/>
                    <a:gdLst>
                      <a:gd name="connsiteX0" fmla="*/ 2221611 w 2221611"/>
                      <a:gd name="connsiteY0" fmla="*/ 1110805 h 2221611"/>
                      <a:gd name="connsiteX1" fmla="*/ 1110806 w 2221611"/>
                      <a:gd name="connsiteY1" fmla="*/ 2221611 h 2221611"/>
                      <a:gd name="connsiteX2" fmla="*/ 0 w 2221611"/>
                      <a:gd name="connsiteY2" fmla="*/ 1110805 h 2221611"/>
                      <a:gd name="connsiteX3" fmla="*/ 1110806 w 2221611"/>
                      <a:gd name="connsiteY3" fmla="*/ 0 h 2221611"/>
                      <a:gd name="connsiteX4" fmla="*/ 2221611 w 2221611"/>
                      <a:gd name="connsiteY4" fmla="*/ 1110805 h 222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11" h="2221611">
                        <a:moveTo>
                          <a:pt x="2221611" y="1110805"/>
                        </a:moveTo>
                        <a:cubicBezTo>
                          <a:pt x="2221611" y="1724286"/>
                          <a:pt x="1724287" y="2221611"/>
                          <a:pt x="1110806" y="2221611"/>
                        </a:cubicBezTo>
                        <a:cubicBezTo>
                          <a:pt x="497325" y="2221611"/>
                          <a:pt x="0" y="1724286"/>
                          <a:pt x="0" y="1110805"/>
                        </a:cubicBezTo>
                        <a:cubicBezTo>
                          <a:pt x="0" y="497325"/>
                          <a:pt x="497325" y="0"/>
                          <a:pt x="1110806" y="0"/>
                        </a:cubicBezTo>
                        <a:cubicBezTo>
                          <a:pt x="1724287" y="0"/>
                          <a:pt x="2221611" y="497325"/>
                          <a:pt x="2221611" y="1110805"/>
                        </a:cubicBezTo>
                        <a:close/>
                      </a:path>
                    </a:pathLst>
                  </a:custGeom>
                  <a:noFill/>
                  <a:ln w="66590" cap="flat">
                    <a:gradFill flip="none" rotWithShape="1">
                      <a:gsLst>
                        <a:gs pos="35000">
                          <a:schemeClr val="accent2"/>
                        </a:gs>
                        <a:gs pos="65000">
                          <a:schemeClr val="accent6"/>
                        </a:gs>
                        <a:gs pos="50000">
                          <a:schemeClr val="accent4"/>
                        </a:gs>
                        <a:gs pos="20000">
                          <a:schemeClr val="bg1"/>
                        </a:gs>
                        <a:gs pos="80000">
                          <a:schemeClr val="accent5"/>
                        </a:gs>
                        <a:gs pos="95000">
                          <a:schemeClr val="accent1"/>
                        </a:gs>
                      </a:gsLst>
                      <a:path path="circle">
                        <a:fillToRect l="100000" b="100000"/>
                      </a:path>
                      <a:tileRect t="-100000" r="-100000"/>
                    </a:gradFill>
                    <a:prstDash val="solid"/>
                    <a:miter/>
                  </a:ln>
                </p:spPr>
                <p:txBody>
                  <a:bodyPr rtlCol="0" anchor="ctr"/>
                  <a:lstStyle/>
                  <a:p>
                    <a:endParaRPr lang="en-US" dirty="0"/>
                  </a:p>
                </p:txBody>
              </p:sp>
            </p:grpSp>
          </p:grpSp>
        </p:grpSp>
        <p:sp>
          <p:nvSpPr>
            <p:cNvPr id="8" name="TextBox 7">
              <a:extLst>
                <a:ext uri="{FF2B5EF4-FFF2-40B4-BE49-F238E27FC236}">
                  <a16:creationId xmlns:a16="http://schemas.microsoft.com/office/drawing/2014/main" id="{72399B21-3DF5-4A0B-9C4A-B746AB7512D6}"/>
                </a:ext>
              </a:extLst>
            </p:cNvPr>
            <p:cNvSpPr txBox="1"/>
            <p:nvPr/>
          </p:nvSpPr>
          <p:spPr>
            <a:xfrm>
              <a:off x="3091565" y="5048182"/>
              <a:ext cx="7518623" cy="303883"/>
            </a:xfrm>
            <a:prstGeom prst="rect">
              <a:avLst/>
            </a:prstGeom>
            <a:noFill/>
          </p:spPr>
          <p:txBody>
            <a:bodyPr wrap="square">
              <a:spAutoFit/>
            </a:bodyPr>
            <a:lstStyle/>
            <a:p>
              <a:pPr algn="just"/>
              <a:r>
                <a:rPr lang="ru-RU" sz="1600" b="1" dirty="0">
                  <a:solidFill>
                    <a:srgbClr val="004D81"/>
                  </a:solidFill>
                  <a:latin typeface="Gilroy" panose="00000500000000000000" pitchFamily="2" charset="-52"/>
                </a:rPr>
                <a:t>Создание советов по применению лучших примеров безопасных ведению работ</a:t>
              </a:r>
              <a:endParaRPr lang="ru-KZ" sz="1600" b="1" dirty="0">
                <a:solidFill>
                  <a:srgbClr val="004D81"/>
                </a:solidFill>
                <a:latin typeface="Gilroy" panose="00000500000000000000" pitchFamily="2" charset="-52"/>
              </a:endParaRPr>
            </a:p>
          </p:txBody>
        </p:sp>
        <p:sp>
          <p:nvSpPr>
            <p:cNvPr id="9" name="TextBox 8">
              <a:extLst>
                <a:ext uri="{FF2B5EF4-FFF2-40B4-BE49-F238E27FC236}">
                  <a16:creationId xmlns:a16="http://schemas.microsoft.com/office/drawing/2014/main" id="{A64CBE07-F1EF-4EB9-A150-87CFB3A3E3F4}"/>
                </a:ext>
              </a:extLst>
            </p:cNvPr>
            <p:cNvSpPr txBox="1"/>
            <p:nvPr/>
          </p:nvSpPr>
          <p:spPr>
            <a:xfrm>
              <a:off x="4131130" y="3777321"/>
              <a:ext cx="6280354" cy="303883"/>
            </a:xfrm>
            <a:prstGeom prst="rect">
              <a:avLst/>
            </a:prstGeom>
            <a:noFill/>
          </p:spPr>
          <p:txBody>
            <a:bodyPr wrap="square">
              <a:spAutoFit/>
            </a:bodyPr>
            <a:lstStyle/>
            <a:p>
              <a:r>
                <a:rPr lang="ru-RU" sz="1600" b="1" dirty="0">
                  <a:solidFill>
                    <a:srgbClr val="004D81"/>
                  </a:solidFill>
                  <a:latin typeface="Gilroy" panose="00000500000000000000" pitchFamily="2" charset="-52"/>
                </a:rPr>
                <a:t>Развития принципов производственной демократий </a:t>
              </a:r>
              <a:endParaRPr lang="ru-KZ" sz="1600" b="1" dirty="0">
                <a:solidFill>
                  <a:srgbClr val="004D81"/>
                </a:solidFill>
                <a:latin typeface="Gilroy" panose="00000500000000000000" pitchFamily="2" charset="-52"/>
              </a:endParaRPr>
            </a:p>
          </p:txBody>
        </p:sp>
        <p:sp>
          <p:nvSpPr>
            <p:cNvPr id="10" name="TextBox 9">
              <a:extLst>
                <a:ext uri="{FF2B5EF4-FFF2-40B4-BE49-F238E27FC236}">
                  <a16:creationId xmlns:a16="http://schemas.microsoft.com/office/drawing/2014/main" id="{1AC56911-FA2A-42F9-A17B-7C7DC79E6BEA}"/>
                </a:ext>
              </a:extLst>
            </p:cNvPr>
            <p:cNvSpPr txBox="1"/>
            <p:nvPr/>
          </p:nvSpPr>
          <p:spPr>
            <a:xfrm>
              <a:off x="3119223" y="2195594"/>
              <a:ext cx="7900227" cy="745896"/>
            </a:xfrm>
            <a:prstGeom prst="rect">
              <a:avLst/>
            </a:prstGeom>
            <a:noFill/>
          </p:spPr>
          <p:txBody>
            <a:bodyPr wrap="square">
              <a:spAutoFit/>
            </a:bodyPr>
            <a:lstStyle/>
            <a:p>
              <a:r>
                <a:rPr lang="ru-RU" sz="1600" b="1" dirty="0">
                  <a:solidFill>
                    <a:srgbClr val="004D81"/>
                  </a:solidFill>
                  <a:effectLst/>
                  <a:latin typeface="Gilroy" panose="00000500000000000000" pitchFamily="2" charset="-52"/>
                  <a:ea typeface="Times New Roman" panose="02020603050405020304" pitchFamily="18" charset="0"/>
                </a:rPr>
                <a:t>Вопрос обеспечения безопасных условий труда на заседаниях республиканской, отраслевых и региональных трехсторонних комиссий по социальному партнерству и регулированию социальных и трудовых отношений </a:t>
              </a:r>
              <a:endParaRPr lang="ru-KZ" sz="1600" b="1" dirty="0">
                <a:solidFill>
                  <a:srgbClr val="004D81"/>
                </a:solidFill>
                <a:latin typeface="Gilroy" panose="00000500000000000000" pitchFamily="2" charset="-52"/>
              </a:endParaRPr>
            </a:p>
          </p:txBody>
        </p:sp>
      </p:grpSp>
      <p:grpSp>
        <p:nvGrpSpPr>
          <p:cNvPr id="2" name="Группа 1">
            <a:extLst>
              <a:ext uri="{FF2B5EF4-FFF2-40B4-BE49-F238E27FC236}">
                <a16:creationId xmlns:a16="http://schemas.microsoft.com/office/drawing/2014/main" id="{1D6358AF-1E02-7958-352E-B77EB868C1A0}"/>
              </a:ext>
            </a:extLst>
          </p:cNvPr>
          <p:cNvGrpSpPr/>
          <p:nvPr/>
        </p:nvGrpSpPr>
        <p:grpSpPr>
          <a:xfrm>
            <a:off x="-46054" y="-9265"/>
            <a:ext cx="12238054" cy="820566"/>
            <a:chOff x="-46054" y="-9265"/>
            <a:chExt cx="12238054" cy="820566"/>
          </a:xfrm>
        </p:grpSpPr>
        <p:sp>
          <p:nvSpPr>
            <p:cNvPr id="3" name="Прямоугольник 2">
              <a:extLst>
                <a:ext uri="{FF2B5EF4-FFF2-40B4-BE49-F238E27FC236}">
                  <a16:creationId xmlns:a16="http://schemas.microsoft.com/office/drawing/2014/main" id="{14AA53B8-598C-3E6F-A395-8C28238F93E4}"/>
                </a:ext>
              </a:extLst>
            </p:cNvPr>
            <p:cNvSpPr/>
            <p:nvPr/>
          </p:nvSpPr>
          <p:spPr>
            <a:xfrm>
              <a:off x="-46054" y="-9265"/>
              <a:ext cx="12238054" cy="820566"/>
            </a:xfrm>
            <a:prstGeom prst="rect">
              <a:avLst/>
            </a:prstGeom>
            <a:solidFill>
              <a:srgbClr val="00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4E5236A0-C05B-48EF-6847-73DB94102631}"/>
                </a:ext>
              </a:extLst>
            </p:cNvPr>
            <p:cNvSpPr txBox="1"/>
            <p:nvPr/>
          </p:nvSpPr>
          <p:spPr>
            <a:xfrm>
              <a:off x="296454" y="137691"/>
              <a:ext cx="11533595" cy="477054"/>
            </a:xfrm>
            <a:prstGeom prst="rect">
              <a:avLst/>
            </a:prstGeom>
            <a:noFill/>
          </p:spPr>
          <p:txBody>
            <a:bodyPr wrap="square" rtlCol="0">
              <a:spAutoFit/>
            </a:bodyPr>
            <a:lstStyle/>
            <a:p>
              <a:r>
                <a:rPr lang="ru-RU" sz="2500" b="1" dirty="0">
                  <a:solidFill>
                    <a:schemeClr val="bg1"/>
                  </a:solidFill>
                  <a:latin typeface="Gilroy" panose="00000500000000000000" pitchFamily="2" charset="-52"/>
                </a:rPr>
                <a:t>МЕРОПРИЯТИЯ В ОБЕСПЕЧЕНИЙ БЕЗОПАСНЫХ УСЛОВИЙ ТРУДА</a:t>
              </a:r>
              <a:endParaRPr lang="ru-KZ" sz="2500" b="1" dirty="0">
                <a:solidFill>
                  <a:schemeClr val="bg1"/>
                </a:solidFill>
                <a:latin typeface="Gilroy" panose="00000500000000000000" pitchFamily="2" charset="-52"/>
              </a:endParaRPr>
            </a:p>
          </p:txBody>
        </p:sp>
        <p:pic>
          <p:nvPicPr>
            <p:cNvPr id="5" name="Рисунок 4">
              <a:extLst>
                <a:ext uri="{FF2B5EF4-FFF2-40B4-BE49-F238E27FC236}">
                  <a16:creationId xmlns:a16="http://schemas.microsoft.com/office/drawing/2014/main" id="{4CF3BD5E-C1D1-F51E-2B7F-95437A15306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11192784" y="48971"/>
              <a:ext cx="835983" cy="695545"/>
            </a:xfrm>
            <a:prstGeom prst="rect">
              <a:avLst/>
            </a:prstGeom>
          </p:spPr>
        </p:pic>
      </p:grpSp>
      <p:sp>
        <p:nvSpPr>
          <p:cNvPr id="31" name="Прямоугольник: скругленные углы 30">
            <a:extLst>
              <a:ext uri="{FF2B5EF4-FFF2-40B4-BE49-F238E27FC236}">
                <a16:creationId xmlns:a16="http://schemas.microsoft.com/office/drawing/2014/main" id="{A51DA1D8-F3AE-9DE0-4D71-8A25CF174178}"/>
              </a:ext>
            </a:extLst>
          </p:cNvPr>
          <p:cNvSpPr/>
          <p:nvPr/>
        </p:nvSpPr>
        <p:spPr>
          <a:xfrm>
            <a:off x="2466161" y="1953260"/>
            <a:ext cx="9144814" cy="988425"/>
          </a:xfrm>
          <a:prstGeom prst="roundRect">
            <a:avLst>
              <a:gd name="adj" fmla="val 50000"/>
            </a:avLst>
          </a:prstGeom>
          <a:noFill/>
          <a:ln w="57150">
            <a:solidFill>
              <a:srgbClr val="DE6F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Прямоугольник: скругленные углы 31">
            <a:extLst>
              <a:ext uri="{FF2B5EF4-FFF2-40B4-BE49-F238E27FC236}">
                <a16:creationId xmlns:a16="http://schemas.microsoft.com/office/drawing/2014/main" id="{90AE9C9E-558F-7CA3-2700-67B026D9DC03}"/>
              </a:ext>
            </a:extLst>
          </p:cNvPr>
          <p:cNvSpPr/>
          <p:nvPr/>
        </p:nvSpPr>
        <p:spPr>
          <a:xfrm>
            <a:off x="3640799" y="3542692"/>
            <a:ext cx="7970175" cy="794877"/>
          </a:xfrm>
          <a:prstGeom prst="roundRect">
            <a:avLst>
              <a:gd name="adj" fmla="val 50000"/>
            </a:avLst>
          </a:prstGeom>
          <a:noFill/>
          <a:ln w="57150">
            <a:solidFill>
              <a:srgbClr val="5B8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Прямоугольник: скругленные углы 32">
            <a:extLst>
              <a:ext uri="{FF2B5EF4-FFF2-40B4-BE49-F238E27FC236}">
                <a16:creationId xmlns:a16="http://schemas.microsoft.com/office/drawing/2014/main" id="{44E338E2-A2AB-F0A5-7B47-0C65EF81C7E1}"/>
              </a:ext>
            </a:extLst>
          </p:cNvPr>
          <p:cNvSpPr/>
          <p:nvPr/>
        </p:nvSpPr>
        <p:spPr>
          <a:xfrm>
            <a:off x="2445317" y="5002707"/>
            <a:ext cx="9144814" cy="872969"/>
          </a:xfrm>
          <a:prstGeom prst="roundRect">
            <a:avLst>
              <a:gd name="adj" fmla="val 50000"/>
            </a:avLst>
          </a:prstGeom>
          <a:noFill/>
          <a:ln w="57150">
            <a:solidFill>
              <a:srgbClr val="335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TextBox 33">
            <a:extLst>
              <a:ext uri="{FF2B5EF4-FFF2-40B4-BE49-F238E27FC236}">
                <a16:creationId xmlns:a16="http://schemas.microsoft.com/office/drawing/2014/main" id="{5A2FADE6-32A5-D95D-F5AA-7CCB8B7DAFA8}"/>
              </a:ext>
            </a:extLst>
          </p:cNvPr>
          <p:cNvSpPr txBox="1"/>
          <p:nvPr/>
        </p:nvSpPr>
        <p:spPr>
          <a:xfrm>
            <a:off x="11821539" y="6439697"/>
            <a:ext cx="298480" cy="369332"/>
          </a:xfrm>
          <a:prstGeom prst="rect">
            <a:avLst/>
          </a:prstGeom>
          <a:noFill/>
        </p:spPr>
        <p:txBody>
          <a:bodyPr wrap="none" rtlCol="0">
            <a:spAutoFit/>
          </a:bodyPr>
          <a:lstStyle/>
          <a:p>
            <a:r>
              <a:rPr lang="en-US" b="1" dirty="0">
                <a:solidFill>
                  <a:srgbClr val="004B7D"/>
                </a:solidFill>
                <a:latin typeface="Gilroy" panose="00000500000000000000" pitchFamily="2" charset="-52"/>
              </a:rPr>
              <a:t>7</a:t>
            </a:r>
          </a:p>
        </p:txBody>
      </p:sp>
    </p:spTree>
    <p:extLst>
      <p:ext uri="{BB962C8B-B14F-4D97-AF65-F5344CB8AC3E}">
        <p14:creationId xmlns:p14="http://schemas.microsoft.com/office/powerpoint/2010/main" val="238818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839C47-9F22-7EAC-5ED1-5F327198B361}"/>
              </a:ext>
            </a:extLst>
          </p:cNvPr>
          <p:cNvSpPr>
            <a:spLocks noGrp="1"/>
          </p:cNvSpPr>
          <p:nvPr>
            <p:ph idx="1"/>
          </p:nvPr>
        </p:nvSpPr>
        <p:spPr>
          <a:xfrm>
            <a:off x="364792" y="1203957"/>
            <a:ext cx="11541458" cy="1357522"/>
          </a:xfrm>
        </p:spPr>
        <p:txBody>
          <a:bodyPr>
            <a:normAutofit/>
          </a:bodyPr>
          <a:lstStyle/>
          <a:p>
            <a:pPr>
              <a:buFont typeface="Wingdings" panose="05000000000000000000" pitchFamily="2" charset="2"/>
              <a:buChar char="ü"/>
            </a:pPr>
            <a:r>
              <a:rPr lang="ru-RU" sz="1800" b="1" dirty="0">
                <a:solidFill>
                  <a:srgbClr val="004D81"/>
                </a:solidFill>
                <a:latin typeface="Gilroy" panose="00000500000000000000" pitchFamily="2" charset="-52"/>
              </a:rPr>
              <a:t>Включение в региональные соглашения конкретных положений по осуществлению законного права профсоюзов на беспрепятственное посещение рабочих мест для встреч с трудовыми коллективами и проведения общественного контроля за соблюдением трудового законодательства.</a:t>
            </a:r>
            <a:endParaRPr lang="ru-KZ" sz="1800" b="1" dirty="0">
              <a:solidFill>
                <a:srgbClr val="004D81"/>
              </a:solidFill>
              <a:latin typeface="Gilroy" panose="00000500000000000000" pitchFamily="2" charset="-52"/>
            </a:endParaRPr>
          </a:p>
        </p:txBody>
      </p:sp>
      <p:grpSp>
        <p:nvGrpSpPr>
          <p:cNvPr id="2" name="Группа 1">
            <a:extLst>
              <a:ext uri="{FF2B5EF4-FFF2-40B4-BE49-F238E27FC236}">
                <a16:creationId xmlns:a16="http://schemas.microsoft.com/office/drawing/2014/main" id="{8D388438-2516-EBB5-55A3-EA5847BE2984}"/>
              </a:ext>
            </a:extLst>
          </p:cNvPr>
          <p:cNvGrpSpPr/>
          <p:nvPr/>
        </p:nvGrpSpPr>
        <p:grpSpPr>
          <a:xfrm>
            <a:off x="-46054" y="-9265"/>
            <a:ext cx="12238054" cy="820566"/>
            <a:chOff x="-46054" y="-9265"/>
            <a:chExt cx="12238054" cy="820566"/>
          </a:xfrm>
        </p:grpSpPr>
        <p:sp>
          <p:nvSpPr>
            <p:cNvPr id="4" name="Прямоугольник 3">
              <a:extLst>
                <a:ext uri="{FF2B5EF4-FFF2-40B4-BE49-F238E27FC236}">
                  <a16:creationId xmlns:a16="http://schemas.microsoft.com/office/drawing/2014/main" id="{0CAF7076-B980-336A-1FE2-4C8A08A12E01}"/>
                </a:ext>
              </a:extLst>
            </p:cNvPr>
            <p:cNvSpPr/>
            <p:nvPr/>
          </p:nvSpPr>
          <p:spPr>
            <a:xfrm>
              <a:off x="-46054" y="-9265"/>
              <a:ext cx="12238054" cy="820566"/>
            </a:xfrm>
            <a:prstGeom prst="rect">
              <a:avLst/>
            </a:prstGeom>
            <a:solidFill>
              <a:srgbClr val="00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id="{87ADDCB9-434C-E646-CE45-E4CA617BA67C}"/>
                </a:ext>
              </a:extLst>
            </p:cNvPr>
            <p:cNvSpPr txBox="1"/>
            <p:nvPr/>
          </p:nvSpPr>
          <p:spPr>
            <a:xfrm>
              <a:off x="296455" y="137691"/>
              <a:ext cx="10733096" cy="530979"/>
            </a:xfrm>
            <a:prstGeom prst="rect">
              <a:avLst/>
            </a:prstGeom>
            <a:noFill/>
          </p:spPr>
          <p:txBody>
            <a:bodyPr wrap="square" rtlCol="0">
              <a:spAutoFit/>
            </a:bodyPr>
            <a:lstStyle/>
            <a:p>
              <a:pPr>
                <a:lnSpc>
                  <a:spcPct val="107000"/>
                </a:lnSpc>
                <a:spcAft>
                  <a:spcPts val="800"/>
                </a:spcAft>
              </a:pPr>
              <a:r>
                <a:rPr lang="ru-RU" sz="2800" b="1" dirty="0">
                  <a:solidFill>
                    <a:schemeClr val="bg1"/>
                  </a:solidFill>
                  <a:latin typeface="Gilroy" panose="00000500000000000000" pitchFamily="2" charset="-52"/>
                </a:rPr>
                <a:t>ПРЕДЛОЖЕНИЕ ФЕДЕРАЦИИ ПРОФСОЮЗОВ РК</a:t>
              </a:r>
              <a:endParaRPr lang="ru-KZ" sz="2800" b="1" dirty="0">
                <a:solidFill>
                  <a:schemeClr val="bg1"/>
                </a:solidFill>
                <a:latin typeface="Gilroy" panose="00000500000000000000" pitchFamily="2" charset="-52"/>
              </a:endParaRPr>
            </a:p>
          </p:txBody>
        </p:sp>
        <p:pic>
          <p:nvPicPr>
            <p:cNvPr id="6" name="Рисунок 5">
              <a:extLst>
                <a:ext uri="{FF2B5EF4-FFF2-40B4-BE49-F238E27FC236}">
                  <a16:creationId xmlns:a16="http://schemas.microsoft.com/office/drawing/2014/main" id="{944F4312-5315-FE70-B374-BEF505DF437C}"/>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11192784" y="48971"/>
              <a:ext cx="835983" cy="695545"/>
            </a:xfrm>
            <a:prstGeom prst="rect">
              <a:avLst/>
            </a:prstGeom>
          </p:spPr>
        </p:pic>
      </p:grpSp>
      <p:grpSp>
        <p:nvGrpSpPr>
          <p:cNvPr id="12" name="Группа 11">
            <a:extLst>
              <a:ext uri="{FF2B5EF4-FFF2-40B4-BE49-F238E27FC236}">
                <a16:creationId xmlns:a16="http://schemas.microsoft.com/office/drawing/2014/main" id="{1FB7FBEA-8A17-4DDD-59F9-BB54A05553FB}"/>
              </a:ext>
            </a:extLst>
          </p:cNvPr>
          <p:cNvGrpSpPr/>
          <p:nvPr/>
        </p:nvGrpSpPr>
        <p:grpSpPr>
          <a:xfrm>
            <a:off x="563382" y="2309117"/>
            <a:ext cx="11065237" cy="3974809"/>
            <a:chOff x="691355" y="2309117"/>
            <a:chExt cx="11065237" cy="3974809"/>
          </a:xfrm>
        </p:grpSpPr>
        <p:pic>
          <p:nvPicPr>
            <p:cNvPr id="8" name="Рисунок 7">
              <a:extLst>
                <a:ext uri="{FF2B5EF4-FFF2-40B4-BE49-F238E27FC236}">
                  <a16:creationId xmlns:a16="http://schemas.microsoft.com/office/drawing/2014/main" id="{DD06E653-4A0E-6B17-9B01-019BE5DAF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337" y="2336351"/>
              <a:ext cx="2940255" cy="3920341"/>
            </a:xfrm>
            <a:prstGeom prst="rect">
              <a:avLst/>
            </a:prstGeom>
          </p:spPr>
        </p:pic>
        <p:pic>
          <p:nvPicPr>
            <p:cNvPr id="16" name="Рисунок 15">
              <a:extLst>
                <a:ext uri="{FF2B5EF4-FFF2-40B4-BE49-F238E27FC236}">
                  <a16:creationId xmlns:a16="http://schemas.microsoft.com/office/drawing/2014/main" id="{18E01927-59CE-6E98-8D2A-F1A1BABDE2B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2000"/>
                      </a14:imgEffect>
                      <a14:imgEffect>
                        <a14:saturation sat="107000"/>
                      </a14:imgEffect>
                      <a14:imgEffect>
                        <a14:brightnessContrast bright="21000" contrast="-1000"/>
                      </a14:imgEffect>
                    </a14:imgLayer>
                  </a14:imgProps>
                </a:ext>
                <a:ext uri="{28A0092B-C50C-407E-A947-70E740481C1C}">
                  <a14:useLocalDpi xmlns:a14="http://schemas.microsoft.com/office/drawing/2010/main" val="0"/>
                </a:ext>
              </a:extLst>
            </a:blip>
            <a:stretch>
              <a:fillRect/>
            </a:stretch>
          </p:blipFill>
          <p:spPr>
            <a:xfrm>
              <a:off x="691355" y="2309117"/>
              <a:ext cx="3099595" cy="3974809"/>
            </a:xfrm>
            <a:prstGeom prst="rect">
              <a:avLst/>
            </a:prstGeom>
          </p:spPr>
        </p:pic>
        <p:pic>
          <p:nvPicPr>
            <p:cNvPr id="11" name="Рисунок 10" descr="Изображение выглядит как одежда, человек, спецодежда, в помещении&#10;&#10;Автоматически созданное описание">
              <a:extLst>
                <a:ext uri="{FF2B5EF4-FFF2-40B4-BE49-F238E27FC236}">
                  <a16:creationId xmlns:a16="http://schemas.microsoft.com/office/drawing/2014/main" id="{F1C8CC43-3E91-7EA2-948D-AE72A073A9F2}"/>
                </a:ext>
              </a:extLst>
            </p:cNvPr>
            <p:cNvPicPr>
              <a:picLocks noChangeAspect="1"/>
            </p:cNvPicPr>
            <p:nvPr/>
          </p:nvPicPr>
          <p:blipFill rotWithShape="1">
            <a:blip r:embed="rId7">
              <a:extLst>
                <a:ext uri="{28A0092B-C50C-407E-A947-70E740481C1C}">
                  <a14:useLocalDpi xmlns:a14="http://schemas.microsoft.com/office/drawing/2010/main" val="0"/>
                </a:ext>
              </a:extLst>
            </a:blip>
            <a:srcRect l="13306" r="17417"/>
            <a:stretch/>
          </p:blipFill>
          <p:spPr>
            <a:xfrm>
              <a:off x="3898296" y="2336351"/>
              <a:ext cx="4829175" cy="3920341"/>
            </a:xfrm>
            <a:prstGeom prst="rect">
              <a:avLst/>
            </a:prstGeom>
          </p:spPr>
        </p:pic>
      </p:grpSp>
      <p:sp>
        <p:nvSpPr>
          <p:cNvPr id="13" name="TextBox 12">
            <a:extLst>
              <a:ext uri="{FF2B5EF4-FFF2-40B4-BE49-F238E27FC236}">
                <a16:creationId xmlns:a16="http://schemas.microsoft.com/office/drawing/2014/main" id="{494FDA92-8321-84C9-7EA6-0F802307B150}"/>
              </a:ext>
            </a:extLst>
          </p:cNvPr>
          <p:cNvSpPr txBox="1"/>
          <p:nvPr/>
        </p:nvSpPr>
        <p:spPr>
          <a:xfrm>
            <a:off x="11821539" y="6439697"/>
            <a:ext cx="319318" cy="369332"/>
          </a:xfrm>
          <a:prstGeom prst="rect">
            <a:avLst/>
          </a:prstGeom>
          <a:noFill/>
        </p:spPr>
        <p:txBody>
          <a:bodyPr wrap="none" rtlCol="0">
            <a:spAutoFit/>
          </a:bodyPr>
          <a:lstStyle/>
          <a:p>
            <a:r>
              <a:rPr lang="en-US" b="1" dirty="0">
                <a:solidFill>
                  <a:srgbClr val="004B7D"/>
                </a:solidFill>
                <a:latin typeface="Gilroy" panose="00000500000000000000" pitchFamily="2" charset="-52"/>
              </a:rPr>
              <a:t>8</a:t>
            </a:r>
          </a:p>
        </p:txBody>
      </p:sp>
    </p:spTree>
    <p:extLst>
      <p:ext uri="{BB962C8B-B14F-4D97-AF65-F5344CB8AC3E}">
        <p14:creationId xmlns:p14="http://schemas.microsoft.com/office/powerpoint/2010/main" val="1593017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591</Words>
  <Application>Microsoft Office PowerPoint</Application>
  <PresentationFormat>Широкоэкранный</PresentationFormat>
  <Paragraphs>123</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Calibri Light</vt:lpstr>
      <vt:lpstr>Gilroy</vt:lpstr>
      <vt:lpstr>Wingdings</vt:lpstr>
      <vt:lpstr>Office Theme</vt:lpstr>
      <vt:lpstr>                Роль общественного контроля за соблюдением трудового законодательства </vt:lpstr>
      <vt:lpstr>Общественный контроль, как неотъемлемая часть организации безопасного труда  на предприятиях, законодательно закреплен за представителями работников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Circle  Infographic</dc:title>
  <dc:creator>Iryna Siletska</dc:creator>
  <cp:lastModifiedBy>Меденова М</cp:lastModifiedBy>
  <cp:revision>61</cp:revision>
  <dcterms:created xsi:type="dcterms:W3CDTF">2021-01-12T11:15:53Z</dcterms:created>
  <dcterms:modified xsi:type="dcterms:W3CDTF">2023-05-24T16:19:13Z</dcterms:modified>
</cp:coreProperties>
</file>