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5" r:id="rId3"/>
    <p:sldId id="25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C6D9F1"/>
    <a:srgbClr val="FFFCF3"/>
    <a:srgbClr val="F2DCDB"/>
    <a:srgbClr val="D99694"/>
    <a:srgbClr val="E5E0EC"/>
    <a:srgbClr val="295E7E"/>
    <a:srgbClr val="FFD966"/>
    <a:srgbClr val="CDAC4D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theme" Target="theme/theme1.xml" /><Relationship Id="rId5" Type="http://schemas.openxmlformats.org/officeDocument/2006/relationships/slide" Target="slides/slide3.xml" /><Relationship Id="rId10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29E3-B14F-4A13-B90C-001EE12A335A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D15D9-6631-46AB-A4A9-B05914E64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D85C9-4CA8-448D-A163-EE292ED897E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8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повышения качества обучения будут введены требования к преподавательскому составу учебных центров, которые должны пройти обязательное обучение по специальной программе подготовки. После обучения и сдачи двухэтапного экзамена, будут включены в Перечень сертифицированных лекторов, который будет вестись Единым учебно-методическим центром.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Все эти изменения будут апробированы на базе экспериментальных площадок с учетом отраслевой специфики.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3F49-CA69-403E-A9E4-32D68B24F96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1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.bin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4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4" hidden="1">
            <a:extLst>
              <a:ext uri="{FF2B5EF4-FFF2-40B4-BE49-F238E27FC236}">
                <a16:creationId xmlns:a16="http://schemas.microsoft.com/office/drawing/2014/main" id="{C3366B2C-79AB-2F09-467F-105A5E8C53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44" hidden="1">
                        <a:extLst>
                          <a:ext uri="{FF2B5EF4-FFF2-40B4-BE49-F238E27FC236}">
                            <a16:creationId xmlns:a16="http://schemas.microsoft.com/office/drawing/2014/main" id="{C3366B2C-79AB-2F09-467F-105A5E8C5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6">
            <a:extLst>
              <a:ext uri="{FF2B5EF4-FFF2-40B4-BE49-F238E27FC236}">
                <a16:creationId xmlns:a16="http://schemas.microsoft.com/office/drawing/2014/main" id="{D22A6205-351E-643F-CDD9-D36CDB86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5" y="136525"/>
            <a:ext cx="80962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Основные темные цвета</a:t>
            </a:r>
            <a:endParaRPr lang="en-GB" altLang="ru-RU" sz="1000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7">
            <a:extLst>
              <a:ext uri="{FF2B5EF4-FFF2-40B4-BE49-F238E27FC236}">
                <a16:creationId xmlns:a16="http://schemas.microsoft.com/office/drawing/2014/main" id="{8F016452-7C59-DE11-AB03-50A8D142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5" y="1795463"/>
            <a:ext cx="80962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Основные светлые цвета</a:t>
            </a:r>
            <a:endParaRPr lang="en-GB" altLang="ru-RU" sz="1000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Прямоугольник 28">
            <a:extLst>
              <a:ext uri="{FF2B5EF4-FFF2-40B4-BE49-F238E27FC236}">
                <a16:creationId xmlns:a16="http://schemas.microsoft.com/office/drawing/2014/main" id="{01BDC4D0-8601-724F-719F-2CF1EFC2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5" y="4159250"/>
            <a:ext cx="8858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Основной </a:t>
            </a:r>
            <a:b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</a:b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цвет текста</a:t>
            </a:r>
          </a:p>
        </p:txBody>
      </p:sp>
      <p:sp>
        <p:nvSpPr>
          <p:cNvPr id="6" name="Прямоугольник 29">
            <a:extLst>
              <a:ext uri="{FF2B5EF4-FFF2-40B4-BE49-F238E27FC236}">
                <a16:creationId xmlns:a16="http://schemas.microsoft.com/office/drawing/2014/main" id="{37452810-43C3-0CA2-2C3E-1AB770A2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5" y="4918075"/>
            <a:ext cx="8667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Синий </a:t>
            </a:r>
            <a:b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</a:b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цвет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024A30-50F8-4481-408F-B0874A506184}"/>
              </a:ext>
            </a:extLst>
          </p:cNvPr>
          <p:cNvSpPr/>
          <p:nvPr/>
        </p:nvSpPr>
        <p:spPr>
          <a:xfrm>
            <a:off x="12382500" y="4573588"/>
            <a:ext cx="723900" cy="200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EEED43-F97A-A432-242F-8E5C512CD8A8}"/>
              </a:ext>
            </a:extLst>
          </p:cNvPr>
          <p:cNvSpPr/>
          <p:nvPr/>
        </p:nvSpPr>
        <p:spPr>
          <a:xfrm>
            <a:off x="12382500" y="698500"/>
            <a:ext cx="723900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1B1F4E-C76C-A4F4-C995-A97AAF3C16A2}"/>
              </a:ext>
            </a:extLst>
          </p:cNvPr>
          <p:cNvSpPr/>
          <p:nvPr/>
        </p:nvSpPr>
        <p:spPr>
          <a:xfrm>
            <a:off x="12382500" y="5321300"/>
            <a:ext cx="723900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1B2360-CFC9-1353-584C-9CE6F1231102}"/>
              </a:ext>
            </a:extLst>
          </p:cNvPr>
          <p:cNvSpPr/>
          <p:nvPr/>
        </p:nvSpPr>
        <p:spPr>
          <a:xfrm>
            <a:off x="12382500" y="917575"/>
            <a:ext cx="7239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6F83C2-4377-4A76-8AEC-ACB530F354C3}"/>
              </a:ext>
            </a:extLst>
          </p:cNvPr>
          <p:cNvSpPr/>
          <p:nvPr/>
        </p:nvSpPr>
        <p:spPr>
          <a:xfrm>
            <a:off x="12382500" y="2357438"/>
            <a:ext cx="723900" cy="215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722270-1D0C-BD0A-3CA9-2C35C379D632}"/>
              </a:ext>
            </a:extLst>
          </p:cNvPr>
          <p:cNvSpPr/>
          <p:nvPr/>
        </p:nvSpPr>
        <p:spPr>
          <a:xfrm>
            <a:off x="12382500" y="2574925"/>
            <a:ext cx="723900" cy="215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D8E379-B622-E589-90AA-1A4BDB9FE92C}"/>
              </a:ext>
            </a:extLst>
          </p:cNvPr>
          <p:cNvSpPr/>
          <p:nvPr/>
        </p:nvSpPr>
        <p:spPr>
          <a:xfrm>
            <a:off x="12382500" y="1133475"/>
            <a:ext cx="7239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4B08F6-EA6B-30C9-D595-6A11A05BBD17}"/>
              </a:ext>
            </a:extLst>
          </p:cNvPr>
          <p:cNvSpPr/>
          <p:nvPr/>
        </p:nvSpPr>
        <p:spPr>
          <a:xfrm>
            <a:off x="12382500" y="1349375"/>
            <a:ext cx="723900" cy="21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912E32-FDCA-C27D-0C43-FE65E5D35E7F}"/>
              </a:ext>
            </a:extLst>
          </p:cNvPr>
          <p:cNvSpPr/>
          <p:nvPr/>
        </p:nvSpPr>
        <p:spPr>
          <a:xfrm>
            <a:off x="12382500" y="2790825"/>
            <a:ext cx="723900" cy="217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15CA53-15CB-4561-007A-38896AB46D6A}"/>
              </a:ext>
            </a:extLst>
          </p:cNvPr>
          <p:cNvSpPr/>
          <p:nvPr/>
        </p:nvSpPr>
        <p:spPr>
          <a:xfrm>
            <a:off x="12382500" y="3005138"/>
            <a:ext cx="723900" cy="215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9B77C3B-278E-E47F-558F-DC23F1BD6116}"/>
              </a:ext>
            </a:extLst>
          </p:cNvPr>
          <p:cNvSpPr/>
          <p:nvPr/>
        </p:nvSpPr>
        <p:spPr>
          <a:xfrm>
            <a:off x="12382500" y="3213100"/>
            <a:ext cx="723900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C00407-E4DC-19BC-2AE0-87F37E69BA51}"/>
              </a:ext>
            </a:extLst>
          </p:cNvPr>
          <p:cNvSpPr/>
          <p:nvPr/>
        </p:nvSpPr>
        <p:spPr>
          <a:xfrm>
            <a:off x="12382500" y="3427413"/>
            <a:ext cx="723900" cy="215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3E36861-C387-0B0A-7C21-180621069E52}"/>
              </a:ext>
            </a:extLst>
          </p:cNvPr>
          <p:cNvSpPr/>
          <p:nvPr/>
        </p:nvSpPr>
        <p:spPr>
          <a:xfrm>
            <a:off x="12382500" y="3641725"/>
            <a:ext cx="723900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7259107-5203-89C9-9827-45FBB01A5B48}"/>
              </a:ext>
            </a:extLst>
          </p:cNvPr>
          <p:cNvSpPr/>
          <p:nvPr/>
        </p:nvSpPr>
        <p:spPr>
          <a:xfrm>
            <a:off x="12382500" y="6059488"/>
            <a:ext cx="7239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44">
            <a:extLst>
              <a:ext uri="{FF2B5EF4-FFF2-40B4-BE49-F238E27FC236}">
                <a16:creationId xmlns:a16="http://schemas.microsoft.com/office/drawing/2014/main" id="{6DCC744A-BFE2-25E6-EBE5-056DE475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5" y="5656263"/>
            <a:ext cx="11842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Цвет исходника/ примечания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937569-9785-5ADA-7ABF-FB2904A90545}"/>
              </a:ext>
            </a:extLst>
          </p:cNvPr>
          <p:cNvSpPr/>
          <p:nvPr/>
        </p:nvSpPr>
        <p:spPr>
          <a:xfrm>
            <a:off x="-904875" y="554038"/>
            <a:ext cx="723900" cy="20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0E671D-ED35-07D2-0D96-6E1C1312E4A1}"/>
              </a:ext>
            </a:extLst>
          </p:cNvPr>
          <p:cNvSpPr/>
          <p:nvPr/>
        </p:nvSpPr>
        <p:spPr>
          <a:xfrm>
            <a:off x="-904875" y="946150"/>
            <a:ext cx="723900" cy="200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3F8A8A-1428-1F08-690D-06E7A985C45B}"/>
              </a:ext>
            </a:extLst>
          </p:cNvPr>
          <p:cNvSpPr/>
          <p:nvPr/>
        </p:nvSpPr>
        <p:spPr>
          <a:xfrm>
            <a:off x="-904875" y="1546225"/>
            <a:ext cx="723900" cy="201613"/>
          </a:xfrm>
          <a:prstGeom prst="rect">
            <a:avLst/>
          </a:prstGeom>
          <a:solidFill>
            <a:srgbClr val="CE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56BE0BD-9AC0-E100-2717-E6006BA3B0F4}"/>
              </a:ext>
            </a:extLst>
          </p:cNvPr>
          <p:cNvSpPr/>
          <p:nvPr/>
        </p:nvSpPr>
        <p:spPr>
          <a:xfrm>
            <a:off x="-904875" y="1746250"/>
            <a:ext cx="723900" cy="200025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53">
            <a:extLst>
              <a:ext uri="{FF2B5EF4-FFF2-40B4-BE49-F238E27FC236}">
                <a16:creationId xmlns:a16="http://schemas.microsoft.com/office/drawing/2014/main" id="{137E92EB-E893-80B3-0006-FFDFCA82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2975" y="136525"/>
            <a:ext cx="8096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Оттенки синего</a:t>
            </a:r>
            <a:endParaRPr lang="en-GB" altLang="ru-RU" sz="1000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032DEA-EDC8-AD6E-DFBA-9A3826314D44}"/>
              </a:ext>
            </a:extLst>
          </p:cNvPr>
          <p:cNvSpPr/>
          <p:nvPr/>
        </p:nvSpPr>
        <p:spPr>
          <a:xfrm>
            <a:off x="-904875" y="2590800"/>
            <a:ext cx="723900" cy="200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7E1C348-F94D-C2CB-9923-63A18FCA8513}"/>
              </a:ext>
            </a:extLst>
          </p:cNvPr>
          <p:cNvSpPr/>
          <p:nvPr/>
        </p:nvSpPr>
        <p:spPr>
          <a:xfrm>
            <a:off x="-904875" y="2790825"/>
            <a:ext cx="7239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7F9BAEA-54EE-ACD1-E1CB-F3F798555092}"/>
              </a:ext>
            </a:extLst>
          </p:cNvPr>
          <p:cNvSpPr/>
          <p:nvPr/>
        </p:nvSpPr>
        <p:spPr>
          <a:xfrm>
            <a:off x="-904875" y="2990850"/>
            <a:ext cx="723900" cy="200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8914C9-EF48-9005-7AC7-EE69F997FE64}"/>
              </a:ext>
            </a:extLst>
          </p:cNvPr>
          <p:cNvSpPr/>
          <p:nvPr/>
        </p:nvSpPr>
        <p:spPr>
          <a:xfrm>
            <a:off x="-904875" y="3190875"/>
            <a:ext cx="723900" cy="201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58">
            <a:extLst>
              <a:ext uri="{FF2B5EF4-FFF2-40B4-BE49-F238E27FC236}">
                <a16:creationId xmlns:a16="http://schemas.microsoft.com/office/drawing/2014/main" id="{9B77CAA5-90BC-32CE-D8FD-BDD5B562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2975" y="2173288"/>
            <a:ext cx="8096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Оттенки красного</a:t>
            </a:r>
            <a:endParaRPr lang="en-GB" altLang="ru-RU" sz="1000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900B10-C3E1-E0C9-84BE-065E014419E0}"/>
              </a:ext>
            </a:extLst>
          </p:cNvPr>
          <p:cNvSpPr/>
          <p:nvPr/>
        </p:nvSpPr>
        <p:spPr>
          <a:xfrm>
            <a:off x="-904875" y="4219575"/>
            <a:ext cx="723900" cy="20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35E9226-1A62-7824-0343-F3794B284364}"/>
              </a:ext>
            </a:extLst>
          </p:cNvPr>
          <p:cNvSpPr/>
          <p:nvPr/>
        </p:nvSpPr>
        <p:spPr>
          <a:xfrm>
            <a:off x="-904875" y="4419600"/>
            <a:ext cx="723900" cy="2016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73EBE5B-EF4E-D99E-2A89-A70F440171F2}"/>
              </a:ext>
            </a:extLst>
          </p:cNvPr>
          <p:cNvSpPr/>
          <p:nvPr/>
        </p:nvSpPr>
        <p:spPr>
          <a:xfrm>
            <a:off x="-904875" y="4621213"/>
            <a:ext cx="723900" cy="200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9D40F8-CAA2-26C8-34BC-AF1F5868A19C}"/>
              </a:ext>
            </a:extLst>
          </p:cNvPr>
          <p:cNvSpPr/>
          <p:nvPr/>
        </p:nvSpPr>
        <p:spPr>
          <a:xfrm>
            <a:off x="-904875" y="4821238"/>
            <a:ext cx="723900" cy="200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59">
            <a:extLst>
              <a:ext uri="{FF2B5EF4-FFF2-40B4-BE49-F238E27FC236}">
                <a16:creationId xmlns:a16="http://schemas.microsoft.com/office/drawing/2014/main" id="{8F481A98-3541-01FE-7C5D-DC174E98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2975" y="3513138"/>
            <a:ext cx="8096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71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Для </a:t>
            </a:r>
            <a:b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</a:b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таблицы</a:t>
            </a:r>
            <a:b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</a:b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где много</a:t>
            </a:r>
            <a:b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</a:br>
            <a:r>
              <a:rPr lang="ru-RU" altLang="ru-RU" sz="1000">
                <a:solidFill>
                  <a:srgbClr val="595959"/>
                </a:solidFill>
                <a:latin typeface="Segoe UI" panose="020B0502040204020203" pitchFamily="34" charset="0"/>
              </a:rPr>
              <a:t>цветов</a:t>
            </a:r>
            <a:endParaRPr lang="en-GB" altLang="ru-RU" sz="1000">
              <a:solidFill>
                <a:srgbClr val="595959"/>
              </a:solidFill>
              <a:latin typeface="Segoe UI" panose="020B0502040204020203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D9FAAF8-3C25-27B4-9EB9-C88E5A589D60}"/>
              </a:ext>
            </a:extLst>
          </p:cNvPr>
          <p:cNvSpPr/>
          <p:nvPr/>
        </p:nvSpPr>
        <p:spPr>
          <a:xfrm>
            <a:off x="-904875" y="5021263"/>
            <a:ext cx="723900" cy="200025"/>
          </a:xfrm>
          <a:prstGeom prst="rect">
            <a:avLst/>
          </a:prstGeom>
          <a:solidFill>
            <a:srgbClr val="92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7E7E3FE-C5AD-1253-8DC1-309D8D576690}"/>
              </a:ext>
            </a:extLst>
          </p:cNvPr>
          <p:cNvSpPr/>
          <p:nvPr/>
        </p:nvSpPr>
        <p:spPr>
          <a:xfrm>
            <a:off x="-904875" y="749300"/>
            <a:ext cx="723900" cy="200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A902A70-B9FA-C462-3DEC-95FE080CEA9C}"/>
              </a:ext>
            </a:extLst>
          </p:cNvPr>
          <p:cNvSpPr/>
          <p:nvPr/>
        </p:nvSpPr>
        <p:spPr>
          <a:xfrm>
            <a:off x="-904875" y="1146175"/>
            <a:ext cx="723900" cy="200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486CA60-2D68-6C9B-29E5-E571F948A906}"/>
              </a:ext>
            </a:extLst>
          </p:cNvPr>
          <p:cNvSpPr/>
          <p:nvPr/>
        </p:nvSpPr>
        <p:spPr>
          <a:xfrm>
            <a:off x="-904875" y="1346200"/>
            <a:ext cx="723900" cy="200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FBE39E8-1DD2-7DA3-33DC-95A53D3BD4FA}"/>
              </a:ext>
            </a:extLst>
          </p:cNvPr>
          <p:cNvSpPr/>
          <p:nvPr/>
        </p:nvSpPr>
        <p:spPr>
          <a:xfrm>
            <a:off x="-904875" y="5407025"/>
            <a:ext cx="723900" cy="201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prstClr val="black">
                    <a:lumMod val="65000"/>
                    <a:lumOff val="35000"/>
                  </a:prstClr>
                </a:solidFill>
              </a:rPr>
              <a:t>Прочее </a:t>
            </a:r>
            <a:endParaRPr lang="en-GB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Прямоугольный треугольник 41">
            <a:extLst>
              <a:ext uri="{FF2B5EF4-FFF2-40B4-BE49-F238E27FC236}">
                <a16:creationId xmlns:a16="http://schemas.microsoft.com/office/drawing/2014/main" id="{AF3284EA-BD0D-BD86-0BD9-84CDCCE1A144}"/>
              </a:ext>
            </a:extLst>
          </p:cNvPr>
          <p:cNvSpPr/>
          <p:nvPr userDrawn="1"/>
        </p:nvSpPr>
        <p:spPr>
          <a:xfrm rot="10800000">
            <a:off x="11456988" y="0"/>
            <a:ext cx="735012" cy="663575"/>
          </a:xfrm>
          <a:prstGeom prst="rtTriangle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2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55E7CF2-0091-A4AC-39B6-26214E6862F2}"/>
              </a:ext>
            </a:extLst>
          </p:cNvPr>
          <p:cNvSpPr/>
          <p:nvPr userDrawn="1"/>
        </p:nvSpPr>
        <p:spPr>
          <a:xfrm>
            <a:off x="11726863" y="74613"/>
            <a:ext cx="4953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7B9C4FC3-0358-4B87-AB20-91F9CCC0684D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284">
            <a:extLst>
              <a:ext uri="{FF2B5EF4-FFF2-40B4-BE49-F238E27FC236}">
                <a16:creationId xmlns:a16="http://schemas.microsoft.com/office/drawing/2014/main" id="{3FDF0A8A-2D19-D078-C490-39074F6E6517}"/>
              </a:ext>
            </a:extLst>
          </p:cNvPr>
          <p:cNvCxnSpPr/>
          <p:nvPr userDrawn="1"/>
        </p:nvCxnSpPr>
        <p:spPr>
          <a:xfrm>
            <a:off x="0" y="663575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5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9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2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9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495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8"/>
          </a:xfrm>
        </p:spPr>
        <p:txBody>
          <a:bodyPr anchor="b"/>
          <a:lstStyle>
            <a:lvl1pPr marL="0" indent="0">
              <a:buNone/>
              <a:defRPr sz="2476">
                <a:solidFill>
                  <a:schemeClr val="tx1">
                    <a:tint val="75000"/>
                  </a:schemeClr>
                </a:solidFill>
              </a:defRPr>
            </a:lvl1pPr>
            <a:lvl2pPr marL="561409" indent="0">
              <a:buNone/>
              <a:defRPr sz="2191">
                <a:solidFill>
                  <a:schemeClr val="tx1">
                    <a:tint val="75000"/>
                  </a:schemeClr>
                </a:solidFill>
              </a:defRPr>
            </a:lvl2pPr>
            <a:lvl3pPr marL="1122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2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22456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80704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3368456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92986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449127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0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3"/>
          </a:xfrm>
        </p:spPr>
        <p:txBody>
          <a:bodyPr/>
          <a:lstStyle>
            <a:lvl1pPr>
              <a:defRPr sz="3429"/>
            </a:lvl1pPr>
            <a:lvl2pPr>
              <a:defRPr sz="2952"/>
            </a:lvl2pPr>
            <a:lvl3pPr>
              <a:defRPr sz="2476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384800" cy="4525963"/>
          </a:xfrm>
        </p:spPr>
        <p:txBody>
          <a:bodyPr/>
          <a:lstStyle>
            <a:lvl1pPr>
              <a:defRPr sz="3429"/>
            </a:lvl1pPr>
            <a:lvl2pPr>
              <a:defRPr sz="2952"/>
            </a:lvl2pPr>
            <a:lvl3pPr>
              <a:defRPr sz="2476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52" b="1"/>
            </a:lvl1pPr>
            <a:lvl2pPr marL="561409" indent="0">
              <a:buNone/>
              <a:defRPr sz="2476" b="1"/>
            </a:lvl2pPr>
            <a:lvl3pPr marL="1122819" indent="0">
              <a:buNone/>
              <a:defRPr sz="2191" b="1"/>
            </a:lvl3pPr>
            <a:lvl4pPr marL="1684228" indent="0">
              <a:buNone/>
              <a:defRPr sz="2000" b="1"/>
            </a:lvl4pPr>
            <a:lvl5pPr marL="2245637" indent="0">
              <a:buNone/>
              <a:defRPr sz="2000" b="1"/>
            </a:lvl5pPr>
            <a:lvl6pPr marL="2807047" indent="0">
              <a:buNone/>
              <a:defRPr sz="2000" b="1"/>
            </a:lvl6pPr>
            <a:lvl7pPr marL="3368456" indent="0">
              <a:buNone/>
              <a:defRPr sz="2000" b="1"/>
            </a:lvl7pPr>
            <a:lvl8pPr marL="3929865" indent="0">
              <a:buNone/>
              <a:defRPr sz="2000" b="1"/>
            </a:lvl8pPr>
            <a:lvl9pPr marL="4491275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2" cy="639762"/>
          </a:xfrm>
        </p:spPr>
        <p:txBody>
          <a:bodyPr anchor="b"/>
          <a:lstStyle>
            <a:lvl1pPr marL="0" indent="0">
              <a:buNone/>
              <a:defRPr sz="2952" b="1"/>
            </a:lvl1pPr>
            <a:lvl2pPr marL="561409" indent="0">
              <a:buNone/>
              <a:defRPr sz="2476" b="1"/>
            </a:lvl2pPr>
            <a:lvl3pPr marL="1122819" indent="0">
              <a:buNone/>
              <a:defRPr sz="2191" b="1"/>
            </a:lvl3pPr>
            <a:lvl4pPr marL="1684228" indent="0">
              <a:buNone/>
              <a:defRPr sz="2000" b="1"/>
            </a:lvl4pPr>
            <a:lvl5pPr marL="2245637" indent="0">
              <a:buNone/>
              <a:defRPr sz="2000" b="1"/>
            </a:lvl5pPr>
            <a:lvl6pPr marL="2807047" indent="0">
              <a:buNone/>
              <a:defRPr sz="2000" b="1"/>
            </a:lvl6pPr>
            <a:lvl7pPr marL="3368456" indent="0">
              <a:buNone/>
              <a:defRPr sz="2000" b="1"/>
            </a:lvl7pPr>
            <a:lvl8pPr marL="3929865" indent="0">
              <a:buNone/>
              <a:defRPr sz="2000" b="1"/>
            </a:lvl8pPr>
            <a:lvl9pPr marL="4491275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2" cy="3951289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5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82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72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7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905"/>
            </a:lvl1pPr>
            <a:lvl2pPr>
              <a:defRPr sz="3429"/>
            </a:lvl2pPr>
            <a:lvl3pPr>
              <a:defRPr sz="2952"/>
            </a:lvl3pPr>
            <a:lvl4pPr>
              <a:defRPr sz="2476"/>
            </a:lvl4pPr>
            <a:lvl5pPr>
              <a:defRPr sz="2476"/>
            </a:lvl5pPr>
            <a:lvl6pPr>
              <a:defRPr sz="2476"/>
            </a:lvl6pPr>
            <a:lvl7pPr>
              <a:defRPr sz="2476"/>
            </a:lvl7pPr>
            <a:lvl8pPr>
              <a:defRPr sz="2476"/>
            </a:lvl8pPr>
            <a:lvl9pPr>
              <a:defRPr sz="247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14"/>
            </a:lvl1pPr>
            <a:lvl2pPr marL="561409" indent="0">
              <a:buNone/>
              <a:defRPr sz="1429"/>
            </a:lvl2pPr>
            <a:lvl3pPr marL="1122819" indent="0">
              <a:buNone/>
              <a:defRPr sz="1238"/>
            </a:lvl3pPr>
            <a:lvl4pPr marL="1684228" indent="0">
              <a:buNone/>
              <a:defRPr sz="1143"/>
            </a:lvl4pPr>
            <a:lvl5pPr marL="2245637" indent="0">
              <a:buNone/>
              <a:defRPr sz="1143"/>
            </a:lvl5pPr>
            <a:lvl6pPr marL="2807047" indent="0">
              <a:buNone/>
              <a:defRPr sz="1143"/>
            </a:lvl6pPr>
            <a:lvl7pPr marL="3368456" indent="0">
              <a:buNone/>
              <a:defRPr sz="1143"/>
            </a:lvl7pPr>
            <a:lvl8pPr marL="3929865" indent="0">
              <a:buNone/>
              <a:defRPr sz="1143"/>
            </a:lvl8pPr>
            <a:lvl9pPr marL="4491275" indent="0">
              <a:buNone/>
              <a:defRPr sz="11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91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599"/>
            <a:ext cx="7315200" cy="566739"/>
          </a:xfrm>
        </p:spPr>
        <p:txBody>
          <a:bodyPr anchor="b"/>
          <a:lstStyle>
            <a:lvl1pPr algn="l">
              <a:defRPr sz="247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905"/>
            </a:lvl1pPr>
            <a:lvl2pPr marL="561409" indent="0">
              <a:buNone/>
              <a:defRPr sz="3429"/>
            </a:lvl2pPr>
            <a:lvl3pPr marL="1122819" indent="0">
              <a:buNone/>
              <a:defRPr sz="2952"/>
            </a:lvl3pPr>
            <a:lvl4pPr marL="1684228" indent="0">
              <a:buNone/>
              <a:defRPr sz="2476"/>
            </a:lvl4pPr>
            <a:lvl5pPr marL="2245637" indent="0">
              <a:buNone/>
              <a:defRPr sz="2476"/>
            </a:lvl5pPr>
            <a:lvl6pPr marL="2807047" indent="0">
              <a:buNone/>
              <a:defRPr sz="2476"/>
            </a:lvl6pPr>
            <a:lvl7pPr marL="3368456" indent="0">
              <a:buNone/>
              <a:defRPr sz="2476"/>
            </a:lvl7pPr>
            <a:lvl8pPr marL="3929865" indent="0">
              <a:buNone/>
              <a:defRPr sz="2476"/>
            </a:lvl8pPr>
            <a:lvl9pPr marL="4491275" indent="0">
              <a:buNone/>
              <a:defRPr sz="247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1"/>
          </a:xfrm>
        </p:spPr>
        <p:txBody>
          <a:bodyPr/>
          <a:lstStyle>
            <a:lvl1pPr marL="0" indent="0">
              <a:buNone/>
              <a:defRPr sz="1714"/>
            </a:lvl1pPr>
            <a:lvl2pPr marL="561409" indent="0">
              <a:buNone/>
              <a:defRPr sz="1429"/>
            </a:lvl2pPr>
            <a:lvl3pPr marL="1122819" indent="0">
              <a:buNone/>
              <a:defRPr sz="1238"/>
            </a:lvl3pPr>
            <a:lvl4pPr marL="1684228" indent="0">
              <a:buNone/>
              <a:defRPr sz="1143"/>
            </a:lvl4pPr>
            <a:lvl5pPr marL="2245637" indent="0">
              <a:buNone/>
              <a:defRPr sz="1143"/>
            </a:lvl5pPr>
            <a:lvl6pPr marL="2807047" indent="0">
              <a:buNone/>
              <a:defRPr sz="1143"/>
            </a:lvl6pPr>
            <a:lvl7pPr marL="3368456" indent="0">
              <a:buNone/>
              <a:defRPr sz="1143"/>
            </a:lvl7pPr>
            <a:lvl8pPr marL="3929865" indent="0">
              <a:buNone/>
              <a:defRPr sz="1143"/>
            </a:lvl8pPr>
            <a:lvl9pPr marL="4491275" indent="0">
              <a:buNone/>
              <a:defRPr sz="11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5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0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5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6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4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3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CD04-3C27-47FC-862C-2A33DDD40E8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F000-30A7-408E-99C5-F8313469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17894" tIns="58947" rIns="117894" bIns="5894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horz" lIns="117894" tIns="58947" rIns="117894" bIns="589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117894" tIns="58947" rIns="117894" bIns="58947" rtlCol="0" anchor="ctr"/>
          <a:lstStyle>
            <a:lvl1pPr algn="l">
              <a:defRPr sz="14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2819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22819"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117894" tIns="58947" rIns="117894" bIns="58947" rtlCol="0" anchor="ctr"/>
          <a:lstStyle>
            <a:lvl1pPr algn="ctr">
              <a:defRPr sz="14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28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3"/>
            <a:ext cx="2844800" cy="365125"/>
          </a:xfrm>
          <a:prstGeom prst="rect">
            <a:avLst/>
          </a:prstGeom>
        </p:spPr>
        <p:txBody>
          <a:bodyPr vert="horz" lIns="117894" tIns="58947" rIns="117894" bIns="58947" rtlCol="0" anchor="ctr"/>
          <a:lstStyle>
            <a:lvl1pPr algn="r">
              <a:defRPr sz="14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281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228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122819" rtl="0" eaLnBrk="1" latinLnBrk="0" hangingPunct="1">
        <a:spcBef>
          <a:spcPct val="0"/>
        </a:spcBef>
        <a:buNone/>
        <a:defRPr sz="5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057" indent="-421057" algn="l" defTabSz="1122819" rtl="0" eaLnBrk="1" latinLnBrk="0" hangingPunct="1">
        <a:spcBef>
          <a:spcPct val="20000"/>
        </a:spcBef>
        <a:buFont typeface="Arial" pitchFamily="34" charset="0"/>
        <a:buChar char="•"/>
        <a:defRPr sz="3905" kern="1200">
          <a:solidFill>
            <a:schemeClr val="tx1"/>
          </a:solidFill>
          <a:latin typeface="+mn-lt"/>
          <a:ea typeface="+mn-ea"/>
          <a:cs typeface="+mn-cs"/>
        </a:defRPr>
      </a:lvl1pPr>
      <a:lvl2pPr marL="912290" indent="-350880" algn="l" defTabSz="1122819" rtl="0" eaLnBrk="1" latinLnBrk="0" hangingPunct="1">
        <a:spcBef>
          <a:spcPct val="20000"/>
        </a:spcBef>
        <a:buFont typeface="Arial" pitchFamily="34" charset="0"/>
        <a:buChar char="–"/>
        <a:defRPr sz="3429" kern="1200">
          <a:solidFill>
            <a:schemeClr val="tx1"/>
          </a:solidFill>
          <a:latin typeface="+mn-lt"/>
          <a:ea typeface="+mn-ea"/>
          <a:cs typeface="+mn-cs"/>
        </a:defRPr>
      </a:lvl2pPr>
      <a:lvl3pPr marL="1403523" indent="-280705" algn="l" defTabSz="1122819" rtl="0" eaLnBrk="1" latinLnBrk="0" hangingPunct="1">
        <a:spcBef>
          <a:spcPct val="20000"/>
        </a:spcBef>
        <a:buFont typeface="Arial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3pPr>
      <a:lvl4pPr marL="1964933" indent="-280705" algn="l" defTabSz="1122819" rtl="0" eaLnBrk="1" latinLnBrk="0" hangingPunct="1">
        <a:spcBef>
          <a:spcPct val="20000"/>
        </a:spcBef>
        <a:buFont typeface="Arial" pitchFamily="34" charset="0"/>
        <a:buChar char="–"/>
        <a:defRPr sz="2476" kern="1200">
          <a:solidFill>
            <a:schemeClr val="tx1"/>
          </a:solidFill>
          <a:latin typeface="+mn-lt"/>
          <a:ea typeface="+mn-ea"/>
          <a:cs typeface="+mn-cs"/>
        </a:defRPr>
      </a:lvl4pPr>
      <a:lvl5pPr marL="2526342" indent="-280705" algn="l" defTabSz="1122819" rtl="0" eaLnBrk="1" latinLnBrk="0" hangingPunct="1">
        <a:spcBef>
          <a:spcPct val="20000"/>
        </a:spcBef>
        <a:buFont typeface="Arial" pitchFamily="34" charset="0"/>
        <a:buChar char="»"/>
        <a:defRPr sz="2476" kern="1200">
          <a:solidFill>
            <a:schemeClr val="tx1"/>
          </a:solidFill>
          <a:latin typeface="+mn-lt"/>
          <a:ea typeface="+mn-ea"/>
          <a:cs typeface="+mn-cs"/>
        </a:defRPr>
      </a:lvl5pPr>
      <a:lvl6pPr marL="3087751" indent="-280705" algn="l" defTabSz="1122819" rtl="0" eaLnBrk="1" latinLnBrk="0" hangingPunct="1">
        <a:spcBef>
          <a:spcPct val="20000"/>
        </a:spcBef>
        <a:buFont typeface="Arial" pitchFamily="34" charset="0"/>
        <a:buChar char="•"/>
        <a:defRPr sz="2476" kern="1200">
          <a:solidFill>
            <a:schemeClr val="tx1"/>
          </a:solidFill>
          <a:latin typeface="+mn-lt"/>
          <a:ea typeface="+mn-ea"/>
          <a:cs typeface="+mn-cs"/>
        </a:defRPr>
      </a:lvl6pPr>
      <a:lvl7pPr marL="3649161" indent="-280705" algn="l" defTabSz="1122819" rtl="0" eaLnBrk="1" latinLnBrk="0" hangingPunct="1">
        <a:spcBef>
          <a:spcPct val="20000"/>
        </a:spcBef>
        <a:buFont typeface="Arial" pitchFamily="34" charset="0"/>
        <a:buChar char="•"/>
        <a:defRPr sz="2476" kern="1200">
          <a:solidFill>
            <a:schemeClr val="tx1"/>
          </a:solidFill>
          <a:latin typeface="+mn-lt"/>
          <a:ea typeface="+mn-ea"/>
          <a:cs typeface="+mn-cs"/>
        </a:defRPr>
      </a:lvl7pPr>
      <a:lvl8pPr marL="4210570" indent="-280705" algn="l" defTabSz="1122819" rtl="0" eaLnBrk="1" latinLnBrk="0" hangingPunct="1">
        <a:spcBef>
          <a:spcPct val="20000"/>
        </a:spcBef>
        <a:buFont typeface="Arial" pitchFamily="34" charset="0"/>
        <a:buChar char="•"/>
        <a:defRPr sz="2476" kern="1200">
          <a:solidFill>
            <a:schemeClr val="tx1"/>
          </a:solidFill>
          <a:latin typeface="+mn-lt"/>
          <a:ea typeface="+mn-ea"/>
          <a:cs typeface="+mn-cs"/>
        </a:defRPr>
      </a:lvl8pPr>
      <a:lvl9pPr marL="4771979" indent="-280705" algn="l" defTabSz="1122819" rtl="0" eaLnBrk="1" latinLnBrk="0" hangingPunct="1">
        <a:spcBef>
          <a:spcPct val="20000"/>
        </a:spcBef>
        <a:buFont typeface="Arial" pitchFamily="34" charset="0"/>
        <a:buChar char="•"/>
        <a:defRPr sz="24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1pPr>
      <a:lvl2pPr marL="561409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2pPr>
      <a:lvl3pPr marL="1122819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3pPr>
      <a:lvl4pPr marL="1684228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45637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807047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368456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929865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491275" algn="l" defTabSz="1122819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jpe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11" Type="http://schemas.openxmlformats.org/officeDocument/2006/relationships/image" Target="../media/image6.jpeg" /><Relationship Id="rId5" Type="http://schemas.openxmlformats.org/officeDocument/2006/relationships/image" Target="../media/image9.jpeg" /><Relationship Id="rId10" Type="http://schemas.openxmlformats.org/officeDocument/2006/relationships/image" Target="../media/image13.png" /><Relationship Id="rId4" Type="http://schemas.openxmlformats.org/officeDocument/2006/relationships/image" Target="../media/image8.png" /><Relationship Id="rId9" Type="http://schemas.microsoft.com/office/2007/relationships/hdphoto" Target="../media/hdphoto2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9"/>
          <p:cNvGrpSpPr>
            <a:grpSpLocks/>
          </p:cNvGrpSpPr>
          <p:nvPr/>
        </p:nvGrpSpPr>
        <p:grpSpPr bwMode="auto">
          <a:xfrm flipV="1">
            <a:off x="637555" y="4424607"/>
            <a:ext cx="7807946" cy="45719"/>
            <a:chOff x="0" y="661986"/>
            <a:chExt cx="12192000" cy="4572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661986"/>
              <a:ext cx="10263188" cy="45720"/>
            </a:xfrm>
            <a:prstGeom prst="rect">
              <a:avLst/>
            </a:prstGeom>
            <a:solidFill>
              <a:srgbClr val="CDAC4D"/>
            </a:solidFill>
            <a:ln>
              <a:solidFill>
                <a:srgbClr val="CDAC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solidFill>
                  <a:srgbClr val="CDAC4D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863263" y="661986"/>
              <a:ext cx="1328737" cy="4572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/>
            </a:p>
          </p:txBody>
        </p:sp>
      </p:grp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759004" y="0"/>
            <a:ext cx="4193389" cy="4708362"/>
            <a:chOff x="0" y="0"/>
            <a:chExt cx="32853973" cy="368886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53883" cy="36888675"/>
            </a:xfrm>
            <a:custGeom>
              <a:avLst/>
              <a:gdLst/>
              <a:ahLst/>
              <a:cxnLst/>
              <a:rect l="l" t="t" r="r" b="b"/>
              <a:pathLst>
                <a:path w="32853883" h="36888675">
                  <a:moveTo>
                    <a:pt x="16426942" y="0"/>
                  </a:moveTo>
                  <a:cubicBezTo>
                    <a:pt x="15842233" y="0"/>
                    <a:pt x="15257526" y="151257"/>
                    <a:pt x="14733651" y="453771"/>
                  </a:cubicBezTo>
                  <a:lnTo>
                    <a:pt x="1693291" y="7982585"/>
                  </a:lnTo>
                  <a:cubicBezTo>
                    <a:pt x="645541" y="8587486"/>
                    <a:pt x="0" y="9705594"/>
                    <a:pt x="0" y="10915523"/>
                  </a:cubicBezTo>
                  <a:lnTo>
                    <a:pt x="0" y="25973151"/>
                  </a:lnTo>
                  <a:cubicBezTo>
                    <a:pt x="0" y="27183079"/>
                    <a:pt x="645541" y="28301060"/>
                    <a:pt x="1693291" y="28906090"/>
                  </a:cubicBezTo>
                  <a:lnTo>
                    <a:pt x="14733651" y="36434905"/>
                  </a:lnTo>
                  <a:cubicBezTo>
                    <a:pt x="15257526" y="36737420"/>
                    <a:pt x="15842235" y="36888675"/>
                    <a:pt x="16426942" y="36888675"/>
                  </a:cubicBezTo>
                  <a:cubicBezTo>
                    <a:pt x="17011648" y="36888675"/>
                    <a:pt x="17596357" y="36737420"/>
                    <a:pt x="18120232" y="36434905"/>
                  </a:cubicBezTo>
                  <a:lnTo>
                    <a:pt x="31160591" y="28906090"/>
                  </a:lnTo>
                  <a:cubicBezTo>
                    <a:pt x="32208468" y="28301063"/>
                    <a:pt x="32853883" y="27183082"/>
                    <a:pt x="32853883" y="25973153"/>
                  </a:cubicBezTo>
                  <a:lnTo>
                    <a:pt x="32853883" y="10915523"/>
                  </a:lnTo>
                  <a:cubicBezTo>
                    <a:pt x="32853883" y="9705594"/>
                    <a:pt x="32208341" y="8587613"/>
                    <a:pt x="31160591" y="7982585"/>
                  </a:cubicBezTo>
                  <a:lnTo>
                    <a:pt x="18120361" y="453771"/>
                  </a:lnTo>
                  <a:cubicBezTo>
                    <a:pt x="17596358" y="151257"/>
                    <a:pt x="17011650" y="0"/>
                    <a:pt x="16426942" y="0"/>
                  </a:cubicBezTo>
                  <a:close/>
                </a:path>
              </a:pathLst>
            </a:custGeom>
            <a:blipFill>
              <a:blip r:embed="rId2"/>
              <a:stretch>
                <a:fillRect l="-4035" r="-4035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7190" y="4837489"/>
            <a:ext cx="3580033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1337190" y="-722689"/>
            <a:ext cx="3580033" cy="2743200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5918" y="563787"/>
            <a:ext cx="657217" cy="679123"/>
          </a:xfrm>
          <a:prstGeom prst="rect">
            <a:avLst/>
          </a:prstGeom>
        </p:spPr>
      </p:pic>
      <p:sp>
        <p:nvSpPr>
          <p:cNvPr id="17" name="TextBox 27"/>
          <p:cNvSpPr txBox="1"/>
          <p:nvPr/>
        </p:nvSpPr>
        <p:spPr>
          <a:xfrm>
            <a:off x="1440422" y="713142"/>
            <a:ext cx="68137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cs typeface="Poppins" panose="020B0604020202020204" charset="0"/>
              </a:rPr>
              <a:t>МИНИСТЕРСТВО ТРУДА И СОЦИАЛЬНОЙ ЗАЩИТЫ НАСЕЛЕНИЯ</a:t>
            </a:r>
            <a:r>
              <a:rPr lang="ru-RU" sz="1400" dirty="0">
                <a:solidFill>
                  <a:srgbClr val="000000"/>
                </a:solidFill>
                <a:cs typeface="Poppins" panose="020B060402020202020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cs typeface="Poppins" panose="020B0604020202020204" charset="0"/>
              </a:rPr>
              <a:t>РЕСПУБЛИКИ КАЗАХСТАН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637554" y="3309101"/>
            <a:ext cx="7984163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b="1" dirty="0">
                <a:solidFill>
                  <a:srgbClr val="000000"/>
                </a:solidFill>
                <a:cs typeface="Poppins" panose="020B0604020202020204" charset="0"/>
              </a:rPr>
              <a:t>«МОДЕЛЬ РАЗВИТИЯ</a:t>
            </a:r>
            <a:r>
              <a:rPr lang="kk-KZ" sz="3200" b="1" dirty="0">
                <a:solidFill>
                  <a:srgbClr val="000000"/>
                </a:solidFill>
                <a:cs typeface="Poppins" panose="020B060402020202020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cs typeface="Poppins" panose="020B0604020202020204" charset="0"/>
              </a:rPr>
              <a:t>ПРОФЕССИОНАЛЬНЫХ </a:t>
            </a:r>
          </a:p>
          <a:p>
            <a:pPr>
              <a:lnSpc>
                <a:spcPts val="3800"/>
              </a:lnSpc>
            </a:pPr>
            <a:r>
              <a:rPr lang="en-US" sz="3200" b="1" dirty="0">
                <a:solidFill>
                  <a:srgbClr val="000000"/>
                </a:solidFill>
                <a:cs typeface="Poppins" panose="020B0604020202020204" charset="0"/>
              </a:rPr>
              <a:t>КОМПЕТЕНЦИЙ»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637554" y="2928862"/>
            <a:ext cx="2529868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cs typeface="Poppins" panose="020B0604020202020204" charset="0"/>
              </a:rPr>
              <a:t>ФОРСАЙТ-СЕССИЯ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235930" y="6377634"/>
            <a:ext cx="172014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2280" tIns="56140" rIns="112280" bIns="56140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19" dirty="0">
                <a:latin typeface="+mn-lt"/>
                <a:cs typeface="Arial" pitchFamily="34" charset="0"/>
              </a:rPr>
              <a:t>АСТАНА, 2023</a:t>
            </a:r>
          </a:p>
        </p:txBody>
      </p:sp>
    </p:spTree>
    <p:extLst>
      <p:ext uri="{BB962C8B-B14F-4D97-AF65-F5344CB8AC3E}">
        <p14:creationId xmlns:p14="http://schemas.microsoft.com/office/powerpoint/2010/main" val="16510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C2F643-C87C-9517-71D1-88F70AE383F1}"/>
              </a:ext>
            </a:extLst>
          </p:cNvPr>
          <p:cNvSpPr txBox="1">
            <a:spLocks/>
          </p:cNvSpPr>
          <p:nvPr/>
        </p:nvSpPr>
        <p:spPr>
          <a:xfrm>
            <a:off x="363787" y="53979"/>
            <a:ext cx="330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5" rIns="68550" bIns="3427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indent="0" algn="ctr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DAC4D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ТЕНДЕНЦИИ РЫНКА ТРУДА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0F5B73-D90B-A791-3EA7-BAB70EC2E44F}"/>
              </a:ext>
            </a:extLst>
          </p:cNvPr>
          <p:cNvSpPr/>
          <p:nvPr/>
        </p:nvSpPr>
        <p:spPr>
          <a:xfrm>
            <a:off x="1729001" y="5340052"/>
            <a:ext cx="515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729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невысокие показатели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Казахстана в международном рейтинге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PISA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(результаты 2018 г. 69 место из 79 стран)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92F75-2DFE-3CCF-95C3-B61E3E0C3081}"/>
              </a:ext>
            </a:extLst>
          </p:cNvPr>
          <p:cNvSpPr txBox="1"/>
          <p:nvPr/>
        </p:nvSpPr>
        <p:spPr>
          <a:xfrm>
            <a:off x="7976094" y="1649578"/>
            <a:ext cx="37078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Рост безработицы, особенно среди молодежи</a:t>
            </a: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Отток квалифицированных и неквалифицированных кадров </a:t>
            </a: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Снижение доходов и рост бедности</a:t>
            </a: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Снижение конкурентоспособности экономики</a:t>
            </a: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Снижение потенциала человеческого капитала</a:t>
            </a:r>
          </a:p>
        </p:txBody>
      </p:sp>
      <p:sp>
        <p:nvSpPr>
          <p:cNvPr id="28" name="ee4pHeader1">
            <a:extLst>
              <a:ext uri="{FF2B5EF4-FFF2-40B4-BE49-F238E27FC236}">
                <a16:creationId xmlns:a16="http://schemas.microsoft.com/office/drawing/2014/main" id="{FE2076AB-2F2B-BF00-D3C2-C79F169BAB0E}"/>
              </a:ext>
            </a:extLst>
          </p:cNvPr>
          <p:cNvSpPr txBox="1"/>
          <p:nvPr/>
        </p:nvSpPr>
        <p:spPr>
          <a:xfrm>
            <a:off x="7564748" y="925873"/>
            <a:ext cx="4530524" cy="26155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Light" panose="020B0502040204020203" pitchFamily="34" charset="0"/>
              </a:rPr>
              <a:t>… приведут к следующим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Light" panose="020B0502040204020203" pitchFamily="34" charset="0"/>
              </a:rPr>
              <a:t>рискам</a:t>
            </a:r>
          </a:p>
        </p:txBody>
      </p:sp>
      <p:sp>
        <p:nvSpPr>
          <p:cNvPr id="29" name="ee4pHeader1">
            <a:extLst>
              <a:ext uri="{FF2B5EF4-FFF2-40B4-BE49-F238E27FC236}">
                <a16:creationId xmlns:a16="http://schemas.microsoft.com/office/drawing/2014/main" id="{6284AE67-E9D5-28F8-84B3-4E041683786D}"/>
              </a:ext>
            </a:extLst>
          </p:cNvPr>
          <p:cNvSpPr txBox="1"/>
          <p:nvPr/>
        </p:nvSpPr>
        <p:spPr>
          <a:xfrm>
            <a:off x="647358" y="920042"/>
            <a:ext cx="3190970" cy="30264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Light" panose="020B0502040204020203" pitchFamily="34" charset="0"/>
              </a:rPr>
              <a:t>Существующие вызовы…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B59E94-FE9F-C0BE-72FC-2CC974D5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76" y="1707538"/>
            <a:ext cx="219475" cy="2194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27ADFC4-A02D-7F00-F57F-83DD11C4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76" y="2489140"/>
            <a:ext cx="219475" cy="2194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F5A161-DDFD-861D-1174-E3033253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76" y="4658444"/>
            <a:ext cx="219475" cy="2194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3204E78-D5E9-03AD-FD4F-2ACD7E36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76" y="3261506"/>
            <a:ext cx="219475" cy="2194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D435A50-0BAF-F4BF-9DE6-EE7EC775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176" y="3859473"/>
            <a:ext cx="219475" cy="219475"/>
          </a:xfrm>
          <a:prstGeom prst="rect">
            <a:avLst/>
          </a:prstGeom>
        </p:spPr>
      </p:pic>
      <p:sp>
        <p:nvSpPr>
          <p:cNvPr id="37" name="AutoShape 4">
            <a:extLst>
              <a:ext uri="{FF2B5EF4-FFF2-40B4-BE49-F238E27FC236}">
                <a16:creationId xmlns:a16="http://schemas.microsoft.com/office/drawing/2014/main" id="{8BC95355-F3EF-1A5C-9BB2-F392EC4D26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88514" y="5187850"/>
            <a:ext cx="1368151" cy="358346"/>
          </a:xfrm>
          <a:prstGeom prst="upArrow">
            <a:avLst>
              <a:gd name="adj1" fmla="val 100000"/>
              <a:gd name="adj2" fmla="val 100000"/>
            </a:avLst>
          </a:prstGeom>
          <a:solidFill>
            <a:srgbClr val="C00000">
              <a:alpha val="30000"/>
            </a:srgbClr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F0543F-5892-ADC3-F196-42F8BC8CADEB}"/>
              </a:ext>
            </a:extLst>
          </p:cNvPr>
          <p:cNvSpPr txBox="1"/>
          <p:nvPr/>
        </p:nvSpPr>
        <p:spPr>
          <a:xfrm>
            <a:off x="8193471" y="5776236"/>
            <a:ext cx="294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32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Социальная нестабильность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369" y="1638595"/>
            <a:ext cx="106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E4E7B"/>
                </a:solidFill>
                <a:latin typeface="Trebuchet MS" panose="020B0603020202020204" pitchFamily="34" charset="0"/>
              </a:rPr>
              <a:t>46% </a:t>
            </a:r>
            <a:endParaRPr lang="ru-RU" sz="3600" b="1" dirty="0">
              <a:solidFill>
                <a:srgbClr val="1E4E7B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8681" y="2613973"/>
            <a:ext cx="11830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E4E7B"/>
                </a:solidFill>
                <a:latin typeface="Trebuchet MS" panose="020B0603020202020204" pitchFamily="34" charset="0"/>
              </a:rPr>
              <a:t>порядка </a:t>
            </a:r>
            <a:endParaRPr lang="ru-RU" b="1" dirty="0">
              <a:solidFill>
                <a:srgbClr val="1E4E7B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1E4E7B"/>
                </a:solidFill>
                <a:latin typeface="Trebuchet MS" panose="020B0603020202020204" pitchFamily="34" charset="0"/>
              </a:rPr>
              <a:t>50% </a:t>
            </a:r>
            <a:endParaRPr lang="ru-RU" sz="3600" b="1" dirty="0">
              <a:solidFill>
                <a:srgbClr val="1E4E7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958" y="3835572"/>
            <a:ext cx="1608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E4E7B"/>
                </a:solidFill>
                <a:latin typeface="Trebuchet MS" panose="020B0603020202020204" pitchFamily="34" charset="0"/>
              </a:rPr>
              <a:t>300-400</a:t>
            </a:r>
            <a:endParaRPr lang="ru-RU" sz="2000" b="1" dirty="0">
              <a:solidFill>
                <a:srgbClr val="1E4E7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3017" y="4687840"/>
            <a:ext cx="105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E4E7B"/>
                </a:solidFill>
                <a:latin typeface="Trebuchet MS" panose="020B0603020202020204" pitchFamily="34" charset="0"/>
              </a:rPr>
              <a:t>17%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29001" y="1592428"/>
            <a:ext cx="5345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72986">
              <a:spcBef>
                <a:spcPts val="1200"/>
              </a:spcBef>
              <a:defRPr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новых рабочих мест создано </a:t>
            </a:r>
            <a:r>
              <a:rPr lang="ru-RU" sz="1400" b="1" dirty="0">
                <a:solidFill>
                  <a:srgbClr val="295E7E"/>
                </a:solidFill>
                <a:latin typeface="Trebuchet MS" panose="020B0603020202020204" pitchFamily="34" charset="0"/>
              </a:rPr>
              <a:t>в </a:t>
            </a:r>
            <a:r>
              <a:rPr lang="ru-RU" sz="1400" b="1" dirty="0" err="1">
                <a:solidFill>
                  <a:srgbClr val="295E7E"/>
                </a:solidFill>
                <a:latin typeface="Trebuchet MS" panose="020B0603020202020204" pitchFamily="34" charset="0"/>
              </a:rPr>
              <a:t>низкопродуктивных</a:t>
            </a:r>
            <a:r>
              <a:rPr lang="ru-RU" sz="1400" b="1" dirty="0">
                <a:solidFill>
                  <a:srgbClr val="295E7E"/>
                </a:solidFill>
                <a:latin typeface="Trebuchet MS" panose="020B0603020202020204" pitchFamily="34" charset="0"/>
              </a:rPr>
              <a:t> секторах</a:t>
            </a:r>
            <a:r>
              <a:rPr lang="ru-RU" sz="1400" dirty="0">
                <a:solidFill>
                  <a:srgbClr val="295E7E"/>
                </a:solidFill>
                <a:latin typeface="Trebuchet MS" panose="020B0603020202020204" pitchFamily="34" charset="0"/>
              </a:rPr>
              <a:t>,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преимущественно в отраслях </a:t>
            </a:r>
            <a:r>
              <a:rPr lang="ru-RU" sz="1400" b="1" dirty="0">
                <a:solidFill>
                  <a:srgbClr val="295E7E"/>
                </a:solidFill>
                <a:latin typeface="Trebuchet MS" panose="020B0603020202020204" pitchFamily="34" charset="0"/>
              </a:rPr>
              <a:t>с доминированием государства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9001" y="2861518"/>
            <a:ext cx="5435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72986">
              <a:spcBef>
                <a:spcPts val="1200"/>
              </a:spcBef>
              <a:defRPr/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работников формального сектора являются низкооплачиваемыми, попадая в </a:t>
            </a:r>
            <a:r>
              <a:rPr lang="ru-RU" sz="1400" b="1" dirty="0">
                <a:solidFill>
                  <a:srgbClr val="295E7E"/>
                </a:solidFill>
                <a:latin typeface="Trebuchet MS" panose="020B0603020202020204" pitchFamily="34" charset="0"/>
              </a:rPr>
              <a:t>«ловушку бедности»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9001" y="3915164"/>
            <a:ext cx="5339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986">
              <a:spcBef>
                <a:spcPts val="1200"/>
              </a:spcBef>
              <a:defRPr/>
            </a:pPr>
            <a:r>
              <a:rPr lang="ru-RU" sz="1400" dirty="0">
                <a:solidFill>
                  <a:srgbClr val="295E7E"/>
                </a:solidFill>
                <a:latin typeface="Trebuchet MS" panose="020B0603020202020204" pitchFamily="34" charset="0"/>
              </a:rPr>
              <a:t>молодых людей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будут выходить на рынок труда ежегодно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336" y="4158878"/>
            <a:ext cx="102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E4E7B"/>
                </a:solidFill>
                <a:latin typeface="Trebuchet MS" panose="020B0603020202020204" pitchFamily="34" charset="0"/>
              </a:rPr>
              <a:t>тыс.</a:t>
            </a:r>
            <a:r>
              <a:rPr lang="ru-RU" sz="2000" b="1" dirty="0">
                <a:solidFill>
                  <a:srgbClr val="1E4E7B"/>
                </a:solidFill>
                <a:latin typeface="Trebuchet MS" panose="020B0603020202020204" pitchFamily="34" charset="0"/>
              </a:rPr>
              <a:t> </a:t>
            </a:r>
            <a:endParaRPr lang="ru-RU" sz="2000" b="1" dirty="0">
              <a:solidFill>
                <a:srgbClr val="1E4E7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9001" y="4749395"/>
            <a:ext cx="558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986">
              <a:spcBef>
                <a:spcPts val="1200"/>
              </a:spcBef>
              <a:defRPr/>
            </a:pPr>
            <a:r>
              <a:rPr lang="ru-RU" sz="1400" dirty="0">
                <a:solidFill>
                  <a:srgbClr val="295E7E"/>
                </a:solidFill>
                <a:latin typeface="Trebuchet MS" panose="020B0603020202020204" pitchFamily="34" charset="0"/>
              </a:rPr>
              <a:t>низкая вовлеченность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взрослого населения в непрерывное образование (Казахстан - 17%, в среднем по странам ОЭСР 47%)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FF9EB6-3743-B4F3-4A06-0F28D6E49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4" y="41678"/>
            <a:ext cx="882273" cy="594275"/>
          </a:xfrm>
          <a:prstGeom prst="rect">
            <a:avLst/>
          </a:prstGeom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7190" y="4837489"/>
            <a:ext cx="3580033" cy="2743200"/>
          </a:xfrm>
          <a:prstGeom prst="rect">
            <a:avLst/>
          </a:prstGeom>
        </p:spPr>
      </p:pic>
      <p:cxnSp>
        <p:nvCxnSpPr>
          <p:cNvPr id="42" name="Straight Connector 8"/>
          <p:cNvCxnSpPr>
            <a:cxnSpLocks noChangeShapeType="1"/>
          </p:cNvCxnSpPr>
          <p:nvPr/>
        </p:nvCxnSpPr>
        <p:spPr bwMode="auto">
          <a:xfrm>
            <a:off x="7383273" y="1419225"/>
            <a:ext cx="0" cy="4838472"/>
          </a:xfrm>
          <a:prstGeom prst="line">
            <a:avLst/>
          </a:prstGeom>
          <a:noFill/>
          <a:ln w="15875" cap="rnd" algn="ctr">
            <a:solidFill>
              <a:srgbClr val="6E6F73"/>
            </a:solidFill>
            <a:prstDash val="sysDot"/>
            <a:miter lim="800000"/>
            <a:headEnd/>
            <a:tailEnd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875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9"/>
          <p:cNvPicPr>
            <a:picLocks noChangeAspect="1"/>
          </p:cNvPicPr>
          <p:nvPr/>
        </p:nvPicPr>
        <p:blipFill>
          <a:blip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7190" y="4837489"/>
            <a:ext cx="3580033" cy="27432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6A68AC-1915-33A9-320D-DFDDDBECD9AD}"/>
              </a:ext>
            </a:extLst>
          </p:cNvPr>
          <p:cNvSpPr/>
          <p:nvPr/>
        </p:nvSpPr>
        <p:spPr>
          <a:xfrm>
            <a:off x="246743" y="1776078"/>
            <a:ext cx="1820174" cy="366598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7711925" y="1770638"/>
            <a:ext cx="4282431" cy="36669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458E8E1-F18C-E0C6-6C26-233B95044E26}"/>
              </a:ext>
            </a:extLst>
          </p:cNvPr>
          <p:cNvSpPr/>
          <p:nvPr/>
        </p:nvSpPr>
        <p:spPr>
          <a:xfrm>
            <a:off x="2208881" y="1771647"/>
            <a:ext cx="5382636" cy="366598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8"/>
          <p:cNvCxnSpPr>
            <a:cxnSpLocks noChangeShapeType="1"/>
          </p:cNvCxnSpPr>
          <p:nvPr/>
        </p:nvCxnSpPr>
        <p:spPr bwMode="auto">
          <a:xfrm>
            <a:off x="7640448" y="1821539"/>
            <a:ext cx="0" cy="4357498"/>
          </a:xfrm>
          <a:prstGeom prst="line">
            <a:avLst/>
          </a:prstGeom>
          <a:noFill/>
          <a:ln w="15875" cap="rnd" algn="ctr">
            <a:solidFill>
              <a:srgbClr val="6E6F73"/>
            </a:solidFill>
            <a:prstDash val="sysDot"/>
            <a:miter lim="800000"/>
            <a:headEnd/>
            <a:tailEnd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31"/>
          <p:cNvCxnSpPr>
            <a:cxnSpLocks noChangeShapeType="1"/>
          </p:cNvCxnSpPr>
          <p:nvPr/>
        </p:nvCxnSpPr>
        <p:spPr bwMode="auto">
          <a:xfrm>
            <a:off x="264593" y="1284173"/>
            <a:ext cx="7374624" cy="0"/>
          </a:xfrm>
          <a:prstGeom prst="line">
            <a:avLst/>
          </a:prstGeom>
          <a:noFill/>
          <a:ln w="9525" cap="rnd" algn="ctr">
            <a:solidFill>
              <a:srgbClr val="6666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16"/>
          <p:cNvSpPr/>
          <p:nvPr/>
        </p:nvSpPr>
        <p:spPr>
          <a:xfrm>
            <a:off x="264593" y="1121966"/>
            <a:ext cx="1746504" cy="341052"/>
          </a:xfrm>
          <a:prstGeom prst="rect">
            <a:avLst/>
          </a:prstGeom>
          <a:solidFill>
            <a:srgbClr val="295E7E"/>
          </a:solidFill>
        </p:spPr>
        <p:txBody>
          <a:bodyPr wrap="square" lIns="124395" tIns="62197" rIns="124395" bIns="6219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Рынок труда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593" y="1770639"/>
            <a:ext cx="1811600" cy="7672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ctr"/>
          <a:lstStyle/>
          <a:p>
            <a:pPr marL="0" marR="0" lvl="0" indent="0" algn="l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Форсайт и прогнозирование потребности в кадрах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04283" y="1766298"/>
            <a:ext cx="1877244" cy="778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ctr"/>
          <a:lstStyle/>
          <a:p>
            <a:pPr marL="0" marR="0" lvl="0" indent="0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Разработка </a:t>
            </a:r>
          </a:p>
          <a:p>
            <a:pPr marL="0" marR="0" lvl="0" indent="0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noProof="0" dirty="0">
                <a:latin typeface="Trebuchet MS" panose="020B0603020202020204" pitchFamily="34" charset="0"/>
                <a:cs typeface="Arial" panose="020B0604020202020204" pitchFamily="34" charset="0"/>
              </a:rPr>
              <a:t>профессиональных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 стандартов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91271" y="1770638"/>
            <a:ext cx="1786192" cy="7738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ctr"/>
          <a:lstStyle/>
          <a:p>
            <a:pPr defTabSz="1219170">
              <a:lnSpc>
                <a:spcPct val="85000"/>
              </a:lnSpc>
            </a:pPr>
            <a:r>
              <a:rPr lang="ru-RU" sz="1100" b="1" kern="0" dirty="0">
                <a:latin typeface="Trebuchet MS" panose="020B0603020202020204" pitchFamily="34" charset="0"/>
                <a:cs typeface="Arial" panose="020B0604020202020204" pitchFamily="34" charset="0"/>
              </a:rPr>
              <a:t>Банк навыков для сбора и анализа информации о навыках и компетенциях </a:t>
            </a:r>
          </a:p>
        </p:txBody>
      </p:sp>
      <p:cxnSp>
        <p:nvCxnSpPr>
          <p:cNvPr id="30" name="Straight Connector 31"/>
          <p:cNvCxnSpPr>
            <a:cxnSpLocks noChangeShapeType="1"/>
          </p:cNvCxnSpPr>
          <p:nvPr/>
        </p:nvCxnSpPr>
        <p:spPr bwMode="auto">
          <a:xfrm>
            <a:off x="7779001" y="1276384"/>
            <a:ext cx="1994229" cy="7168"/>
          </a:xfrm>
          <a:prstGeom prst="line">
            <a:avLst/>
          </a:prstGeom>
          <a:noFill/>
          <a:ln w="9525" cap="rnd" algn="ctr">
            <a:solidFill>
              <a:srgbClr val="6666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Прямоугольник 30"/>
          <p:cNvSpPr/>
          <p:nvPr/>
        </p:nvSpPr>
        <p:spPr>
          <a:xfrm>
            <a:off x="7671491" y="1111869"/>
            <a:ext cx="1904793" cy="341052"/>
          </a:xfrm>
          <a:prstGeom prst="rect">
            <a:avLst/>
          </a:prstGeom>
          <a:solidFill>
            <a:srgbClr val="295E7E"/>
          </a:solidFill>
        </p:spPr>
        <p:txBody>
          <a:bodyPr wrap="square" lIns="124395" tIns="62197" rIns="124395" bIns="6219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Подготовка кадров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5712907" y="1696150"/>
            <a:ext cx="192088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4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3703479" y="1696151"/>
            <a:ext cx="192087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3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841115" y="1759647"/>
            <a:ext cx="2170173" cy="786736"/>
          </a:xfrm>
          <a:prstGeom prst="rect">
            <a:avLst/>
          </a:prstGeom>
          <a:solidFill>
            <a:srgbClr val="367DA8"/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t"/>
          <a:lstStyle/>
          <a:p>
            <a:pPr defTabSz="1219170">
              <a:lnSpc>
                <a:spcPct val="85000"/>
              </a:lnSpc>
            </a:pPr>
            <a:r>
              <a:rPr lang="ru-RU" sz="1100" b="1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Оценка и признание квалификаций формального и неформального образования </a:t>
            </a:r>
            <a:endParaRPr lang="ru-RU" sz="1100" kern="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9740831" y="1697032"/>
            <a:ext cx="192088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defTabSz="1219170"/>
            <a:r>
              <a:rPr lang="ru-RU" sz="900" kern="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</a:t>
            </a:r>
            <a:endParaRPr lang="en-US" sz="900" kern="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000097" y="2866924"/>
            <a:ext cx="1803822" cy="19203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Разработка НПА по регулированию деятельности   </a:t>
            </a:r>
            <a:r>
              <a:rPr lang="ru-RU" sz="1100" kern="0" dirty="0">
                <a:latin typeface="Trebuchet MS" panose="020B0603020202020204" pitchFamily="34" charset="0"/>
                <a:cs typeface="Arial" panose="020B0604020202020204" pitchFamily="34" charset="0"/>
              </a:rPr>
              <a:t>Центров признания  профессиональных квалификаций бизнесом</a:t>
            </a:r>
          </a:p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Проведение бизнесом сертификации профессиональных квалификаций по </a:t>
            </a:r>
            <a:r>
              <a:rPr lang="ru-RU" sz="1100" b="1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единым стандартам</a:t>
            </a:r>
          </a:p>
        </p:txBody>
      </p:sp>
      <p:cxnSp>
        <p:nvCxnSpPr>
          <p:cNvPr id="47" name="Straight Connector 31"/>
          <p:cNvCxnSpPr>
            <a:cxnSpLocks noChangeShapeType="1"/>
          </p:cNvCxnSpPr>
          <p:nvPr/>
        </p:nvCxnSpPr>
        <p:spPr bwMode="auto">
          <a:xfrm>
            <a:off x="10000097" y="1278624"/>
            <a:ext cx="2023544" cy="2802"/>
          </a:xfrm>
          <a:prstGeom prst="line">
            <a:avLst/>
          </a:prstGeom>
          <a:noFill/>
          <a:ln w="9525" cap="rnd" algn="ctr">
            <a:solidFill>
              <a:srgbClr val="666666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Прямоугольник 50"/>
          <p:cNvSpPr/>
          <p:nvPr/>
        </p:nvSpPr>
        <p:spPr>
          <a:xfrm>
            <a:off x="7799411" y="1758492"/>
            <a:ext cx="1857905" cy="779329"/>
          </a:xfrm>
          <a:prstGeom prst="rect">
            <a:avLst/>
          </a:prstGeom>
          <a:solidFill>
            <a:srgbClr val="BDCCDE"/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ctr"/>
          <a:lstStyle/>
          <a:p>
            <a:pPr marL="0" marR="0" lvl="0" indent="0" algn="l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Разработка образовательных программ на основе профессиональных стандартов </a:t>
            </a:r>
          </a:p>
          <a:p>
            <a:pPr marL="0" marR="0" lvl="0" indent="0" algn="l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832934" y="1121966"/>
            <a:ext cx="1500236" cy="341052"/>
          </a:xfrm>
          <a:prstGeom prst="rect">
            <a:avLst/>
          </a:prstGeom>
          <a:solidFill>
            <a:srgbClr val="295E7E"/>
          </a:solidFill>
        </p:spPr>
        <p:txBody>
          <a:bodyPr wrap="square" lIns="124395" tIns="62197" rIns="124395" bIns="6219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Рынок труда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96209" y="2881186"/>
            <a:ext cx="1756812" cy="12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Разработка отраслевых и региональных Атласов востребованных и будущих профессий</a:t>
            </a:r>
          </a:p>
          <a:p>
            <a:pPr lvl="0" defTabSz="1219170">
              <a:lnSpc>
                <a:spcPct val="90000"/>
              </a:lnSpc>
              <a:spcAft>
                <a:spcPts val="600"/>
              </a:spcAft>
              <a:defRPr/>
            </a:pPr>
            <a:endParaRPr lang="ru-RU" sz="1100" b="1" kern="0" dirty="0">
              <a:solidFill>
                <a:srgbClr val="295E7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23261" y="2880869"/>
            <a:ext cx="192230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Актуализация перечня профессии и завершение разработки профстандартов</a:t>
            </a:r>
          </a:p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Переход от ЕТКС и КС к  профстандартам </a:t>
            </a:r>
          </a:p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Создание Национального квалификационного органа, </a:t>
            </a:r>
            <a:r>
              <a:rPr lang="ru-RU" sz="1100" kern="0" dirty="0">
                <a:latin typeface="Trebuchet MS" panose="020B0603020202020204" pitchFamily="34" charset="0"/>
                <a:cs typeface="Arial" panose="020B0604020202020204" pitchFamily="34" charset="0"/>
              </a:rPr>
              <a:t>в т.ч. координирующего работу по разработке ПС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753147" y="2880072"/>
            <a:ext cx="1869893" cy="195450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171450" marR="0" lvl="0" indent="-17145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Формирование Банка востребованных компетенций и навыков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трудовых ресурсов</a:t>
            </a:r>
          </a:p>
        </p:txBody>
      </p:sp>
      <p:cxnSp>
        <p:nvCxnSpPr>
          <p:cNvPr id="69" name="Straight Connector 31"/>
          <p:cNvCxnSpPr>
            <a:cxnSpLocks noChangeShapeType="1"/>
          </p:cNvCxnSpPr>
          <p:nvPr/>
        </p:nvCxnSpPr>
        <p:spPr bwMode="auto">
          <a:xfrm>
            <a:off x="308232" y="2723223"/>
            <a:ext cx="11668073" cy="0"/>
          </a:xfrm>
          <a:prstGeom prst="line">
            <a:avLst/>
          </a:prstGeom>
          <a:noFill/>
          <a:ln w="9525" cap="rnd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158131" y="1694844"/>
            <a:ext cx="192088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20"/>
          <p:cNvSpPr>
            <a:spLocks noChangeArrowheads="1"/>
          </p:cNvSpPr>
          <p:nvPr/>
        </p:nvSpPr>
        <p:spPr bwMode="auto">
          <a:xfrm>
            <a:off x="7666349" y="1691029"/>
            <a:ext cx="192088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5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529C9BB-2732-1220-B94D-C71D3138A208}"/>
              </a:ext>
            </a:extLst>
          </p:cNvPr>
          <p:cNvSpPr txBox="1"/>
          <p:nvPr/>
        </p:nvSpPr>
        <p:spPr>
          <a:xfrm>
            <a:off x="386731" y="174569"/>
            <a:ext cx="1065269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ru-RU" sz="2000" b="1" kern="1500" spc="-83" dirty="0">
                <a:solidFill>
                  <a:srgbClr val="CDAC4D"/>
                </a:solidFill>
                <a:cs typeface="Segoe UI Semibold" panose="020B0702040204020203" pitchFamily="34" charset="0"/>
              </a:rPr>
              <a:t>НАЦИОНАЛЬНАЯ СИСТЕМЫ КВАЛИФИКАЦИЙ (НСК)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29F10886-BFC6-B203-2A79-8F8640BB3BF5}"/>
              </a:ext>
            </a:extLst>
          </p:cNvPr>
          <p:cNvSpPr/>
          <p:nvPr/>
        </p:nvSpPr>
        <p:spPr>
          <a:xfrm>
            <a:off x="7800838" y="2864663"/>
            <a:ext cx="1869893" cy="195450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180975" indent="-1809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100" b="1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Обязательное использование профстандартов </a:t>
            </a:r>
            <a:r>
              <a:rPr lang="ru-RU" altLang="ru-RU" sz="1100" dirty="0">
                <a:latin typeface="Trebuchet MS" panose="020B0603020202020204" pitchFamily="34" charset="0"/>
                <a:cs typeface="Arial" panose="020B0604020202020204" pitchFamily="34" charset="0"/>
              </a:rPr>
              <a:t>при разработке образовательных программ 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ru-RU" altLang="ru-RU" sz="11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Создание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отраслевых</a:t>
            </a:r>
            <a:r>
              <a:rPr kumimoji="0" lang="ru-RU" sz="1100" b="1" i="0" u="none" strike="noStrike" kern="0" cap="none" spc="0" normalizeH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центров компетенций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95E7E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05831" marR="0" lvl="0" indent="-105831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2BB86D-31E0-14EB-44C9-144BA6B21BF7}"/>
              </a:ext>
            </a:extLst>
          </p:cNvPr>
          <p:cNvSpPr/>
          <p:nvPr/>
        </p:nvSpPr>
        <p:spPr>
          <a:xfrm>
            <a:off x="2246822" y="1772160"/>
            <a:ext cx="1346832" cy="7657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72000" tIns="144000" anchor="ctr"/>
          <a:lstStyle/>
          <a:p>
            <a:pPr defTabSz="1219170">
              <a:lnSpc>
                <a:spcPct val="85000"/>
              </a:lnSpc>
            </a:pPr>
            <a:r>
              <a:rPr lang="ru-RU" sz="1100" b="1" kern="0" dirty="0">
                <a:latin typeface="Trebuchet MS" panose="020B0603020202020204" pitchFamily="34" charset="0"/>
                <a:cs typeface="Arial" panose="020B0604020202020204" pitchFamily="34" charset="0"/>
              </a:rPr>
              <a:t>Реестр профессий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D909B5-5A0C-9BE3-4A49-7F7AC62EEAE6}"/>
              </a:ext>
            </a:extLst>
          </p:cNvPr>
          <p:cNvSpPr/>
          <p:nvPr/>
        </p:nvSpPr>
        <p:spPr>
          <a:xfrm>
            <a:off x="2101895" y="2899836"/>
            <a:ext cx="1705137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Все профессии будут распределены по уровню квалификаций (НРК, ОРК)</a:t>
            </a:r>
          </a:p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sz="400" b="1" kern="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05831" lvl="0" indent="-105831" defTabSz="121917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latin typeface="Trebuchet MS" panose="020B0603020202020204" pitchFamily="34" charset="0"/>
                <a:cs typeface="Arial" panose="020B0604020202020204" pitchFamily="34" charset="0"/>
              </a:rPr>
              <a:t>Применение при разработке классификаторов, ПС, образовательных  программ, сертификации специалистов</a:t>
            </a: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2170379" y="1697874"/>
            <a:ext cx="192088" cy="192087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FF9EB6-3743-B4F3-4A06-0F28D6E49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4" y="41678"/>
            <a:ext cx="882273" cy="594275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16B1A32-7B88-26EA-4E51-02B3F1BAFC70}"/>
              </a:ext>
            </a:extLst>
          </p:cNvPr>
          <p:cNvCxnSpPr>
            <a:cxnSpLocks/>
          </p:cNvCxnSpPr>
          <p:nvPr/>
        </p:nvCxnSpPr>
        <p:spPr>
          <a:xfrm flipH="1">
            <a:off x="191147" y="976659"/>
            <a:ext cx="1178515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8"/>
          <p:cNvCxnSpPr>
            <a:cxnSpLocks noChangeShapeType="1"/>
          </p:cNvCxnSpPr>
          <p:nvPr/>
        </p:nvCxnSpPr>
        <p:spPr bwMode="auto">
          <a:xfrm>
            <a:off x="247418" y="1729920"/>
            <a:ext cx="17175" cy="4449117"/>
          </a:xfrm>
          <a:prstGeom prst="line">
            <a:avLst/>
          </a:prstGeom>
          <a:noFill/>
          <a:ln w="15875" cap="rnd" algn="ctr">
            <a:solidFill>
              <a:srgbClr val="6E6F73"/>
            </a:solidFill>
            <a:prstDash val="sysDot"/>
            <a:miter lim="800000"/>
            <a:headEnd/>
            <a:tailEnd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264593" y="6179037"/>
            <a:ext cx="18116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666349" y="6179037"/>
            <a:ext cx="434493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8">
            <a:extLst>
              <a:ext uri="{FF2B5EF4-FFF2-40B4-BE49-F238E27FC236}">
                <a16:creationId xmlns:a16="http://schemas.microsoft.com/office/drawing/2014/main" id="{97731234-7FE0-0CE4-7E42-F067E63E02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11288" y="1821539"/>
            <a:ext cx="0" cy="4412739"/>
          </a:xfrm>
          <a:prstGeom prst="line">
            <a:avLst/>
          </a:prstGeom>
          <a:noFill/>
          <a:ln w="15875" cap="rnd" algn="ctr">
            <a:solidFill>
              <a:srgbClr val="6E6F73"/>
            </a:solidFill>
            <a:prstDash val="sysDot"/>
            <a:miter lim="800000"/>
            <a:headEnd/>
            <a:tailEnd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559413" y="5820994"/>
            <a:ext cx="1265090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1200" b="1" kern="0" dirty="0">
                <a:latin typeface="Trebuchet MS" panose="020B0603020202020204" pitchFamily="34" charset="0"/>
                <a:cs typeface="Arial" panose="020B0604020202020204" pitchFamily="34" charset="0"/>
              </a:rPr>
              <a:t>ГОСУДАРСТВО</a:t>
            </a:r>
            <a:endParaRPr lang="ru-RU" sz="1200" b="1" dirty="0"/>
          </a:p>
        </p:txBody>
      </p:sp>
      <p:cxnSp>
        <p:nvCxnSpPr>
          <p:cNvPr id="70" name="Straight Connector 8"/>
          <p:cNvCxnSpPr>
            <a:cxnSpLocks noChangeShapeType="1"/>
          </p:cNvCxnSpPr>
          <p:nvPr/>
        </p:nvCxnSpPr>
        <p:spPr bwMode="auto">
          <a:xfrm>
            <a:off x="2129902" y="1821539"/>
            <a:ext cx="0" cy="4357498"/>
          </a:xfrm>
          <a:prstGeom prst="line">
            <a:avLst/>
          </a:prstGeom>
          <a:noFill/>
          <a:ln w="15875" cap="rnd" algn="ctr">
            <a:solidFill>
              <a:srgbClr val="6E6F73"/>
            </a:solidFill>
            <a:prstDash val="sysDot"/>
            <a:miter lim="800000"/>
            <a:headEnd/>
            <a:tailEnd/>
          </a:ln>
          <a:effectLst>
            <a:outerShdw sx="0" sy="0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Прямая со стрелкой 73"/>
          <p:cNvCxnSpPr>
            <a:cxnSpLocks/>
          </p:cNvCxnSpPr>
          <p:nvPr/>
        </p:nvCxnSpPr>
        <p:spPr>
          <a:xfrm>
            <a:off x="2208881" y="6179037"/>
            <a:ext cx="541415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62985" y="5820994"/>
            <a:ext cx="1394934" cy="276999"/>
          </a:xfrm>
          <a:prstGeom prst="rect">
            <a:avLst/>
          </a:prstGeom>
          <a:solidFill>
            <a:srgbClr val="FFD966"/>
          </a:solidFill>
        </p:spPr>
        <p:txBody>
          <a:bodyPr wrap="none">
            <a:spAutoFit/>
          </a:bodyPr>
          <a:lstStyle/>
          <a:p>
            <a:r>
              <a:rPr lang="ru-RU" sz="1200" b="1" kern="0" dirty="0">
                <a:latin typeface="Trebuchet MS" panose="020B0603020202020204" pitchFamily="34" charset="0"/>
                <a:cs typeface="Arial" panose="020B0604020202020204" pitchFamily="34" charset="0"/>
              </a:rPr>
              <a:t>РАБОТОДАТЕЛИ</a:t>
            </a:r>
            <a:endParaRPr lang="ru-RU" sz="1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9491335" y="5803654"/>
            <a:ext cx="1007007" cy="276999"/>
          </a:xfrm>
          <a:prstGeom prst="rect">
            <a:avLst/>
          </a:prstGeom>
          <a:solidFill>
            <a:srgbClr val="BDCCDE"/>
          </a:solidFill>
        </p:spPr>
        <p:txBody>
          <a:bodyPr wrap="none">
            <a:spAutoFit/>
          </a:bodyPr>
          <a:lstStyle/>
          <a:p>
            <a:r>
              <a:rPr lang="ru-RU" sz="1200" b="1" kern="0" dirty="0">
                <a:latin typeface="Trebuchet MS" panose="020B0603020202020204" pitchFamily="34" charset="0"/>
                <a:cs typeface="Arial" panose="020B0604020202020204" pitchFamily="34" charset="0"/>
              </a:rPr>
              <a:t>ГРАЖДАНЕ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7006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9"/>
          <p:cNvPicPr>
            <a:picLocks noChangeAspect="1"/>
          </p:cNvPicPr>
          <p:nvPr/>
        </p:nvPicPr>
        <p:blipFill>
          <a:blip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7190" y="4837489"/>
            <a:ext cx="3580033" cy="27432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B4EDE1C-0175-8859-F47B-A1DAC0E6BE3C}"/>
              </a:ext>
            </a:extLst>
          </p:cNvPr>
          <p:cNvSpPr/>
          <p:nvPr/>
        </p:nvSpPr>
        <p:spPr>
          <a:xfrm>
            <a:off x="953609" y="1038532"/>
            <a:ext cx="9891679" cy="7235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67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35165C6-2B5E-8284-869F-66D82D9429F8}"/>
              </a:ext>
            </a:extLst>
          </p:cNvPr>
          <p:cNvSpPr/>
          <p:nvPr/>
        </p:nvSpPr>
        <p:spPr>
          <a:xfrm>
            <a:off x="648392" y="1021722"/>
            <a:ext cx="747731" cy="763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68" name="Picture 20" descr="3d icon с линейчатой диаграммой, концепция роста цен, графики, статистика и  аналитика, инвестиции и рост бизнеса, финансы и деньги, запуск и стрелка  вверх 3d-рендеринг векторная графика | Премиум векторы">
            <a:extLst>
              <a:ext uri="{FF2B5EF4-FFF2-40B4-BE49-F238E27FC236}">
                <a16:creationId xmlns:a16="http://schemas.microsoft.com/office/drawing/2014/main" id="{623BF449-8FB1-ABEF-9C4C-108832CD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28" y="6070544"/>
            <a:ext cx="519096" cy="5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mputer Icons Business, Thinking People, service, innovation, head png |  PNGWing">
            <a:extLst>
              <a:ext uri="{FF2B5EF4-FFF2-40B4-BE49-F238E27FC236}">
                <a16:creationId xmlns:a16="http://schemas.microsoft.com/office/drawing/2014/main" id="{BA989FD4-E7B7-0D78-05BA-20ADAC7D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1492" y="5269966"/>
            <a:ext cx="401315" cy="4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l Icono De La Gestión Equipo Y Grupo, Trabajo En Equipo, Gente, Símbolo De  La Alianza Ui Web LOGOTIPO Muestra Diseño Plano App Ilustración del Vector  - Ilustración de alianza, avatar: 79807035">
            <a:extLst>
              <a:ext uri="{FF2B5EF4-FFF2-40B4-BE49-F238E27FC236}">
                <a16:creationId xmlns:a16="http://schemas.microsoft.com/office/drawing/2014/main" id="{F2E254CE-DC75-0702-25F1-B00E5628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38" y="3110619"/>
            <a:ext cx="526090" cy="5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: скругленные углы 17">
            <a:extLst>
              <a:ext uri="{FF2B5EF4-FFF2-40B4-BE49-F238E27FC236}">
                <a16:creationId xmlns:a16="http://schemas.microsoft.com/office/drawing/2014/main" id="{8F4FCC43-EA49-43CE-A374-07AAADEA822A}"/>
              </a:ext>
            </a:extLst>
          </p:cNvPr>
          <p:cNvSpPr/>
          <p:nvPr/>
        </p:nvSpPr>
        <p:spPr>
          <a:xfrm>
            <a:off x="366734" y="1158875"/>
            <a:ext cx="11485632" cy="807091"/>
          </a:xfrm>
          <a:prstGeom prst="roundRect">
            <a:avLst>
              <a:gd name="adj" fmla="val 6400"/>
            </a:avLst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901" y="68534"/>
            <a:ext cx="10215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ct val="100000"/>
            </a:pPr>
            <a:r>
              <a:rPr lang="ru-RU" altLang="en-US" sz="1600" b="1" kern="1500" spc="-83" dirty="0">
                <a:solidFill>
                  <a:srgbClr val="CDAC4D"/>
                </a:solidFill>
                <a:cs typeface="Arial" panose="020B0604020202020204" pitchFamily="34" charset="0"/>
              </a:rPr>
              <a:t>ЭТИ НОРМЫ ПРЕДУСМОТРЕНЫ В ЗАКОНОПРОЕКТЕ РК «О ПРОФЕССИОНАЛЬНЫХ КВАЛИФИКАЦИЯХ», РАССМАТРИВАЕМОМ В МАЖИЛИСЕ ПАРЛАМЕНТА РК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488257" y="1091014"/>
            <a:ext cx="10660700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marL="0" lvl="1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В рамках Послания Главы государства от 1 сентября 2021 г. дано поручение </a:t>
            </a:r>
            <a:r>
              <a:rPr lang="ru-RU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разработать</a:t>
            </a:r>
            <a:r>
              <a:rPr lang="en-US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Закон </a:t>
            </a:r>
            <a:br>
              <a:rPr lang="en-US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</a:br>
            <a:r>
              <a:rPr lang="ru-RU" sz="12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«О профессиональных квалификациях»</a:t>
            </a:r>
            <a:r>
              <a:rPr lang="ru-RU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, </a:t>
            </a: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который должен урегулировать вопросы признания квалификаций, </a:t>
            </a:r>
            <a:b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</a:b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а также стимулировать работников совершенствовать свои компетенции»</a:t>
            </a:r>
          </a:p>
        </p:txBody>
      </p:sp>
      <p:sp>
        <p:nvSpPr>
          <p:cNvPr id="84" name="ee4pContent2">
            <a:extLst>
              <a:ext uri="{FF2B5EF4-FFF2-40B4-BE49-F238E27FC236}">
                <a16:creationId xmlns:a16="http://schemas.microsoft.com/office/drawing/2014/main" id="{3B20714D-5D98-4770-B039-17B92EB01232}"/>
              </a:ext>
            </a:extLst>
          </p:cNvPr>
          <p:cNvSpPr txBox="1"/>
          <p:nvPr/>
        </p:nvSpPr>
        <p:spPr>
          <a:xfrm>
            <a:off x="1336436" y="4609278"/>
            <a:ext cx="3963836" cy="3316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Признание </a:t>
            </a:r>
            <a:r>
              <a:rPr lang="ru-RU" b="1" dirty="0">
                <a:solidFill>
                  <a:srgbClr val="1E4E7B"/>
                </a:solidFill>
                <a:latin typeface="Arial" panose="020B0604020202020204" pitchFamily="34" charset="0"/>
              </a:rPr>
              <a:t>альтернативного образования </a:t>
            </a:r>
          </a:p>
        </p:txBody>
      </p:sp>
      <p:sp>
        <p:nvSpPr>
          <p:cNvPr id="85" name="ee4pContent2">
            <a:extLst>
              <a:ext uri="{FF2B5EF4-FFF2-40B4-BE49-F238E27FC236}">
                <a16:creationId xmlns:a16="http://schemas.microsoft.com/office/drawing/2014/main" id="{028D783E-0B9F-4767-9717-83633853E227}"/>
              </a:ext>
            </a:extLst>
          </p:cNvPr>
          <p:cNvSpPr txBox="1"/>
          <p:nvPr/>
        </p:nvSpPr>
        <p:spPr>
          <a:xfrm>
            <a:off x="1336436" y="3069834"/>
            <a:ext cx="3217289" cy="7649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fontAlgn="ctr">
              <a:lnSpc>
                <a:spcPct val="90000"/>
              </a:lnSpc>
              <a:buSzPct val="100000"/>
              <a:buFont typeface="Trebuchet MS" panose="020B0603020202020204" pitchFamily="34" charset="0"/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</a:rPr>
              <a:t>Внедрение </a:t>
            </a:r>
            <a:r>
              <a:rPr lang="ru-RU" sz="1200" b="1" dirty="0">
                <a:solidFill>
                  <a:srgbClr val="1E4E7B"/>
                </a:solidFill>
                <a:latin typeface="Arial" panose="020B0604020202020204" pitchFamily="34" charset="0"/>
              </a:rPr>
              <a:t>трехуровневой</a:t>
            </a:r>
            <a:r>
              <a:rPr lang="ru-RU" sz="1200" dirty="0">
                <a:latin typeface="Arial" panose="020B0604020202020204" pitchFamily="34" charset="0"/>
              </a:rPr>
              <a:t> модели управления, распределение ответственности за внедрение НСК между уполномоченными органами, отраслевыми советами и НПП</a:t>
            </a:r>
          </a:p>
        </p:txBody>
      </p:sp>
      <p:sp>
        <p:nvSpPr>
          <p:cNvPr id="86" name="ee4pContent2">
            <a:extLst>
              <a:ext uri="{FF2B5EF4-FFF2-40B4-BE49-F238E27FC236}">
                <a16:creationId xmlns:a16="http://schemas.microsoft.com/office/drawing/2014/main" id="{5A660FAC-52B6-4E90-9598-3C9683DCCCCC}"/>
              </a:ext>
            </a:extLst>
          </p:cNvPr>
          <p:cNvSpPr txBox="1"/>
          <p:nvPr/>
        </p:nvSpPr>
        <p:spPr>
          <a:xfrm>
            <a:off x="1336436" y="6137437"/>
            <a:ext cx="3209562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fontAlgn="ctr">
              <a:lnSpc>
                <a:spcPct val="90000"/>
              </a:lnSpc>
              <a:buSzPct val="100000"/>
              <a:buFont typeface="Trebuchet MS" panose="020B0603020202020204" pitchFamily="34" charset="0"/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</a:rPr>
              <a:t>Меры стимулирования</a:t>
            </a:r>
          </a:p>
        </p:txBody>
      </p:sp>
      <p:sp>
        <p:nvSpPr>
          <p:cNvPr id="87" name="ee4pContent2">
            <a:extLst>
              <a:ext uri="{FF2B5EF4-FFF2-40B4-BE49-F238E27FC236}">
                <a16:creationId xmlns:a16="http://schemas.microsoft.com/office/drawing/2014/main" id="{F47F6AC3-6060-413C-ADC8-F34AD8F5DC6A}"/>
              </a:ext>
            </a:extLst>
          </p:cNvPr>
          <p:cNvSpPr txBox="1"/>
          <p:nvPr/>
        </p:nvSpPr>
        <p:spPr>
          <a:xfrm>
            <a:off x="5896873" y="5317017"/>
            <a:ext cx="5535100" cy="5290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fontAlgn="ctr">
              <a:lnSpc>
                <a:spcPct val="90000"/>
              </a:lnSpc>
              <a:buSzPct val="100000"/>
              <a:buFont typeface="Trebuchet MS" panose="020B0603020202020204" pitchFamily="34" charset="0"/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</a:rPr>
              <a:t>     Размещение реестров:</a:t>
            </a:r>
          </a:p>
          <a:p>
            <a:pPr marL="715963" indent="-3206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</a:rPr>
              <a:t>профессий</a:t>
            </a:r>
          </a:p>
          <a:p>
            <a:pPr marL="715963" indent="-3206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</a:rPr>
              <a:t>сертифицированных лиц</a:t>
            </a:r>
          </a:p>
          <a:p>
            <a:pPr marL="715963" indent="-3206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</a:rPr>
              <a:t>профстандартов</a:t>
            </a:r>
          </a:p>
          <a:p>
            <a:pPr marL="715963" indent="-3206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</a:rPr>
              <a:t>сертификационных центров</a:t>
            </a:r>
          </a:p>
        </p:txBody>
      </p:sp>
      <p:sp>
        <p:nvSpPr>
          <p:cNvPr id="89" name="ee4pContent2">
            <a:extLst>
              <a:ext uri="{FF2B5EF4-FFF2-40B4-BE49-F238E27FC236}">
                <a16:creationId xmlns:a16="http://schemas.microsoft.com/office/drawing/2014/main" id="{69A24FA7-53B8-4F2C-80F6-E4727C3D384A}"/>
              </a:ext>
            </a:extLst>
          </p:cNvPr>
          <p:cNvSpPr txBox="1"/>
          <p:nvPr/>
        </p:nvSpPr>
        <p:spPr>
          <a:xfrm>
            <a:off x="1336436" y="5266772"/>
            <a:ext cx="344760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fontAlgn="ctr">
              <a:lnSpc>
                <a:spcPct val="90000"/>
              </a:lnSpc>
              <a:buSzPct val="100000"/>
              <a:buFont typeface="Trebuchet MS" panose="020B0603020202020204" pitchFamily="34" charset="0"/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b="1" dirty="0">
                <a:solidFill>
                  <a:srgbClr val="1E4E7B"/>
                </a:solidFill>
                <a:latin typeface="Arial" panose="020B0604020202020204" pitchFamily="34" charset="0"/>
              </a:rPr>
              <a:t>Цифровая платформа НСК</a:t>
            </a:r>
          </a:p>
        </p:txBody>
      </p:sp>
      <p:sp>
        <p:nvSpPr>
          <p:cNvPr id="91" name="ee4pContent2">
            <a:extLst>
              <a:ext uri="{FF2B5EF4-FFF2-40B4-BE49-F238E27FC236}">
                <a16:creationId xmlns:a16="http://schemas.microsoft.com/office/drawing/2014/main" id="{91227069-1A94-47A7-803A-728CC4A09386}"/>
              </a:ext>
            </a:extLst>
          </p:cNvPr>
          <p:cNvSpPr txBox="1"/>
          <p:nvPr/>
        </p:nvSpPr>
        <p:spPr>
          <a:xfrm>
            <a:off x="5896873" y="2344940"/>
            <a:ext cx="3964926" cy="6370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НРК и ОРК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ПС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ОП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Реестр профессий</a:t>
            </a:r>
          </a:p>
        </p:txBody>
      </p:sp>
      <p:sp>
        <p:nvSpPr>
          <p:cNvPr id="92" name="ee4pContent2">
            <a:extLst>
              <a:ext uri="{FF2B5EF4-FFF2-40B4-BE49-F238E27FC236}">
                <a16:creationId xmlns:a16="http://schemas.microsoft.com/office/drawing/2014/main" id="{406F1776-5F23-4598-98B8-14BBAA9DFF7B}"/>
              </a:ext>
            </a:extLst>
          </p:cNvPr>
          <p:cNvSpPr txBox="1"/>
          <p:nvPr/>
        </p:nvSpPr>
        <p:spPr>
          <a:xfrm>
            <a:off x="5896873" y="3913047"/>
            <a:ext cx="5866731" cy="5293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Разработка за отраслевыми </a:t>
            </a:r>
            <a:r>
              <a:rPr lang="kk-KZ" dirty="0">
                <a:solidFill>
                  <a:srgbClr val="595959"/>
                </a:solidFill>
                <a:latin typeface="Arial" panose="020B0604020202020204" pitchFamily="34" charset="0"/>
              </a:rPr>
              <a:t>ГО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 совместно с работодателями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Согласование с НПП «Атамекен»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Утверждение приказами госорганов</a:t>
            </a:r>
          </a:p>
        </p:txBody>
      </p:sp>
      <p:sp>
        <p:nvSpPr>
          <p:cNvPr id="117" name="ee4pContent2">
            <a:extLst>
              <a:ext uri="{FF2B5EF4-FFF2-40B4-BE49-F238E27FC236}">
                <a16:creationId xmlns:a16="http://schemas.microsoft.com/office/drawing/2014/main" id="{56E7C3E3-03AF-4AFD-A8BF-F8CEB77915AA}"/>
              </a:ext>
            </a:extLst>
          </p:cNvPr>
          <p:cNvSpPr txBox="1"/>
          <p:nvPr/>
        </p:nvSpPr>
        <p:spPr>
          <a:xfrm>
            <a:off x="5896873" y="4552235"/>
            <a:ext cx="5507610" cy="46613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Признание неформального и информального образования</a:t>
            </a:r>
          </a:p>
          <a:p>
            <a:pPr indent="396000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Признания отдельного навыка и/ или навыков</a:t>
            </a:r>
          </a:p>
        </p:txBody>
      </p:sp>
      <p:pic>
        <p:nvPicPr>
          <p:cNvPr id="2050" name="Picture 2" descr="Портфолио – Бесплатные иконки: поисковая оптимизация и Интернет">
            <a:extLst>
              <a:ext uri="{FF2B5EF4-FFF2-40B4-BE49-F238E27FC236}">
                <a16:creationId xmlns:a16="http://schemas.microsoft.com/office/drawing/2014/main" id="{5193B3A1-E5D2-55DD-5B1B-D606E1A6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92" y="2238890"/>
            <a:ext cx="306765" cy="3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дключение – Бесплатные иконки: люди">
            <a:extLst>
              <a:ext uri="{FF2B5EF4-FFF2-40B4-BE49-F238E27FC236}">
                <a16:creationId xmlns:a16="http://schemas.microsoft.com/office/drawing/2014/main" id="{2B6BED33-EFC6-2DB8-F716-FC80E77F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84" y="3957224"/>
            <a:ext cx="393660" cy="3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изкая скорость - Интернет провайдер Холинет">
            <a:extLst>
              <a:ext uri="{FF2B5EF4-FFF2-40B4-BE49-F238E27FC236}">
                <a16:creationId xmlns:a16="http://schemas.microsoft.com/office/drawing/2014/main" id="{B2633773-5BAA-323B-6437-95855B2D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06" y="4580495"/>
            <a:ext cx="490073" cy="3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e4pContent2">
            <a:extLst>
              <a:ext uri="{FF2B5EF4-FFF2-40B4-BE49-F238E27FC236}">
                <a16:creationId xmlns:a16="http://schemas.microsoft.com/office/drawing/2014/main" id="{91227069-1A94-47A7-803A-728CC4A09386}"/>
              </a:ext>
            </a:extLst>
          </p:cNvPr>
          <p:cNvSpPr txBox="1"/>
          <p:nvPr/>
        </p:nvSpPr>
        <p:spPr>
          <a:xfrm>
            <a:off x="5896873" y="3214581"/>
            <a:ext cx="3881809" cy="4846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indent="396000" algn="just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Национальный совет при Правительстве</a:t>
            </a:r>
          </a:p>
          <a:p>
            <a:pPr indent="396000" algn="just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Национальный орган при МТСЗН</a:t>
            </a:r>
          </a:p>
          <a:p>
            <a:pPr indent="396000" algn="just" font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Отраслевые советы при госорганах</a:t>
            </a:r>
          </a:p>
        </p:txBody>
      </p:sp>
      <p:sp>
        <p:nvSpPr>
          <p:cNvPr id="58" name="ee4pContent2">
            <a:extLst>
              <a:ext uri="{FF2B5EF4-FFF2-40B4-BE49-F238E27FC236}">
                <a16:creationId xmlns:a16="http://schemas.microsoft.com/office/drawing/2014/main" id="{91227069-1A94-47A7-803A-728CC4A09386}"/>
              </a:ext>
            </a:extLst>
          </p:cNvPr>
          <p:cNvSpPr txBox="1"/>
          <p:nvPr/>
        </p:nvSpPr>
        <p:spPr>
          <a:xfrm>
            <a:off x="5896873" y="6177343"/>
            <a:ext cx="5342280" cy="4504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indent="396000" algn="just" fontAlgn="ctr">
              <a:buFont typeface="Wingdings" panose="05000000000000000000" pitchFamily="2" charset="2"/>
              <a:buChar char="ü"/>
              <a:defRPr/>
            </a:pPr>
            <a:r>
              <a:rPr lang="ru-RU" sz="1150" dirty="0">
                <a:solidFill>
                  <a:srgbClr val="595959"/>
                </a:solidFill>
                <a:latin typeface="Arial" panose="020B0604020202020204" pitchFamily="34" charset="0"/>
              </a:rPr>
              <a:t>Выдача ваучеров безработным лицам</a:t>
            </a:r>
          </a:p>
          <a:p>
            <a:pPr indent="396000" algn="just" fontAlgn="ctr">
              <a:buFont typeface="Wingdings" panose="05000000000000000000" pitchFamily="2" charset="2"/>
              <a:buChar char="ü"/>
              <a:defRPr/>
            </a:pPr>
            <a:r>
              <a:rPr lang="ru-RU" sz="1150" dirty="0">
                <a:solidFill>
                  <a:srgbClr val="595959"/>
                </a:solidFill>
                <a:latin typeface="Arial" panose="020B0604020202020204" pitchFamily="34" charset="0"/>
              </a:rPr>
              <a:t>Учет при декларировании деятельности работодателя</a:t>
            </a:r>
          </a:p>
        </p:txBody>
      </p:sp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C429CC3D-3733-EFA7-7453-0F3AFE2ECE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5" y="1141801"/>
            <a:ext cx="521376" cy="5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9199C3-4F88-5211-5705-F574993CD9A6}"/>
              </a:ext>
            </a:extLst>
          </p:cNvPr>
          <p:cNvGrpSpPr/>
          <p:nvPr/>
        </p:nvGrpSpPr>
        <p:grpSpPr bwMode="auto">
          <a:xfrm rot="10800000" flipH="1">
            <a:off x="5525337" y="2198804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25" name="Шеврон 20">
              <a:extLst>
                <a:ext uri="{FF2B5EF4-FFF2-40B4-BE49-F238E27FC236}">
                  <a16:creationId xmlns:a16="http://schemas.microsoft.com/office/drawing/2014/main" id="{7DE8E36A-16DC-B52A-CA85-9C809C4011C4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Шеврон 71">
              <a:extLst>
                <a:ext uri="{FF2B5EF4-FFF2-40B4-BE49-F238E27FC236}">
                  <a16:creationId xmlns:a16="http://schemas.microsoft.com/office/drawing/2014/main" id="{36F1640B-6B87-32DE-EC4B-CE79DE05307A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ee4pContent2">
            <a:extLst>
              <a:ext uri="{FF2B5EF4-FFF2-40B4-BE49-F238E27FC236}">
                <a16:creationId xmlns:a16="http://schemas.microsoft.com/office/drawing/2014/main" id="{3B20714D-5D98-4770-B039-17B92EB01232}"/>
              </a:ext>
            </a:extLst>
          </p:cNvPr>
          <p:cNvSpPr txBox="1"/>
          <p:nvPr/>
        </p:nvSpPr>
        <p:spPr>
          <a:xfrm>
            <a:off x="1336436" y="2283594"/>
            <a:ext cx="3963836" cy="3316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Определение базовых компонентов НСК</a:t>
            </a:r>
            <a:r>
              <a:rPr lang="ru-RU" b="1" dirty="0">
                <a:solidFill>
                  <a:srgbClr val="1E4E7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0" name="ee4pContent2">
            <a:extLst>
              <a:ext uri="{FF2B5EF4-FFF2-40B4-BE49-F238E27FC236}">
                <a16:creationId xmlns:a16="http://schemas.microsoft.com/office/drawing/2014/main" id="{DF889B70-ABEA-402D-BFC4-D62A12DB9CC3}"/>
              </a:ext>
            </a:extLst>
          </p:cNvPr>
          <p:cNvSpPr txBox="1"/>
          <p:nvPr/>
        </p:nvSpPr>
        <p:spPr>
          <a:xfrm>
            <a:off x="1336436" y="3995561"/>
            <a:ext cx="3784185" cy="4582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fontAlgn="ctr">
              <a:lnSpc>
                <a:spcPct val="90000"/>
              </a:lnSpc>
              <a:buSzPct val="100000"/>
              <a:buFont typeface="Trebuchet MS" panose="020B0603020202020204" pitchFamily="34" charset="0"/>
              <a:buNone/>
              <a:defRPr sz="1400">
                <a:solidFill>
                  <a:srgbClr val="595959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b="1" dirty="0">
                <a:solidFill>
                  <a:srgbClr val="1E4E7B"/>
                </a:solidFill>
                <a:latin typeface="Arial" panose="020B0604020202020204" pitchFamily="34" charset="0"/>
              </a:rPr>
              <a:t>Передача функций </a:t>
            </a:r>
            <a:r>
              <a:rPr lang="ru-RU" sz="1200" dirty="0">
                <a:latin typeface="Arial" panose="020B0604020202020204" pitchFamily="34" charset="0"/>
              </a:rPr>
              <a:t>по разработке профессиональных стандартов 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6436" y="1955377"/>
            <a:ext cx="2499535" cy="30777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новеллы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B1C323E-AE38-041F-6E34-1FDE7F1B397E}"/>
              </a:ext>
            </a:extLst>
          </p:cNvPr>
          <p:cNvGrpSpPr/>
          <p:nvPr/>
        </p:nvGrpSpPr>
        <p:grpSpPr bwMode="auto">
          <a:xfrm rot="10800000" flipH="1">
            <a:off x="5525337" y="3229428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3" name="Шеврон 20">
              <a:extLst>
                <a:ext uri="{FF2B5EF4-FFF2-40B4-BE49-F238E27FC236}">
                  <a16:creationId xmlns:a16="http://schemas.microsoft.com/office/drawing/2014/main" id="{7500BC02-3A4B-6217-CE51-9F05E5DC5019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Шеврон 71">
              <a:extLst>
                <a:ext uri="{FF2B5EF4-FFF2-40B4-BE49-F238E27FC236}">
                  <a16:creationId xmlns:a16="http://schemas.microsoft.com/office/drawing/2014/main" id="{B1F08F3C-2864-A200-A4F5-CFFB6B06C3E3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D2EB7B6-5FD6-052A-0185-1EFDAF5D02D3}"/>
              </a:ext>
            </a:extLst>
          </p:cNvPr>
          <p:cNvGrpSpPr/>
          <p:nvPr/>
        </p:nvGrpSpPr>
        <p:grpSpPr bwMode="auto">
          <a:xfrm rot="10800000" flipH="1">
            <a:off x="5520156" y="3946817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D5AB2853-A370-D62C-ED40-C8D038DE5CE7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Шеврон 71">
              <a:extLst>
                <a:ext uri="{FF2B5EF4-FFF2-40B4-BE49-F238E27FC236}">
                  <a16:creationId xmlns:a16="http://schemas.microsoft.com/office/drawing/2014/main" id="{89E18A6F-3F9F-A697-A392-B254E8401A8A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ABFA927-54D1-2028-B90B-01C7D2210D3E}"/>
              </a:ext>
            </a:extLst>
          </p:cNvPr>
          <p:cNvGrpSpPr/>
          <p:nvPr/>
        </p:nvGrpSpPr>
        <p:grpSpPr bwMode="auto">
          <a:xfrm rot="10800000" flipH="1">
            <a:off x="5520155" y="4643433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9" name="Шеврон 20">
              <a:extLst>
                <a:ext uri="{FF2B5EF4-FFF2-40B4-BE49-F238E27FC236}">
                  <a16:creationId xmlns:a16="http://schemas.microsoft.com/office/drawing/2014/main" id="{F3FD26C2-88D6-BC0D-89A2-EE1C4CA90AFF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Шеврон 71">
              <a:extLst>
                <a:ext uri="{FF2B5EF4-FFF2-40B4-BE49-F238E27FC236}">
                  <a16:creationId xmlns:a16="http://schemas.microsoft.com/office/drawing/2014/main" id="{8AA9F7F5-8B4D-DA00-CD5D-567744C5C5FC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8566D8B-5D84-5D97-5B30-BF942DD4B50A}"/>
              </a:ext>
            </a:extLst>
          </p:cNvPr>
          <p:cNvGrpSpPr/>
          <p:nvPr/>
        </p:nvGrpSpPr>
        <p:grpSpPr bwMode="auto">
          <a:xfrm rot="10800000" flipH="1">
            <a:off x="5525337" y="5317143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22" name="Шеврон 20">
              <a:extLst>
                <a:ext uri="{FF2B5EF4-FFF2-40B4-BE49-F238E27FC236}">
                  <a16:creationId xmlns:a16="http://schemas.microsoft.com/office/drawing/2014/main" id="{9775B50A-F419-FCE1-D6E5-1CC3EBCEAEED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Шеврон 71">
              <a:extLst>
                <a:ext uri="{FF2B5EF4-FFF2-40B4-BE49-F238E27FC236}">
                  <a16:creationId xmlns:a16="http://schemas.microsoft.com/office/drawing/2014/main" id="{622CACEB-C770-6231-5654-D0E36D05CB75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1" name="Группа 2060">
            <a:extLst>
              <a:ext uri="{FF2B5EF4-FFF2-40B4-BE49-F238E27FC236}">
                <a16:creationId xmlns:a16="http://schemas.microsoft.com/office/drawing/2014/main" id="{4CFE9F37-7F7F-DCD9-525E-64D918C60E85}"/>
              </a:ext>
            </a:extLst>
          </p:cNvPr>
          <p:cNvGrpSpPr/>
          <p:nvPr/>
        </p:nvGrpSpPr>
        <p:grpSpPr bwMode="auto">
          <a:xfrm rot="10800000" flipH="1">
            <a:off x="5525336" y="6180610"/>
            <a:ext cx="190451" cy="367603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2063" name="Шеврон 20">
              <a:extLst>
                <a:ext uri="{FF2B5EF4-FFF2-40B4-BE49-F238E27FC236}">
                  <a16:creationId xmlns:a16="http://schemas.microsoft.com/office/drawing/2014/main" id="{1A2A1377-A24A-9CC2-9C5B-F42F57B89770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5" name="Шеврон 71">
              <a:extLst>
                <a:ext uri="{FF2B5EF4-FFF2-40B4-BE49-F238E27FC236}">
                  <a16:creationId xmlns:a16="http://schemas.microsoft.com/office/drawing/2014/main" id="{8E2B8296-D714-3408-1B18-A645A4EF0F0D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419597-3986-760F-E92B-4ACAC64B1245}"/>
              </a:ext>
            </a:extLst>
          </p:cNvPr>
          <p:cNvSpPr txBox="1"/>
          <p:nvPr/>
        </p:nvSpPr>
        <p:spPr>
          <a:xfrm>
            <a:off x="8345753" y="1953129"/>
            <a:ext cx="2499535" cy="307777"/>
          </a:xfrm>
          <a:prstGeom prst="rect">
            <a:avLst/>
          </a:prstGeom>
          <a:solidFill>
            <a:srgbClr val="FFF2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DBF7955-2E94-5334-20C4-7A0D35534B33}"/>
              </a:ext>
            </a:extLst>
          </p:cNvPr>
          <p:cNvCxnSpPr>
            <a:cxnSpLocks/>
          </p:cNvCxnSpPr>
          <p:nvPr/>
        </p:nvCxnSpPr>
        <p:spPr>
          <a:xfrm>
            <a:off x="1305368" y="3043707"/>
            <a:ext cx="954119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431838E-7C85-1F73-90DD-A8B287E211C6}"/>
              </a:ext>
            </a:extLst>
          </p:cNvPr>
          <p:cNvCxnSpPr>
            <a:cxnSpLocks/>
          </p:cNvCxnSpPr>
          <p:nvPr/>
        </p:nvCxnSpPr>
        <p:spPr>
          <a:xfrm>
            <a:off x="1305368" y="3834770"/>
            <a:ext cx="954119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>
            <a:extLst>
              <a:ext uri="{FF2B5EF4-FFF2-40B4-BE49-F238E27FC236}">
                <a16:creationId xmlns:a16="http://schemas.microsoft.com/office/drawing/2014/main" id="{C344A377-A6E7-B010-4DC4-8DC36DEB26EF}"/>
              </a:ext>
            </a:extLst>
          </p:cNvPr>
          <p:cNvCxnSpPr>
            <a:cxnSpLocks/>
          </p:cNvCxnSpPr>
          <p:nvPr/>
        </p:nvCxnSpPr>
        <p:spPr>
          <a:xfrm>
            <a:off x="1305367" y="4494665"/>
            <a:ext cx="954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>
            <a:extLst>
              <a:ext uri="{FF2B5EF4-FFF2-40B4-BE49-F238E27FC236}">
                <a16:creationId xmlns:a16="http://schemas.microsoft.com/office/drawing/2014/main" id="{0869EEEA-3609-D410-7D11-C32D8742D85A}"/>
              </a:ext>
            </a:extLst>
          </p:cNvPr>
          <p:cNvCxnSpPr>
            <a:cxnSpLocks/>
          </p:cNvCxnSpPr>
          <p:nvPr/>
        </p:nvCxnSpPr>
        <p:spPr>
          <a:xfrm>
            <a:off x="1319630" y="5045873"/>
            <a:ext cx="954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>
            <a:extLst>
              <a:ext uri="{FF2B5EF4-FFF2-40B4-BE49-F238E27FC236}">
                <a16:creationId xmlns:a16="http://schemas.microsoft.com/office/drawing/2014/main" id="{7C402766-CFF1-69C5-F37C-D72CC4BC19CF}"/>
              </a:ext>
            </a:extLst>
          </p:cNvPr>
          <p:cNvCxnSpPr>
            <a:cxnSpLocks/>
          </p:cNvCxnSpPr>
          <p:nvPr/>
        </p:nvCxnSpPr>
        <p:spPr>
          <a:xfrm>
            <a:off x="1305368" y="6066308"/>
            <a:ext cx="954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DFF9EB6-3743-B4F3-4A06-0F28D6E491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4" y="41678"/>
            <a:ext cx="882273" cy="594275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0" y="638493"/>
            <a:ext cx="1219200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16B1A32-7B88-26EA-4E51-02B3F1BAFC70}"/>
              </a:ext>
            </a:extLst>
          </p:cNvPr>
          <p:cNvCxnSpPr>
            <a:cxnSpLocks/>
          </p:cNvCxnSpPr>
          <p:nvPr/>
        </p:nvCxnSpPr>
        <p:spPr>
          <a:xfrm flipH="1">
            <a:off x="191147" y="835997"/>
            <a:ext cx="1178515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DFF9EB6-3743-B4F3-4A06-0F28D6E49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4" y="41678"/>
            <a:ext cx="882273" cy="594275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/>
          </p:cNvPicPr>
          <p:nvPr/>
        </p:nvPicPr>
        <p:blipFill>
          <a:blip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7190" y="4837489"/>
            <a:ext cx="3580033" cy="27432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3787" y="183821"/>
            <a:ext cx="11178385" cy="3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2280" tIns="56140" rIns="112280" bIns="56140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1122819"/>
            <a:r>
              <a:rPr lang="ru-RU" altLang="ru-RU" sz="2000" b="1" dirty="0">
                <a:solidFill>
                  <a:srgbClr val="CDAC4D"/>
                </a:solidFill>
                <a:latin typeface="+mn-lt"/>
                <a:cs typeface="Arial" pitchFamily="34" charset="0"/>
              </a:rPr>
              <a:t>НОВАЯ ИДЕОЛОГИЯ В ОБУЧЕНИИ ПО ОХРАНЕ ТРУДА: ПОДГОТОВКА ЛЕКТОРОВ (ТРЕНЕРОВ) ПО ОТ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638493"/>
            <a:ext cx="1219200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1"/>
          <p:cNvCxnSpPr>
            <a:cxnSpLocks noChangeShapeType="1"/>
          </p:cNvCxnSpPr>
          <p:nvPr/>
        </p:nvCxnSpPr>
        <p:spPr bwMode="auto">
          <a:xfrm flipH="1">
            <a:off x="452826" y="2109274"/>
            <a:ext cx="535301" cy="0"/>
          </a:xfrm>
          <a:prstGeom prst="line">
            <a:avLst/>
          </a:prstGeom>
          <a:ln>
            <a:prstDash val="dash"/>
            <a:headEnd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59">
            <a:extLst>
              <a:ext uri="{FF2B5EF4-FFF2-40B4-BE49-F238E27FC236}">
                <a16:creationId xmlns:a16="http://schemas.microsoft.com/office/drawing/2014/main" id="{7EFB3ACF-645E-A3CD-C629-44AC46F4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461" y="1713653"/>
            <a:ext cx="3012087" cy="1341723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143" b="1" kern="0" dirty="0">
              <a:solidFill>
                <a:srgbClr val="C6D9F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43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Учебные программы ЕУМЦ: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143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7719" indent="-217719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143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подготовке лектора (тренера) по ОТ не менее 72 ч.</a:t>
            </a:r>
          </a:p>
          <a:p>
            <a:pPr marL="217719" indent="-217719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143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подготовке эксперта-аудитора стандарт </a:t>
            </a:r>
            <a:r>
              <a:rPr lang="ru-RU" altLang="ru-RU" sz="1143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БиОТ</a:t>
            </a:r>
            <a:r>
              <a:rPr lang="ru-RU" altLang="ru-RU" sz="1143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 менее 80 ч.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7023" y="1713653"/>
            <a:ext cx="2347133" cy="208118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59">
            <a:extLst>
              <a:ext uri="{FF2B5EF4-FFF2-40B4-BE49-F238E27FC236}">
                <a16:creationId xmlns:a16="http://schemas.microsoft.com/office/drawing/2014/main" id="{7844370B-B8AC-1E71-14CD-78478E9B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22" y="1713652"/>
            <a:ext cx="2347134" cy="82376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2281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43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Физическое лицо</a:t>
            </a:r>
            <a:endParaRPr lang="ru-RU" altLang="ru-RU" sz="1143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19983616-81E7-969F-6124-307C9363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625" y="1713652"/>
            <a:ext cx="1834442" cy="823762"/>
          </a:xfrm>
          <a:prstGeom prst="rect">
            <a:avLst/>
          </a:prstGeom>
          <a:solidFill>
            <a:srgbClr val="F2DCDB"/>
          </a:solidFill>
          <a:ln w="28575">
            <a:noFill/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22819">
              <a:buNone/>
            </a:pPr>
            <a:r>
              <a:rPr lang="ru-RU" sz="1143" b="1" dirty="0">
                <a:latin typeface="Arial" pitchFamily="34" charset="0"/>
                <a:cs typeface="Arial" pitchFamily="34" charset="0"/>
              </a:rPr>
              <a:t>ЕДИНЫЙ </a:t>
            </a:r>
            <a:br>
              <a:rPr lang="ru-RU" sz="1143" b="1" dirty="0">
                <a:latin typeface="Arial" pitchFamily="34" charset="0"/>
                <a:cs typeface="Arial" pitchFamily="34" charset="0"/>
              </a:rPr>
            </a:br>
            <a:r>
              <a:rPr lang="ru-RU" sz="1143" b="1" dirty="0">
                <a:latin typeface="Arial" pitchFamily="34" charset="0"/>
                <a:cs typeface="Arial" pitchFamily="34" charset="0"/>
              </a:rPr>
              <a:t>УЧЕБНО-МЕТОДИЧЕСКИЙ ЦЕНТР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931C9D1-6A41-886B-9525-478C65D8D78A}"/>
              </a:ext>
            </a:extLst>
          </p:cNvPr>
          <p:cNvCxnSpPr/>
          <p:nvPr/>
        </p:nvCxnSpPr>
        <p:spPr>
          <a:xfrm flipV="1">
            <a:off x="3104156" y="2102636"/>
            <a:ext cx="21164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 flipV="1">
            <a:off x="5163067" y="2109274"/>
            <a:ext cx="21164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59">
            <a:extLst>
              <a:ext uri="{FF2B5EF4-FFF2-40B4-BE49-F238E27FC236}">
                <a16:creationId xmlns:a16="http://schemas.microsoft.com/office/drawing/2014/main" id="{19983616-81E7-969F-6124-307C9363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649" y="4122599"/>
            <a:ext cx="1921755" cy="1360497"/>
          </a:xfrm>
          <a:prstGeom prst="rect">
            <a:avLst/>
          </a:prstGeom>
          <a:solidFill>
            <a:srgbClr val="FFF2CC"/>
          </a:solidFill>
          <a:ln w="3175">
            <a:noFill/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2281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Свидетельство </a:t>
            </a:r>
            <a:b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о повышении квалификации лектора (тренера) по ОТ </a:t>
            </a:r>
            <a:br>
              <a:rPr lang="ru-RU" altLang="ru-RU" sz="857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952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952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подтверждается раз в 5 лет)</a:t>
            </a:r>
            <a:endParaRPr lang="ru-RU" altLang="ru-RU" sz="952" i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122819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857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 flipH="1">
            <a:off x="7332879" y="4777540"/>
            <a:ext cx="47377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BD87D55-DA38-E5AB-7218-7FFE1355EC7D}"/>
              </a:ext>
            </a:extLst>
          </p:cNvPr>
          <p:cNvSpPr/>
          <p:nvPr/>
        </p:nvSpPr>
        <p:spPr>
          <a:xfrm>
            <a:off x="819825" y="2649890"/>
            <a:ext cx="2221527" cy="97725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163289" indent="-163289" defTabSz="1122819">
              <a:spcAft>
                <a:spcPts val="571"/>
              </a:spcAft>
              <a:buFont typeface="Wingdings" pitchFamily="2" charset="2"/>
              <a:buChar char="§"/>
            </a:pPr>
            <a:r>
              <a:rPr lang="ru-RU" sz="762" dirty="0">
                <a:latin typeface="Arial" pitchFamily="34" charset="0"/>
                <a:cs typeface="Arial" pitchFamily="34" charset="0"/>
              </a:rPr>
              <a:t>высшее/послевузовское образование по профилю / право/техническое</a:t>
            </a:r>
          </a:p>
          <a:p>
            <a:pPr marL="163289" indent="-163289" defTabSz="1122819">
              <a:spcAft>
                <a:spcPts val="571"/>
              </a:spcAft>
              <a:buFont typeface="Wingdings" pitchFamily="2" charset="2"/>
              <a:buChar char="§"/>
            </a:pPr>
            <a:r>
              <a:rPr lang="ru-RU" sz="762" dirty="0">
                <a:latin typeface="Arial" pitchFamily="34" charset="0"/>
                <a:cs typeface="Arial" pitchFamily="34" charset="0"/>
              </a:rPr>
              <a:t>опыт работы </a:t>
            </a:r>
            <a:r>
              <a:rPr lang="ru-RU" sz="762" b="1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не менее 5 лет в области </a:t>
            </a:r>
            <a:r>
              <a:rPr lang="ru-RU" sz="762" b="1" dirty="0" err="1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БиОТ</a:t>
            </a:r>
            <a:endParaRPr lang="ru-RU" sz="762" b="1" dirty="0">
              <a:solidFill>
                <a:srgbClr val="295E7E"/>
              </a:solidFill>
              <a:latin typeface="Arial" pitchFamily="34" charset="0"/>
              <a:cs typeface="Arial" pitchFamily="34" charset="0"/>
            </a:endParaRPr>
          </a:p>
          <a:p>
            <a:pPr marL="163289" indent="-163289" defTabSz="1122819">
              <a:spcAft>
                <a:spcPts val="571"/>
              </a:spcAft>
              <a:buFont typeface="Wingdings" pitchFamily="2" charset="2"/>
              <a:buChar char="§"/>
            </a:pPr>
            <a:r>
              <a:rPr lang="ru-RU" sz="762" dirty="0">
                <a:latin typeface="Arial" pitchFamily="34" charset="0"/>
                <a:cs typeface="Arial" pitchFamily="34" charset="0"/>
              </a:rPr>
              <a:t>сертификаты по общим и специальным компетенциям.</a:t>
            </a:r>
          </a:p>
        </p:txBody>
      </p:sp>
      <p:sp>
        <p:nvSpPr>
          <p:cNvPr id="50" name="Rectangle 59">
            <a:extLst>
              <a:ext uri="{FF2B5EF4-FFF2-40B4-BE49-F238E27FC236}">
                <a16:creationId xmlns:a16="http://schemas.microsoft.com/office/drawing/2014/main" id="{7EFB3ACF-645E-A3CD-C629-44AC46F4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349" y="1702041"/>
            <a:ext cx="2904760" cy="1030267"/>
          </a:xfrm>
          <a:prstGeom prst="rect">
            <a:avLst/>
          </a:prstGeom>
          <a:solidFill>
            <a:srgbClr val="C6D9F1"/>
          </a:solidFill>
          <a:ln>
            <a:noFill/>
            <a:prstDash val="dash"/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143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143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Двухэтапная проверка знаний: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143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63289" indent="-163289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143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Тестирование</a:t>
            </a:r>
          </a:p>
          <a:p>
            <a:pPr marL="163289" indent="-163289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143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Практический экзамен 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 flipV="1">
            <a:off x="8426481" y="2102636"/>
            <a:ext cx="21164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9">
            <a:extLst>
              <a:ext uri="{FF2B5EF4-FFF2-40B4-BE49-F238E27FC236}">
                <a16:creationId xmlns:a16="http://schemas.microsoft.com/office/drawing/2014/main" id="{19983616-81E7-969F-6124-307C9363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9722" y="3469209"/>
            <a:ext cx="1168247" cy="315862"/>
          </a:xfrm>
          <a:prstGeom prst="rect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2281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подтвердил</a:t>
            </a:r>
          </a:p>
        </p:txBody>
      </p:sp>
      <p:sp>
        <p:nvSpPr>
          <p:cNvPr id="54" name="Rectangle 59">
            <a:extLst>
              <a:ext uri="{FF2B5EF4-FFF2-40B4-BE49-F238E27FC236}">
                <a16:creationId xmlns:a16="http://schemas.microsoft.com/office/drawing/2014/main" id="{19983616-81E7-969F-6124-307C9363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827" y="3469209"/>
            <a:ext cx="1118578" cy="3158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lIns="34286" tIns="0" rIns="34286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Подтвердил</a:t>
            </a:r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19983616-81E7-969F-6124-307C9363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125" y="4133676"/>
            <a:ext cx="1921755" cy="1118864"/>
          </a:xfrm>
          <a:prstGeom prst="rect">
            <a:avLst/>
          </a:prstGeom>
          <a:solidFill>
            <a:srgbClr val="FFF2CC"/>
          </a:solidFill>
          <a:ln w="3175">
            <a:noFill/>
          </a:ln>
        </p:spPr>
        <p:txBody>
          <a:bodyPr lIns="34286" tIns="0" rIns="34286" bIns="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Перечень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лекторов (тренеров) </a:t>
            </a:r>
            <a:b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143" b="1" kern="0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по 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29722" y="4122599"/>
            <a:ext cx="1532387" cy="1187424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163289" indent="-163289" defTabSz="1122819">
              <a:spcAft>
                <a:spcPts val="571"/>
              </a:spcAft>
              <a:buFont typeface="Wingdings" pitchFamily="2" charset="2"/>
              <a:buChar char="§"/>
            </a:pP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допускается к повторной сдачи экзамена не </a:t>
            </a:r>
            <a:r>
              <a:rPr lang="ru-RU" sz="800" b="1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менее чем через месяц</a:t>
            </a:r>
          </a:p>
          <a:p>
            <a:pPr marL="163289" indent="-163289" defTabSz="1122819">
              <a:spcAft>
                <a:spcPts val="571"/>
              </a:spcAft>
              <a:buFont typeface="Wingdings" pitchFamily="2" charset="2"/>
              <a:buChar char="§"/>
            </a:pPr>
            <a:r>
              <a: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повторное обучение по </a:t>
            </a:r>
            <a:r>
              <a:rPr lang="ru-RU" sz="800" b="1" dirty="0">
                <a:solidFill>
                  <a:srgbClr val="295E7E"/>
                </a:solidFill>
                <a:latin typeface="Arial" pitchFamily="34" charset="0"/>
                <a:cs typeface="Arial" pitchFamily="34" charset="0"/>
              </a:rPr>
              <a:t>итогам двух неуспешных экзаменов</a:t>
            </a:r>
          </a:p>
        </p:txBody>
      </p:sp>
      <p:cxnSp>
        <p:nvCxnSpPr>
          <p:cNvPr id="17" name="Соединительная линия уступом 16"/>
          <p:cNvCxnSpPr>
            <a:stCxn id="53" idx="3"/>
            <a:endCxn id="42" idx="0"/>
          </p:cNvCxnSpPr>
          <p:nvPr/>
        </p:nvCxnSpPr>
        <p:spPr>
          <a:xfrm flipH="1" flipV="1">
            <a:off x="6889505" y="1713653"/>
            <a:ext cx="4308464" cy="1913487"/>
          </a:xfrm>
          <a:prstGeom prst="bentConnector4">
            <a:avLst>
              <a:gd name="adj1" fmla="val -10882"/>
              <a:gd name="adj2" fmla="val 111525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495" y="4683583"/>
            <a:ext cx="543013" cy="5362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665160" y="1606440"/>
            <a:ext cx="197624" cy="197623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3236015" y="1598559"/>
            <a:ext cx="197624" cy="197623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5326056" y="1606438"/>
            <a:ext cx="197624" cy="197623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800" kern="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20"/>
          <p:cNvSpPr>
            <a:spLocks noChangeArrowheads="1"/>
          </p:cNvSpPr>
          <p:nvPr/>
        </p:nvSpPr>
        <p:spPr bwMode="auto">
          <a:xfrm>
            <a:off x="8581450" y="1598559"/>
            <a:ext cx="197624" cy="197623"/>
          </a:xfrm>
          <a:prstGeom prst="ellipse">
            <a:avLst/>
          </a:prstGeom>
          <a:solidFill>
            <a:srgbClr val="295E7E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800" kern="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>
            <a:off x="9054866" y="3819161"/>
            <a:ext cx="0" cy="3034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 flipV="1">
            <a:off x="10795915" y="2732308"/>
            <a:ext cx="0" cy="7369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>
            <a:off x="10608410" y="2732308"/>
            <a:ext cx="0" cy="7369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17B0F271-0D56-39D6-FF96-E5EE0B4351F3}"/>
              </a:ext>
            </a:extLst>
          </p:cNvPr>
          <p:cNvCxnSpPr/>
          <p:nvPr/>
        </p:nvCxnSpPr>
        <p:spPr>
          <a:xfrm>
            <a:off x="9370160" y="2732308"/>
            <a:ext cx="0" cy="7369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45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578</Words>
  <Application>Microsoft Office PowerPoint</Application>
  <PresentationFormat>Широкоэкранный</PresentationFormat>
  <Paragraphs>124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Асем К. Умирбаева</dc:creator>
  <cp:lastModifiedBy>M. Amiraliyeva</cp:lastModifiedBy>
  <cp:revision>15</cp:revision>
  <dcterms:created xsi:type="dcterms:W3CDTF">2023-05-24T06:17:32Z</dcterms:created>
  <dcterms:modified xsi:type="dcterms:W3CDTF">2023-05-24T10:04:34Z</dcterms:modified>
</cp:coreProperties>
</file>