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11"/>
  </p:notesMasterIdLst>
  <p:handoutMasterIdLst>
    <p:handoutMasterId r:id="rId12"/>
  </p:handoutMasterIdLst>
  <p:sldIdLst>
    <p:sldId id="257" r:id="rId2"/>
    <p:sldId id="259" r:id="rId3"/>
    <p:sldId id="260" r:id="rId4"/>
    <p:sldId id="266" r:id="rId5"/>
    <p:sldId id="268" r:id="rId6"/>
    <p:sldId id="269" r:id="rId7"/>
    <p:sldId id="267" r:id="rId8"/>
    <p:sldId id="265" r:id="rId9"/>
    <p:sldId id="258" r:id="rId10"/>
  </p:sldIdLst>
  <p:sldSz cx="12192000" cy="6858000"/>
  <p:notesSz cx="6797675" cy="9928225"/>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BEE"/>
    <a:srgbClr val="1CADE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10" autoAdjust="0"/>
  </p:normalViewPr>
  <p:slideViewPr>
    <p:cSldViewPr snapToGrid="0">
      <p:cViewPr varScale="1">
        <p:scale>
          <a:sx n="84" d="100"/>
          <a:sy n="84" d="100"/>
        </p:scale>
        <p:origin x="1590" y="54"/>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055;&#1050;\Desktop\&#1087;&#1088;&#1077;&#1074;&#1084;&#1077;&#1076;250523%20&#1050;&#1057;&#1069;&#1050;&#1089;&#1090;&#1072;&#1090;.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ru-RU" sz="1050" b="1" i="0" u="none" strike="noStrike" cap="none" baseline="0" dirty="0">
                <a:effectLst/>
              </a:rPr>
              <a:t>Государственный санитарно-эпидемиологический надзор за промышленными объектами,</a:t>
            </a:r>
            <a:r>
              <a:rPr lang="ru-RU" sz="1050" b="1" i="0" u="none" strike="noStrike" cap="all" baseline="0" dirty="0">
                <a:effectLst/>
              </a:rPr>
              <a:t> РК, </a:t>
            </a:r>
            <a:r>
              <a:rPr lang="ru-RU" sz="1050" b="1" i="0" u="none" strike="noStrike" cap="none" baseline="0" dirty="0">
                <a:effectLst/>
              </a:rPr>
              <a:t>2021-2022гг</a:t>
            </a:r>
            <a:r>
              <a:rPr lang="ru-RU" sz="1050" b="1" i="0" u="none" strike="noStrike" cap="all" baseline="0" dirty="0">
                <a:effectLst/>
              </a:rPr>
              <a:t>.</a:t>
            </a:r>
            <a:endParaRPr lang="ru-RU" sz="1050" b="1" dirty="0"/>
          </a:p>
        </c:rich>
      </c:tx>
      <c:layout>
        <c:manualLayout>
          <c:xMode val="edge"/>
          <c:yMode val="edge"/>
          <c:x val="0.38369624780221168"/>
          <c:y val="0.33557046979865773"/>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2452614104096366E-2"/>
          <c:y val="7.1243460339269676E-2"/>
          <c:w val="0.97509477179180726"/>
          <c:h val="0.72761542391093725"/>
        </c:manualLayout>
      </c:layout>
      <c:barChart>
        <c:barDir val="col"/>
        <c:grouping val="clustered"/>
        <c:varyColors val="0"/>
        <c:ser>
          <c:idx val="0"/>
          <c:order val="0"/>
          <c:tx>
            <c:strRef>
              <c:f>гсэн!$A$28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гсэн!$B$27:$H$27</c:f>
              <c:strCache>
                <c:ptCount val="7"/>
                <c:pt idx="0">
                  <c:v>Всего объектов</c:v>
                </c:pt>
                <c:pt idx="1">
                  <c:v>Из них обследовано</c:v>
                </c:pt>
                <c:pt idx="2">
                  <c:v>С применением лабораторными  методами</c:v>
                </c:pt>
                <c:pt idx="3">
                  <c:v>Количество   объектов высокой эпидзначимости</c:v>
                </c:pt>
                <c:pt idx="4">
                  <c:v>Из  них обследовано</c:v>
                </c:pt>
                <c:pt idx="5">
                  <c:v>С     применением лабораторных методов исследования</c:v>
                </c:pt>
                <c:pt idx="6">
                  <c:v>Число объектов с превышением ПДК</c:v>
                </c:pt>
              </c:strCache>
            </c:strRef>
          </c:cat>
          <c:val>
            <c:numRef>
              <c:f>гсэн!$B$28:$H$28</c:f>
              <c:numCache>
                <c:formatCode>General</c:formatCode>
                <c:ptCount val="7"/>
                <c:pt idx="0">
                  <c:v>20711</c:v>
                </c:pt>
                <c:pt idx="1">
                  <c:v>1085</c:v>
                </c:pt>
                <c:pt idx="2">
                  <c:v>915</c:v>
                </c:pt>
                <c:pt idx="3">
                  <c:v>2858</c:v>
                </c:pt>
                <c:pt idx="4">
                  <c:v>951</c:v>
                </c:pt>
                <c:pt idx="5">
                  <c:v>777</c:v>
                </c:pt>
                <c:pt idx="6">
                  <c:v>114</c:v>
                </c:pt>
              </c:numCache>
            </c:numRef>
          </c:val>
          <c:extLst xmlns:c16r2="http://schemas.microsoft.com/office/drawing/2015/06/chart">
            <c:ext xmlns:c16="http://schemas.microsoft.com/office/drawing/2014/chart" uri="{C3380CC4-5D6E-409C-BE32-E72D297353CC}">
              <c16:uniqueId val="{00000000-EE1D-47F6-A730-AEBC1785841F}"/>
            </c:ext>
          </c:extLst>
        </c:ser>
        <c:ser>
          <c:idx val="1"/>
          <c:order val="1"/>
          <c:tx>
            <c:strRef>
              <c:f>гсэн!$A$29</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гсэн!$B$27:$H$27</c:f>
              <c:strCache>
                <c:ptCount val="7"/>
                <c:pt idx="0">
                  <c:v>Всего объектов</c:v>
                </c:pt>
                <c:pt idx="1">
                  <c:v>Из них обследовано</c:v>
                </c:pt>
                <c:pt idx="2">
                  <c:v>С применением лабораторными  методами</c:v>
                </c:pt>
                <c:pt idx="3">
                  <c:v>Количество   объектов высокой эпидзначимости</c:v>
                </c:pt>
                <c:pt idx="4">
                  <c:v>Из  них обследовано</c:v>
                </c:pt>
                <c:pt idx="5">
                  <c:v>С     применением лабораторных методов исследования</c:v>
                </c:pt>
                <c:pt idx="6">
                  <c:v>Число объектов с превышением ПДК</c:v>
                </c:pt>
              </c:strCache>
            </c:strRef>
          </c:cat>
          <c:val>
            <c:numRef>
              <c:f>гсэн!$B$29:$H$29</c:f>
              <c:numCache>
                <c:formatCode>General</c:formatCode>
                <c:ptCount val="7"/>
                <c:pt idx="0">
                  <c:v>19677</c:v>
                </c:pt>
                <c:pt idx="1">
                  <c:v>1129</c:v>
                </c:pt>
                <c:pt idx="2">
                  <c:v>908</c:v>
                </c:pt>
                <c:pt idx="3">
                  <c:v>2371</c:v>
                </c:pt>
                <c:pt idx="4">
                  <c:v>1005</c:v>
                </c:pt>
                <c:pt idx="5">
                  <c:v>867</c:v>
                </c:pt>
                <c:pt idx="6">
                  <c:v>117</c:v>
                </c:pt>
              </c:numCache>
            </c:numRef>
          </c:val>
          <c:extLst xmlns:c16r2="http://schemas.microsoft.com/office/drawing/2015/06/chart">
            <c:ext xmlns:c16="http://schemas.microsoft.com/office/drawing/2014/chart" uri="{C3380CC4-5D6E-409C-BE32-E72D297353CC}">
              <c16:uniqueId val="{00000001-EE1D-47F6-A730-AEBC1785841F}"/>
            </c:ext>
          </c:extLst>
        </c:ser>
        <c:dLbls>
          <c:showLegendKey val="0"/>
          <c:showVal val="1"/>
          <c:showCatName val="0"/>
          <c:showSerName val="0"/>
          <c:showPercent val="0"/>
          <c:showBubbleSize val="0"/>
        </c:dLbls>
        <c:gapWidth val="150"/>
        <c:overlap val="-25"/>
        <c:axId val="226551864"/>
        <c:axId val="226552248"/>
      </c:barChart>
      <c:catAx>
        <c:axId val="22655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226552248"/>
        <c:crosses val="autoZero"/>
        <c:auto val="1"/>
        <c:lblAlgn val="ctr"/>
        <c:lblOffset val="100"/>
        <c:noMultiLvlLbl val="0"/>
      </c:catAx>
      <c:valAx>
        <c:axId val="226552248"/>
        <c:scaling>
          <c:orientation val="minMax"/>
        </c:scaling>
        <c:delete val="1"/>
        <c:axPos val="l"/>
        <c:numFmt formatCode="General" sourceLinked="1"/>
        <c:majorTickMark val="none"/>
        <c:minorTickMark val="none"/>
        <c:tickLblPos val="nextTo"/>
        <c:crossAx val="226551864"/>
        <c:crosses val="autoZero"/>
        <c:crossBetween val="between"/>
      </c:valAx>
      <c:spPr>
        <a:noFill/>
        <a:ln>
          <a:noFill/>
        </a:ln>
        <a:effectLst/>
      </c:spPr>
    </c:plotArea>
    <c:legend>
      <c:legendPos val="t"/>
      <c:layout>
        <c:manualLayout>
          <c:xMode val="edge"/>
          <c:yMode val="edge"/>
          <c:x val="0.86831677646966632"/>
          <c:y val="0.4600447427293064"/>
          <c:w val="8.2335222588917192E-2"/>
          <c:h val="7.20488294667864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lang="ru-RU" sz="1050" b="1" i="0" u="none" strike="noStrike" kern="1200" cap="none" spc="0" normalizeH="0" baseline="0">
                <a:solidFill>
                  <a:prstClr val="black">
                    <a:lumMod val="65000"/>
                    <a:lumOff val="35000"/>
                  </a:prstClr>
                </a:solidFill>
                <a:effectLst/>
                <a:latin typeface="+mn-lt"/>
                <a:ea typeface="+mn-ea"/>
                <a:cs typeface="+mn-cs"/>
              </a:defRPr>
            </a:pPr>
            <a:r>
              <a:rPr lang="ru-RU" sz="1050" b="1" i="0" u="none" strike="noStrike" kern="1200" cap="none" spc="0" baseline="0" dirty="0">
                <a:solidFill>
                  <a:prstClr val="black">
                    <a:lumMod val="65000"/>
                    <a:lumOff val="35000"/>
                  </a:prstClr>
                </a:solidFill>
                <a:effectLst/>
                <a:latin typeface="+mn-lt"/>
                <a:ea typeface="+mn-ea"/>
                <a:cs typeface="+mn-cs"/>
              </a:rPr>
              <a:t>Показатели содержания загрязняющих веществ в воздухе рабочей зоны, РК, 2021-2022 гг.</a:t>
            </a:r>
          </a:p>
        </c:rich>
      </c:tx>
      <c:overlay val="0"/>
      <c:spPr>
        <a:noFill/>
        <a:ln>
          <a:noFill/>
        </a:ln>
        <a:effectLst/>
      </c:spPr>
      <c:txPr>
        <a:bodyPr rot="0" spcFirstLastPara="1" vertOverflow="ellipsis" vert="horz" wrap="square" anchor="ctr" anchorCtr="1"/>
        <a:lstStyle/>
        <a:p>
          <a:pPr algn="ctr" rtl="0">
            <a:defRPr lang="ru-RU" sz="1050" b="1" i="0" u="none" strike="noStrike" kern="1200" cap="none" spc="0" normalizeH="0" baseline="0">
              <a:solidFill>
                <a:prstClr val="black">
                  <a:lumMod val="65000"/>
                  <a:lumOff val="35000"/>
                </a:prstClr>
              </a:solidFill>
              <a:effectLst/>
              <a:latin typeface="+mn-lt"/>
              <a:ea typeface="+mn-ea"/>
              <a:cs typeface="+mn-cs"/>
            </a:defRPr>
          </a:pPr>
          <a:endParaRPr lang="ru-RU"/>
        </a:p>
      </c:txPr>
    </c:title>
    <c:autoTitleDeleted val="0"/>
    <c:plotArea>
      <c:layout/>
      <c:barChart>
        <c:barDir val="col"/>
        <c:grouping val="clustered"/>
        <c:varyColors val="0"/>
        <c:ser>
          <c:idx val="0"/>
          <c:order val="0"/>
          <c:tx>
            <c:strRef>
              <c:f>врз!$M$4</c:f>
              <c:strCache>
                <c:ptCount val="1"/>
                <c:pt idx="0">
                  <c:v>2021</c:v>
                </c:pt>
              </c:strCache>
            </c:strRef>
          </c:tx>
          <c:spPr>
            <a:solidFill>
              <a:schemeClr val="accent5">
                <a:shade val="76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врз!$N$3:$R$3</c:f>
              <c:strCache>
                <c:ptCount val="5"/>
                <c:pt idx="0">
                  <c:v>Удельный вес объектов с превышением ПДК</c:v>
                </c:pt>
                <c:pt idx="1">
                  <c:v>На пары и газы</c:v>
                </c:pt>
                <c:pt idx="2">
                  <c:v>в т.ч. на вещества 1-2 класса опасности</c:v>
                </c:pt>
                <c:pt idx="3">
                  <c:v>На пыль и аэрозоли</c:v>
                </c:pt>
                <c:pt idx="4">
                  <c:v>в т.ч. на вещества 1-2 класса опасности</c:v>
                </c:pt>
              </c:strCache>
            </c:strRef>
          </c:cat>
          <c:val>
            <c:numRef>
              <c:f>врз!$N$4:$R$4</c:f>
              <c:numCache>
                <c:formatCode>0.0</c:formatCode>
                <c:ptCount val="5"/>
                <c:pt idx="0">
                  <c:v>12.5</c:v>
                </c:pt>
                <c:pt idx="1">
                  <c:v>1.3</c:v>
                </c:pt>
                <c:pt idx="2">
                  <c:v>0.8</c:v>
                </c:pt>
                <c:pt idx="3">
                  <c:v>6.5</c:v>
                </c:pt>
                <c:pt idx="4">
                  <c:v>3.9</c:v>
                </c:pt>
              </c:numCache>
            </c:numRef>
          </c:val>
          <c:extLst xmlns:c16r2="http://schemas.microsoft.com/office/drawing/2015/06/chart">
            <c:ext xmlns:c16="http://schemas.microsoft.com/office/drawing/2014/chart" uri="{C3380CC4-5D6E-409C-BE32-E72D297353CC}">
              <c16:uniqueId val="{00000000-5D6B-439D-A1C5-3C7216B4C498}"/>
            </c:ext>
          </c:extLst>
        </c:ser>
        <c:ser>
          <c:idx val="1"/>
          <c:order val="1"/>
          <c:tx>
            <c:strRef>
              <c:f>врз!$M$5</c:f>
              <c:strCache>
                <c:ptCount val="1"/>
                <c:pt idx="0">
                  <c:v>2022</c:v>
                </c:pt>
              </c:strCache>
            </c:strRef>
          </c:tx>
          <c:spPr>
            <a:solidFill>
              <a:schemeClr val="accent5">
                <a:tint val="77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врз!$N$3:$R$3</c:f>
              <c:strCache>
                <c:ptCount val="5"/>
                <c:pt idx="0">
                  <c:v>Удельный вес объектов с превышением ПДК</c:v>
                </c:pt>
                <c:pt idx="1">
                  <c:v>На пары и газы</c:v>
                </c:pt>
                <c:pt idx="2">
                  <c:v>в т.ч. на вещества 1-2 класса опасности</c:v>
                </c:pt>
                <c:pt idx="3">
                  <c:v>На пыль и аэрозоли</c:v>
                </c:pt>
                <c:pt idx="4">
                  <c:v>в т.ч. на вещества 1-2 класса опасности</c:v>
                </c:pt>
              </c:strCache>
            </c:strRef>
          </c:cat>
          <c:val>
            <c:numRef>
              <c:f>врз!$N$5:$R$5</c:f>
              <c:numCache>
                <c:formatCode>0.0</c:formatCode>
                <c:ptCount val="5"/>
                <c:pt idx="0">
                  <c:v>12.9</c:v>
                </c:pt>
                <c:pt idx="1">
                  <c:v>1.4</c:v>
                </c:pt>
                <c:pt idx="2">
                  <c:v>1.2</c:v>
                </c:pt>
                <c:pt idx="3">
                  <c:v>7.7</c:v>
                </c:pt>
                <c:pt idx="4">
                  <c:v>6.1</c:v>
                </c:pt>
              </c:numCache>
            </c:numRef>
          </c:val>
          <c:extLst xmlns:c16r2="http://schemas.microsoft.com/office/drawing/2015/06/chart">
            <c:ext xmlns:c16="http://schemas.microsoft.com/office/drawing/2014/chart" uri="{C3380CC4-5D6E-409C-BE32-E72D297353CC}">
              <c16:uniqueId val="{00000001-5D6B-439D-A1C5-3C7216B4C498}"/>
            </c:ext>
          </c:extLst>
        </c:ser>
        <c:dLbls>
          <c:dLblPos val="outEnd"/>
          <c:showLegendKey val="0"/>
          <c:showVal val="1"/>
          <c:showCatName val="0"/>
          <c:showSerName val="0"/>
          <c:showPercent val="0"/>
          <c:showBubbleSize val="0"/>
        </c:dLbls>
        <c:gapWidth val="444"/>
        <c:overlap val="-90"/>
        <c:axId val="227648984"/>
        <c:axId val="227649368"/>
      </c:barChart>
      <c:catAx>
        <c:axId val="227648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ru-RU"/>
          </a:p>
        </c:txPr>
        <c:crossAx val="227649368"/>
        <c:crosses val="autoZero"/>
        <c:auto val="1"/>
        <c:lblAlgn val="ctr"/>
        <c:lblOffset val="100"/>
        <c:noMultiLvlLbl val="0"/>
      </c:catAx>
      <c:valAx>
        <c:axId val="227649368"/>
        <c:scaling>
          <c:orientation val="minMax"/>
        </c:scaling>
        <c:delete val="1"/>
        <c:axPos val="l"/>
        <c:numFmt formatCode="0.0" sourceLinked="1"/>
        <c:majorTickMark val="none"/>
        <c:minorTickMark val="none"/>
        <c:tickLblPos val="nextTo"/>
        <c:crossAx val="227648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ru-RU" sz="1200" cap="none" dirty="0"/>
              <a:t>Профессиональная заболеваемость и отравления</a:t>
            </a:r>
            <a:r>
              <a:rPr lang="ru-RU" sz="1200" dirty="0"/>
              <a:t>,</a:t>
            </a:r>
            <a:r>
              <a:rPr lang="ru-RU" sz="1200" baseline="0" dirty="0"/>
              <a:t> РК, </a:t>
            </a:r>
            <a:r>
              <a:rPr lang="ru-RU" sz="1200" dirty="0"/>
              <a:t>2021-2022 </a:t>
            </a:r>
            <a:r>
              <a:rPr lang="ru-RU" sz="1200" cap="none" dirty="0"/>
              <a:t>гг</a:t>
            </a:r>
            <a:r>
              <a:rPr lang="ru-RU" sz="1200" dirty="0"/>
              <a:t>.</a:t>
            </a:r>
          </a:p>
        </c:rich>
      </c:tx>
      <c:layout>
        <c:manualLayout>
          <c:xMode val="edge"/>
          <c:yMode val="edge"/>
          <c:x val="8.2351077983072438E-2"/>
          <c:y val="5.7224606580829757E-3"/>
        </c:manualLayout>
      </c:layout>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7713740625950592E-2"/>
          <c:y val="0.38188413143636019"/>
          <c:w val="0.96457251874809879"/>
          <c:h val="0.42372388000856109"/>
        </c:manualLayout>
      </c:layout>
      <c:barChart>
        <c:barDir val="col"/>
        <c:grouping val="clustered"/>
        <c:varyColors val="0"/>
        <c:ser>
          <c:idx val="0"/>
          <c:order val="0"/>
          <c:tx>
            <c:strRef>
              <c:f>пз!$A$27</c:f>
              <c:strCache>
                <c:ptCount val="1"/>
                <c:pt idx="0">
                  <c:v>2021г</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пз!$B$26:$E$26</c:f>
              <c:strCache>
                <c:ptCount val="4"/>
                <c:pt idx="0">
                  <c:v>Всего случаев</c:v>
                </c:pt>
                <c:pt idx="1">
                  <c:v>профессиональные заболевания</c:v>
                </c:pt>
                <c:pt idx="2">
                  <c:v>профессиональные отравления</c:v>
                </c:pt>
                <c:pt idx="3">
                  <c:v>Показатель ПЗ на 10 тысяч работающих</c:v>
                </c:pt>
              </c:strCache>
            </c:strRef>
          </c:cat>
          <c:val>
            <c:numRef>
              <c:f>пз!$B$27:$E$27</c:f>
              <c:numCache>
                <c:formatCode>General</c:formatCode>
                <c:ptCount val="4"/>
                <c:pt idx="0">
                  <c:v>623</c:v>
                </c:pt>
                <c:pt idx="1">
                  <c:v>611</c:v>
                </c:pt>
                <c:pt idx="2">
                  <c:v>12</c:v>
                </c:pt>
                <c:pt idx="3">
                  <c:v>11.8</c:v>
                </c:pt>
              </c:numCache>
            </c:numRef>
          </c:val>
          <c:extLst xmlns:c16r2="http://schemas.microsoft.com/office/drawing/2015/06/chart">
            <c:ext xmlns:c16="http://schemas.microsoft.com/office/drawing/2014/chart" uri="{C3380CC4-5D6E-409C-BE32-E72D297353CC}">
              <c16:uniqueId val="{00000000-D300-4993-A3B3-B7BCA9686C1B}"/>
            </c:ext>
          </c:extLst>
        </c:ser>
        <c:ser>
          <c:idx val="1"/>
          <c:order val="1"/>
          <c:tx>
            <c:strRef>
              <c:f>пз!$A$28</c:f>
              <c:strCache>
                <c:ptCount val="1"/>
                <c:pt idx="0">
                  <c:v>2022г</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пз!$B$26:$E$26</c:f>
              <c:strCache>
                <c:ptCount val="4"/>
                <c:pt idx="0">
                  <c:v>Всего случаев</c:v>
                </c:pt>
                <c:pt idx="1">
                  <c:v>профессиональные заболевания</c:v>
                </c:pt>
                <c:pt idx="2">
                  <c:v>профессиональные отравления</c:v>
                </c:pt>
                <c:pt idx="3">
                  <c:v>Показатель ПЗ на 10 тысяч работающих</c:v>
                </c:pt>
              </c:strCache>
            </c:strRef>
          </c:cat>
          <c:val>
            <c:numRef>
              <c:f>пз!$B$28:$E$28</c:f>
              <c:numCache>
                <c:formatCode>General</c:formatCode>
                <c:ptCount val="4"/>
                <c:pt idx="0">
                  <c:v>1141</c:v>
                </c:pt>
                <c:pt idx="1">
                  <c:v>1134</c:v>
                </c:pt>
                <c:pt idx="2">
                  <c:v>7</c:v>
                </c:pt>
                <c:pt idx="3">
                  <c:v>16.8</c:v>
                </c:pt>
              </c:numCache>
            </c:numRef>
          </c:val>
          <c:extLst xmlns:c16r2="http://schemas.microsoft.com/office/drawing/2015/06/chart">
            <c:ext xmlns:c16="http://schemas.microsoft.com/office/drawing/2014/chart" uri="{C3380CC4-5D6E-409C-BE32-E72D297353CC}">
              <c16:uniqueId val="{00000001-D300-4993-A3B3-B7BCA9686C1B}"/>
            </c:ext>
          </c:extLst>
        </c:ser>
        <c:dLbls>
          <c:dLblPos val="outEnd"/>
          <c:showLegendKey val="0"/>
          <c:showVal val="1"/>
          <c:showCatName val="0"/>
          <c:showSerName val="0"/>
          <c:showPercent val="0"/>
          <c:showBubbleSize val="0"/>
        </c:dLbls>
        <c:gapWidth val="444"/>
        <c:overlap val="-90"/>
        <c:axId val="227641072"/>
        <c:axId val="227271336"/>
      </c:barChart>
      <c:catAx>
        <c:axId val="227641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ru-RU"/>
          </a:p>
        </c:txPr>
        <c:crossAx val="227271336"/>
        <c:crosses val="autoZero"/>
        <c:auto val="1"/>
        <c:lblAlgn val="ctr"/>
        <c:lblOffset val="100"/>
        <c:noMultiLvlLbl val="0"/>
      </c:catAx>
      <c:valAx>
        <c:axId val="227271336"/>
        <c:scaling>
          <c:orientation val="minMax"/>
        </c:scaling>
        <c:delete val="1"/>
        <c:axPos val="l"/>
        <c:numFmt formatCode="General" sourceLinked="1"/>
        <c:majorTickMark val="none"/>
        <c:minorTickMark val="none"/>
        <c:tickLblPos val="nextTo"/>
        <c:crossAx val="227641072"/>
        <c:crosses val="autoZero"/>
        <c:crossBetween val="between"/>
      </c:valAx>
      <c:spPr>
        <a:noFill/>
        <a:ln>
          <a:noFill/>
        </a:ln>
        <a:effectLst/>
      </c:spPr>
    </c:plotArea>
    <c:legend>
      <c:legendPos val="t"/>
      <c:layout>
        <c:manualLayout>
          <c:xMode val="edge"/>
          <c:yMode val="edge"/>
          <c:x val="0.73052937203204493"/>
          <c:y val="0.1944208261520958"/>
          <c:w val="0.1827009353353643"/>
          <c:h val="9.35463391985748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50" baseline="0">
                <a:solidFill>
                  <a:schemeClr val="tx1">
                    <a:lumMod val="65000"/>
                    <a:lumOff val="35000"/>
                  </a:schemeClr>
                </a:solidFill>
                <a:latin typeface="+mn-lt"/>
                <a:ea typeface="+mn-ea"/>
                <a:cs typeface="+mn-cs"/>
              </a:defRPr>
            </a:pPr>
            <a:r>
              <a:rPr lang="ru-RU" sz="1000" b="1" i="0" cap="none" baseline="0" dirty="0">
                <a:effectLst/>
              </a:rPr>
              <a:t>Профессиональная заболеваемость, 2021-2022 гг.</a:t>
            </a:r>
            <a:endParaRPr lang="en-US" sz="1000" cap="none" dirty="0">
              <a:effectLst/>
            </a:endParaRPr>
          </a:p>
        </c:rich>
      </c:tx>
      <c:layout>
        <c:manualLayout>
          <c:xMode val="edge"/>
          <c:yMode val="edge"/>
          <c:x val="0.16429155730533684"/>
          <c:y val="0"/>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C4D-4056-9D1F-D5488E09D3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C4D-4056-9D1F-D5488E09D3E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C4D-4056-9D1F-D5488E09D3E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7C4D-4056-9D1F-D5488E09D3EC}"/>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7C4D-4056-9D1F-D5488E09D3EC}"/>
              </c:ext>
            </c:extLst>
          </c:dPt>
          <c:dLbls>
            <c:dLbl>
              <c:idx val="0"/>
              <c:delete val="1"/>
              <c:extLst xmlns:c16r2="http://schemas.microsoft.com/office/drawing/2015/06/chart">
                <c:ext xmlns:c16="http://schemas.microsoft.com/office/drawing/2014/chart" uri="{C3380CC4-5D6E-409C-BE32-E72D297353CC}">
                  <c16:uniqueId val="{00000001-7C4D-4056-9D1F-D5488E09D3E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7C4D-4056-9D1F-D5488E09D3EC}"/>
                </c:ext>
                <c:ext xmlns:c15="http://schemas.microsoft.com/office/drawing/2012/chart" uri="{CE6537A1-D6FC-4f65-9D91-7224C49458BB}"/>
              </c:extLst>
            </c:dLbl>
            <c:dLbl>
              <c:idx val="2"/>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fld id="{8529AB42-B405-410B-A471-50296FC6072B}" type="CATEGORYNAME">
                      <a:rPr lang="ru-RU" sz="2000" smtClean="0"/>
                      <a:pPr>
                        <a:defRPr sz="2000" b="1" i="0" u="none" strike="noStrike" kern="1200" baseline="0">
                          <a:solidFill>
                            <a:schemeClr val="lt1"/>
                          </a:solidFill>
                          <a:latin typeface="+mn-lt"/>
                          <a:ea typeface="+mn-ea"/>
                          <a:cs typeface="+mn-cs"/>
                        </a:defRPr>
                      </a:pPr>
                      <a:t>[ИМЯ КАТЕГОРИИ]</a:t>
                    </a:fld>
                    <a:r>
                      <a:rPr lang="ru-RU" sz="2000" baseline="0" dirty="0"/>
                      <a:t>
</a:t>
                    </a:r>
                    <a:fld id="{48219F45-E745-46D6-9BA4-0782E9131183}" type="PERCENTAGE">
                      <a:rPr lang="ru-RU" sz="2000" baseline="0"/>
                      <a:pPr>
                        <a:defRPr sz="2000" b="1" i="0" u="none" strike="noStrike" kern="1200" baseline="0">
                          <a:solidFill>
                            <a:schemeClr val="lt1"/>
                          </a:solidFill>
                          <a:latin typeface="+mn-lt"/>
                          <a:ea typeface="+mn-ea"/>
                          <a:cs typeface="+mn-cs"/>
                        </a:defRPr>
                      </a:pPr>
                      <a:t>[ПРОЦЕНТ]</a:t>
                    </a:fld>
                    <a:endParaRPr lang="ru-RU" sz="2000" baseline="0" dirty="0"/>
                  </a:p>
                </c:rich>
              </c:tx>
              <c:spPr>
                <a:noFill/>
                <a:ln>
                  <a:noFill/>
                </a:ln>
                <a:effectLst/>
              </c:spPr>
              <c:dLblPos val="in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7C4D-4056-9D1F-D5488E09D3EC}"/>
                </c:ex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3"/>
              <c:layout>
                <c:manualLayout>
                  <c:x val="-9.852774075493502E-3"/>
                  <c:y val="0.55569413713395721"/>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50000"/>
                          <a:lumOff val="50000"/>
                        </a:schemeClr>
                      </a:solidFill>
                      <a:latin typeface="+mn-lt"/>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7C4D-4056-9D1F-D5488E09D3EC}"/>
                </c:ext>
                <c:ext xmlns:c15="http://schemas.microsoft.com/office/drawing/2012/chart" uri="{CE6537A1-D6FC-4f65-9D91-7224C49458BB}">
                  <c15:layout>
                    <c:manualLayout>
                      <c:w val="0.252030394762634"/>
                      <c:h val="9.0957613814756672E-2"/>
                    </c:manualLayout>
                  </c15:layout>
                </c:ext>
              </c:extLst>
            </c:dLbl>
            <c:dLbl>
              <c:idx val="4"/>
              <c:layout>
                <c:manualLayout>
                  <c:x val="0.28467730131663399"/>
                  <c:y val="-0.1902097494223478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7C4D-4056-9D1F-D5488E09D3EC}"/>
                </c:ext>
                <c:ext xmlns:c15="http://schemas.microsoft.com/office/drawing/2012/chart" uri="{CE6537A1-D6FC-4f65-9D91-7224C49458BB}">
                  <c15:layout>
                    <c:manualLayout>
                      <c:w val="0.38273025320521276"/>
                      <c:h val="0.21736097090427803"/>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Лист6!$A$2:$A$6</c:f>
              <c:strCache>
                <c:ptCount val="5"/>
                <c:pt idx="0">
                  <c:v>Акмолинская</c:v>
                </c:pt>
                <c:pt idx="1">
                  <c:v>Актюбинская</c:v>
                </c:pt>
                <c:pt idx="2">
                  <c:v>ВКО</c:v>
                </c:pt>
                <c:pt idx="3">
                  <c:v>Жамбылская</c:v>
                </c:pt>
                <c:pt idx="4">
                  <c:v>Карагандинская</c:v>
                </c:pt>
              </c:strCache>
            </c:strRef>
          </c:cat>
          <c:val>
            <c:numRef>
              <c:f>Лист6!$B$2:$B$6</c:f>
              <c:numCache>
                <c:formatCode>General</c:formatCode>
                <c:ptCount val="5"/>
                <c:pt idx="0" formatCode="0.0">
                  <c:v>1</c:v>
                </c:pt>
                <c:pt idx="1">
                  <c:v>2</c:v>
                </c:pt>
                <c:pt idx="2">
                  <c:v>223</c:v>
                </c:pt>
                <c:pt idx="3">
                  <c:v>8</c:v>
                </c:pt>
                <c:pt idx="4">
                  <c:v>906</c:v>
                </c:pt>
              </c:numCache>
            </c:numRef>
          </c:val>
          <c:extLst xmlns:c16r2="http://schemas.microsoft.com/office/drawing/2015/06/chart">
            <c:ext xmlns:c16="http://schemas.microsoft.com/office/drawing/2014/chart" uri="{C3380CC4-5D6E-409C-BE32-E72D297353CC}">
              <c16:uniqueId val="{0000000A-7C4D-4056-9D1F-D5488E09D3EC}"/>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ru-RU"/>
        </a:p>
      </c:txPr>
    </c:title>
    <c:autoTitleDeleted val="0"/>
    <c:plotArea>
      <c:layout/>
      <c:barChart>
        <c:barDir val="col"/>
        <c:grouping val="clustered"/>
        <c:varyColors val="0"/>
        <c:ser>
          <c:idx val="0"/>
          <c:order val="0"/>
          <c:tx>
            <c:strRef>
              <c:f>хрон!$G$4</c:f>
              <c:strCache>
                <c:ptCount val="1"/>
                <c:pt idx="0">
                  <c:v>Число хронических профессиональных заболеваний</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хрон!$H$3:$I$3</c:f>
              <c:strCache>
                <c:ptCount val="2"/>
                <c:pt idx="0">
                  <c:v>2021г</c:v>
                </c:pt>
                <c:pt idx="1">
                  <c:v>2022г</c:v>
                </c:pt>
              </c:strCache>
            </c:strRef>
          </c:cat>
          <c:val>
            <c:numRef>
              <c:f>хрон!$H$4:$I$4</c:f>
              <c:numCache>
                <c:formatCode>General</c:formatCode>
                <c:ptCount val="2"/>
                <c:pt idx="0">
                  <c:v>611</c:v>
                </c:pt>
                <c:pt idx="1">
                  <c:v>1134</c:v>
                </c:pt>
              </c:numCache>
            </c:numRef>
          </c:val>
          <c:extLst xmlns:c16r2="http://schemas.microsoft.com/office/drawing/2015/06/chart">
            <c:ext xmlns:c16="http://schemas.microsoft.com/office/drawing/2014/chart" uri="{C3380CC4-5D6E-409C-BE32-E72D297353CC}">
              <c16:uniqueId val="{00000000-3F56-4590-A6AB-39FD614C2B7B}"/>
            </c:ext>
          </c:extLst>
        </c:ser>
        <c:dLbls>
          <c:dLblPos val="inEnd"/>
          <c:showLegendKey val="0"/>
          <c:showVal val="1"/>
          <c:showCatName val="0"/>
          <c:showSerName val="0"/>
          <c:showPercent val="0"/>
          <c:showBubbleSize val="0"/>
        </c:dLbls>
        <c:gapWidth val="41"/>
        <c:axId val="263195296"/>
        <c:axId val="226469840"/>
      </c:barChart>
      <c:catAx>
        <c:axId val="263195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ru-RU"/>
          </a:p>
        </c:txPr>
        <c:crossAx val="226469840"/>
        <c:crosses val="autoZero"/>
        <c:auto val="1"/>
        <c:lblAlgn val="ctr"/>
        <c:lblOffset val="100"/>
        <c:noMultiLvlLbl val="0"/>
      </c:catAx>
      <c:valAx>
        <c:axId val="226469840"/>
        <c:scaling>
          <c:orientation val="minMax"/>
        </c:scaling>
        <c:delete val="1"/>
        <c:axPos val="l"/>
        <c:numFmt formatCode="General" sourceLinked="1"/>
        <c:majorTickMark val="none"/>
        <c:minorTickMark val="none"/>
        <c:tickLblPos val="nextTo"/>
        <c:crossAx val="2631952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100" b="0" i="0" u="none" strike="noStrike" kern="1200" baseline="0" dirty="0">
                <a:solidFill>
                  <a:prstClr val="black">
                    <a:lumMod val="65000"/>
                    <a:lumOff val="35000"/>
                  </a:prstClr>
                </a:solidFill>
                <a:effectLst/>
                <a:latin typeface="+mn-lt"/>
                <a:ea typeface="+mn-ea"/>
                <a:cs typeface="+mn-cs"/>
              </a:rPr>
              <a:t>Удельный вес (%) основных хронических </a:t>
            </a:r>
            <a:r>
              <a:rPr lang="ru-RU" sz="1100" b="0" i="0" u="none" strike="noStrike" kern="1200" baseline="0" dirty="0" smtClean="0">
                <a:solidFill>
                  <a:prstClr val="black">
                    <a:lumMod val="65000"/>
                    <a:lumOff val="35000"/>
                  </a:prstClr>
                </a:solidFill>
                <a:effectLst/>
                <a:latin typeface="+mn-lt"/>
                <a:ea typeface="+mn-ea"/>
                <a:cs typeface="+mn-cs"/>
              </a:rPr>
              <a:t>профзаболеваний </a:t>
            </a:r>
            <a:r>
              <a:rPr lang="ru-RU" sz="1100" b="0" i="0" u="none" strike="noStrike" kern="1200" baseline="0" dirty="0">
                <a:solidFill>
                  <a:prstClr val="black">
                    <a:lumMod val="65000"/>
                    <a:lumOff val="35000"/>
                  </a:prstClr>
                </a:solidFill>
                <a:effectLst/>
                <a:latin typeface="+mn-lt"/>
                <a:ea typeface="+mn-ea"/>
                <a:cs typeface="+mn-cs"/>
              </a:rPr>
              <a:t>2022г</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'[превмед250523 КСЭКстат.xlsx]Лист7'!$B$1</c:f>
              <c:strCache>
                <c:ptCount val="1"/>
                <c:pt idx="0">
                  <c:v>Удельный вес (%) хронических профессиональных заболеваний 2022г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'[превмед250523 КСЭКстат.xlsx]Лист7'!$A$2:$A$8</c:f>
              <c:strCache>
                <c:ptCount val="7"/>
                <c:pt idx="0">
                  <c:v>Артроз</c:v>
                </c:pt>
                <c:pt idx="1">
                  <c:v>Антракосиликоз </c:v>
                </c:pt>
                <c:pt idx="2">
                  <c:v>Неврит кохлеарный</c:v>
                </c:pt>
                <c:pt idx="3">
                  <c:v>Болезнь вибрационная</c:v>
                </c:pt>
                <c:pt idx="4">
                  <c:v>Бронхит пылевой</c:v>
                </c:pt>
                <c:pt idx="5">
                  <c:v>Силикоз  </c:v>
                </c:pt>
                <c:pt idx="6">
                  <c:v>Радикулопатии</c:v>
                </c:pt>
              </c:strCache>
            </c:strRef>
          </c:cat>
          <c:val>
            <c:numRef>
              <c:f>'[превмед250523 КСЭКстат.xlsx]Лист7'!$B$2:$B$8</c:f>
              <c:numCache>
                <c:formatCode>General</c:formatCode>
                <c:ptCount val="7"/>
                <c:pt idx="0">
                  <c:v>2.1</c:v>
                </c:pt>
                <c:pt idx="1">
                  <c:v>5.2</c:v>
                </c:pt>
                <c:pt idx="2">
                  <c:v>6.4</c:v>
                </c:pt>
                <c:pt idx="3">
                  <c:v>9.3000000000000007</c:v>
                </c:pt>
                <c:pt idx="4">
                  <c:v>12.8</c:v>
                </c:pt>
                <c:pt idx="5">
                  <c:v>13.4</c:v>
                </c:pt>
                <c:pt idx="6">
                  <c:v>47.5</c:v>
                </c:pt>
              </c:numCache>
            </c:numRef>
          </c:val>
          <c:extLst xmlns:c16r2="http://schemas.microsoft.com/office/drawing/2015/06/chart">
            <c:ext xmlns:c16="http://schemas.microsoft.com/office/drawing/2014/chart" uri="{C3380CC4-5D6E-409C-BE32-E72D297353CC}">
              <c16:uniqueId val="{00000000-DEFD-495B-B744-564A2C75C24E}"/>
            </c:ext>
          </c:extLst>
        </c:ser>
        <c:dLbls>
          <c:showLegendKey val="0"/>
          <c:showVal val="1"/>
          <c:showCatName val="0"/>
          <c:showSerName val="0"/>
          <c:showPercent val="0"/>
          <c:showBubbleSize val="0"/>
        </c:dLbls>
        <c:gapWidth val="150"/>
        <c:overlap val="-25"/>
        <c:axId val="226463568"/>
        <c:axId val="226463960"/>
      </c:barChart>
      <c:catAx>
        <c:axId val="226463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26463960"/>
        <c:crosses val="autoZero"/>
        <c:auto val="1"/>
        <c:lblAlgn val="ctr"/>
        <c:lblOffset val="100"/>
        <c:noMultiLvlLbl val="0"/>
      </c:catAx>
      <c:valAx>
        <c:axId val="226463960"/>
        <c:scaling>
          <c:orientation val="minMax"/>
        </c:scaling>
        <c:delete val="1"/>
        <c:axPos val="b"/>
        <c:numFmt formatCode="General" sourceLinked="1"/>
        <c:majorTickMark val="none"/>
        <c:minorTickMark val="none"/>
        <c:tickLblPos val="nextTo"/>
        <c:crossAx val="226463568"/>
        <c:crosses val="autoZero"/>
        <c:crossBetween val="between"/>
      </c:valAx>
      <c:spPr>
        <a:noFill/>
        <a:ln>
          <a:noFill/>
        </a:ln>
        <a:effectLst/>
      </c:spPr>
    </c:plotArea>
    <c:plotVisOnly val="1"/>
    <c:dispBlanksAs val="gap"/>
    <c:showDLblsOverMax val="0"/>
  </c:chart>
  <c:spPr>
    <a:noFill/>
    <a:ln w="3175">
      <a:noFill/>
    </a:ln>
    <a:effectLst>
      <a:outerShdw blurRad="76200" dir="18900000" sy="23000" kx="-1200000" algn="bl" rotWithShape="0">
        <a:prstClr val="black">
          <a:alpha val="20000"/>
        </a:prstClr>
      </a:outerShdw>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отрасл!$A$2</c:f>
              <c:strCache>
                <c:ptCount val="1"/>
                <c:pt idx="0">
                  <c:v>Республика Казахстан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отрасл!$B$1:$I$1</c:f>
              <c:strCache>
                <c:ptCount val="8"/>
                <c:pt idx="0">
                  <c:v>Число  зарегистр. случаев заболеваний и отравлений</c:v>
                </c:pt>
                <c:pt idx="1">
                  <c:v>Конструктивные  недостатки машин, механизмов, оборудования, приспособлений</c:v>
                </c:pt>
                <c:pt idx="2">
                  <c:v>Несовершенство  технол. процессов</c:v>
                </c:pt>
                <c:pt idx="3">
                  <c:v>отступление  от технологического регламента</c:v>
                </c:pt>
                <c:pt idx="4">
                  <c:v>Несовершенство  сан-технол. установок</c:v>
                </c:pt>
                <c:pt idx="5">
                  <c:v>Неприменение   СИЗ</c:v>
                </c:pt>
                <c:pt idx="6">
                  <c:v>Нарушение   установленного режима труда и отдыха</c:v>
                </c:pt>
                <c:pt idx="7">
                  <c:v>Прочие </c:v>
                </c:pt>
              </c:strCache>
            </c:strRef>
          </c:cat>
          <c:val>
            <c:numRef>
              <c:f>отрасл!$B$2:$I$2</c:f>
              <c:numCache>
                <c:formatCode>General</c:formatCode>
                <c:ptCount val="8"/>
                <c:pt idx="0">
                  <c:v>1141</c:v>
                </c:pt>
                <c:pt idx="1">
                  <c:v>350</c:v>
                </c:pt>
                <c:pt idx="2">
                  <c:v>725</c:v>
                </c:pt>
                <c:pt idx="3">
                  <c:v>5</c:v>
                </c:pt>
                <c:pt idx="4">
                  <c:v>42</c:v>
                </c:pt>
                <c:pt idx="5">
                  <c:v>3</c:v>
                </c:pt>
                <c:pt idx="6">
                  <c:v>12</c:v>
                </c:pt>
                <c:pt idx="7">
                  <c:v>3</c:v>
                </c:pt>
              </c:numCache>
            </c:numRef>
          </c:val>
          <c:extLst xmlns:c16r2="http://schemas.microsoft.com/office/drawing/2015/06/chart">
            <c:ext xmlns:c16="http://schemas.microsoft.com/office/drawing/2014/chart" uri="{C3380CC4-5D6E-409C-BE32-E72D297353CC}">
              <c16:uniqueId val="{00000000-084F-4477-B111-3D51C90A39D8}"/>
            </c:ext>
          </c:extLst>
        </c:ser>
        <c:dLbls>
          <c:showLegendKey val="0"/>
          <c:showVal val="1"/>
          <c:showCatName val="0"/>
          <c:showSerName val="0"/>
          <c:showPercent val="0"/>
          <c:showBubbleSize val="0"/>
        </c:dLbls>
        <c:gapWidth val="150"/>
        <c:overlap val="-25"/>
        <c:axId val="226466704"/>
        <c:axId val="226467096"/>
      </c:barChart>
      <c:catAx>
        <c:axId val="2264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26467096"/>
        <c:crosses val="autoZero"/>
        <c:auto val="1"/>
        <c:lblAlgn val="ctr"/>
        <c:lblOffset val="100"/>
        <c:noMultiLvlLbl val="0"/>
      </c:catAx>
      <c:valAx>
        <c:axId val="226467096"/>
        <c:scaling>
          <c:orientation val="minMax"/>
        </c:scaling>
        <c:delete val="1"/>
        <c:axPos val="l"/>
        <c:numFmt formatCode="General" sourceLinked="1"/>
        <c:majorTickMark val="none"/>
        <c:minorTickMark val="none"/>
        <c:tickLblPos val="nextTo"/>
        <c:crossAx val="2264667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отрасл!$K$6:$K$10</cx:f>
        <cx:lvl ptCount="5">
          <cx:pt idx="0">Угольная </cx:pt>
          <cx:pt idx="1">Цветная металлургия</cx:pt>
          <cx:pt idx="2">Химическая промышленность</cx:pt>
          <cx:pt idx="3">Атомная </cx:pt>
          <cx:pt idx="4">Здравоохранение </cx:pt>
        </cx:lvl>
      </cx:strDim>
      <cx:numDim type="size">
        <cx:f>отрасл!$L$6:$L$10</cx:f>
        <cx:lvl ptCount="5" formatCode="General">
          <cx:pt idx="0">428</cx:pt>
          <cx:pt idx="1">485</cx:pt>
          <cx:pt idx="2">4</cx:pt>
          <cx:pt idx="3">1</cx:pt>
          <cx:pt idx="4">1</cx:pt>
        </cx:lvl>
      </cx:numDim>
    </cx:data>
  </cx:chartData>
  <cx:chart>
    <cx:title pos="t" align="ctr" overlay="0">
      <cx:tx>
        <cx:rich>
          <a:bodyPr spcFirstLastPara="1" vertOverflow="ellipsis" horzOverflow="overflow" wrap="square" lIns="0" tIns="0" rIns="0" bIns="0" anchor="ctr" anchorCtr="1"/>
          <a:lstStyle/>
          <a:p>
            <a:pPr algn="ctr" rtl="0">
              <a:defRPr sz="1800" b="0"/>
            </a:pPr>
            <a:r>
              <a:rPr lang="ru-RU" sz="1800" b="0" i="0" u="none" strike="noStrike" baseline="0" dirty="0" err="1">
                <a:solidFill>
                  <a:srgbClr val="335B74"/>
                </a:solidFill>
                <a:latin typeface="Corbel" panose="020B0503020204020204" pitchFamily="34" charset="0"/>
              </a:rPr>
              <a:t>Уд.вес</a:t>
            </a:r>
            <a:r>
              <a:rPr lang="ru-RU" sz="1800" b="0" i="0" u="none" strike="noStrike" baseline="0" dirty="0">
                <a:solidFill>
                  <a:srgbClr val="335B74"/>
                </a:solidFill>
                <a:latin typeface="Corbel" panose="020B0503020204020204" pitchFamily="34" charset="0"/>
              </a:rPr>
              <a:t> по отраслям, 2022г.</a:t>
            </a:r>
          </a:p>
        </cx:rich>
      </cx:tx>
    </cx:title>
    <cx:plotArea>
      <cx:plotAreaRegion>
        <cx:series layoutId="sunburst" uniqueId="{C837418D-4AA3-40BD-B1B2-B01FA70F8BEE}">
          <cx:tx>
            <cx:txData>
              <cx:f>отрасл!$L$5</cx:f>
              <cx:v>Число  зарегистр. случаев заболеваний и отравлений</cx:v>
            </cx:txData>
          </cx:tx>
          <cx:dataLabels pos="ctr">
            <cx:visibility seriesName="0" categoryName="1" value="1"/>
            <cx:separator>, </cx:separato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ru" sz="2000" dirty="0"/>
            <a:t>1</a:t>
          </a:r>
        </a:p>
      </dgm:t>
    </dgm:pt>
    <dgm:pt modelId="{D8874F40-D7B0-41DE-BB6F-A6014FEAB2D7}" type="parTrans" cxnId="{C5202EE1-10E9-4076-9D55-9E0CF8B152AF}">
      <dgm:prSet/>
      <dgm:spPr/>
      <dgm:t>
        <a:bodyPr rtlCol="0"/>
        <a:lstStyle/>
        <a:p>
          <a:pPr rtl="0"/>
          <a:endParaRPr lang="en-US" sz="3600"/>
        </a:p>
      </dgm:t>
    </dgm:pt>
    <dgm:pt modelId="{BD6E0A2E-99C8-4F5A-971A-CD211D1099FF}" type="sibTrans" cxnId="{C5202EE1-10E9-4076-9D55-9E0CF8B152AF}">
      <dgm:prSet/>
      <dgm:spPr/>
      <dgm:t>
        <a:bodyPr rtlCol="0"/>
        <a:lstStyle/>
        <a:p>
          <a:pPr rtl="0"/>
          <a:endParaRPr lang="en-US" sz="3600"/>
        </a:p>
      </dgm:t>
    </dgm:pt>
    <dgm:pt modelId="{96262926-A67D-4E4E-9515-5EBC67F0B634}">
      <dgm:prSet custT="1"/>
      <dgm:spPr/>
      <dgm:t>
        <a:bodyPr rtlCol="0"/>
        <a:lstStyle/>
        <a:p>
          <a:pPr rtl="0"/>
          <a:r>
            <a:rPr lang="ru-RU" sz="2000" dirty="0"/>
            <a:t>Оценка и Анализ рисков - </a:t>
          </a:r>
          <a:r>
            <a:rPr lang="ru-RU" sz="2000" b="1" dirty="0"/>
            <a:t>химических</a:t>
          </a:r>
          <a:r>
            <a:rPr lang="ru-RU" sz="2000" dirty="0"/>
            <a:t>, </a:t>
          </a:r>
          <a:r>
            <a:rPr lang="ru-RU" sz="2000" b="1" dirty="0"/>
            <a:t>физических</a:t>
          </a:r>
          <a:r>
            <a:rPr lang="ru-RU" sz="2000" dirty="0"/>
            <a:t>, </a:t>
          </a:r>
          <a:r>
            <a:rPr lang="ru-RU" sz="2000" b="1" dirty="0"/>
            <a:t>биологических</a:t>
          </a:r>
          <a:r>
            <a:rPr lang="ru-RU" sz="2000" dirty="0"/>
            <a:t>, </a:t>
          </a:r>
          <a:r>
            <a:rPr lang="ru-RU" sz="2000" b="1" dirty="0"/>
            <a:t>эргономических</a:t>
          </a:r>
          <a:r>
            <a:rPr lang="ru-RU" sz="2000" dirty="0"/>
            <a:t> и </a:t>
          </a:r>
          <a:r>
            <a:rPr lang="ru-RU" sz="2000" b="1" dirty="0"/>
            <a:t>психических </a:t>
          </a:r>
          <a:r>
            <a:rPr lang="ru-RU" sz="2000" dirty="0"/>
            <a:t>в </a:t>
          </a:r>
          <a:r>
            <a:rPr lang="ru-RU" sz="2000" dirty="0">
              <a:solidFill>
                <a:schemeClr val="accent1"/>
              </a:solidFill>
            </a:rPr>
            <a:t>кратко-</a:t>
          </a:r>
          <a:r>
            <a:rPr lang="ru-RU" sz="2000" dirty="0"/>
            <a:t>, </a:t>
          </a:r>
          <a:r>
            <a:rPr lang="ru-RU" sz="2000" dirty="0">
              <a:solidFill>
                <a:schemeClr val="accent1"/>
              </a:solidFill>
            </a:rPr>
            <a:t>средне-</a:t>
          </a:r>
          <a:r>
            <a:rPr lang="ru-RU" sz="2000" dirty="0"/>
            <a:t> и </a:t>
          </a:r>
          <a:r>
            <a:rPr lang="ru-RU" sz="2000" dirty="0">
              <a:solidFill>
                <a:schemeClr val="accent1"/>
              </a:solidFill>
            </a:rPr>
            <a:t>долгосрочной</a:t>
          </a:r>
          <a:r>
            <a:rPr lang="ru-RU" sz="2000" dirty="0"/>
            <a:t> </a:t>
          </a:r>
          <a:r>
            <a:rPr lang="ru-RU" sz="2000" b="1" dirty="0">
              <a:solidFill>
                <a:schemeClr val="accent1"/>
              </a:solidFill>
            </a:rPr>
            <a:t>перспективе</a:t>
          </a:r>
          <a:r>
            <a:rPr lang="ru-RU" sz="2000" dirty="0"/>
            <a:t> для здоровья</a:t>
          </a:r>
          <a:endParaRPr lang="ru" sz="2000" b="1" dirty="0"/>
        </a:p>
      </dgm:t>
    </dgm:pt>
    <dgm:pt modelId="{EC74E552-C501-4B0E-9400-E8B410F53D50}" type="parTrans" cxnId="{8C5B110A-FBC3-4CBF-BED2-413E87D4DAD5}">
      <dgm:prSet/>
      <dgm:spPr/>
      <dgm:t>
        <a:bodyPr rtlCol="0"/>
        <a:lstStyle/>
        <a:p>
          <a:pPr rtl="0"/>
          <a:endParaRPr lang="en-US" sz="3600"/>
        </a:p>
      </dgm:t>
    </dgm:pt>
    <dgm:pt modelId="{1DA7ACEB-F642-43C1-BCB5-F580B9B985B9}" type="sibTrans" cxnId="{8C5B110A-FBC3-4CBF-BED2-413E87D4DAD5}">
      <dgm:prSet/>
      <dgm:spPr/>
      <dgm:t>
        <a:bodyPr rtlCol="0"/>
        <a:lstStyle/>
        <a:p>
          <a:pPr rtl="0"/>
          <a:endParaRPr lang="en-US" sz="3600"/>
        </a:p>
      </dgm:t>
    </dgm:pt>
    <dgm:pt modelId="{C5146535-FD3D-4589-98A3-623B8DA4B8DB}">
      <dgm:prSet custT="1"/>
      <dgm:spPr/>
      <dgm:t>
        <a:bodyPr rtlCol="0"/>
        <a:lstStyle/>
        <a:p>
          <a:pPr rtl="0"/>
          <a:r>
            <a:rPr lang="ru" sz="2000" dirty="0"/>
            <a:t>2</a:t>
          </a:r>
        </a:p>
      </dgm:t>
    </dgm:pt>
    <dgm:pt modelId="{20848F78-EC70-4162-96CE-CC68006930F0}" type="parTrans" cxnId="{8EBF857E-7408-4941-91E4-293B0F59EEF7}">
      <dgm:prSet/>
      <dgm:spPr/>
      <dgm:t>
        <a:bodyPr rtlCol="0"/>
        <a:lstStyle/>
        <a:p>
          <a:pPr rtl="0"/>
          <a:endParaRPr lang="en-US" sz="3600"/>
        </a:p>
      </dgm:t>
    </dgm:pt>
    <dgm:pt modelId="{7A3CCAF8-AC3A-401E-AEDD-44BBC1AA9C31}" type="sibTrans" cxnId="{8EBF857E-7408-4941-91E4-293B0F59EEF7}">
      <dgm:prSet/>
      <dgm:spPr/>
      <dgm:t>
        <a:bodyPr rtlCol="0"/>
        <a:lstStyle/>
        <a:p>
          <a:pPr rtl="0"/>
          <a:endParaRPr lang="en-US" sz="3600"/>
        </a:p>
      </dgm:t>
    </dgm:pt>
    <dgm:pt modelId="{E80CA270-6C90-4E17-ACEA-46B56AD54DD1}">
      <dgm:prSet custT="1"/>
      <dgm:spPr/>
      <dgm:t>
        <a:bodyPr rtlCol="0"/>
        <a:lstStyle/>
        <a:p>
          <a:pPr rtl="0"/>
          <a:r>
            <a:rPr lang="ru-RU" sz="2400" dirty="0"/>
            <a:t>Развертывание </a:t>
          </a:r>
          <a:r>
            <a:rPr lang="ru-RU" sz="2400" b="1" dirty="0"/>
            <a:t>плана</a:t>
          </a:r>
          <a:r>
            <a:rPr lang="ru-RU" sz="2400" dirty="0"/>
            <a:t> действий</a:t>
          </a:r>
          <a:endParaRPr lang="ru" sz="2400" dirty="0"/>
        </a:p>
      </dgm:t>
    </dgm:pt>
    <dgm:pt modelId="{7EEC8067-96EF-4BE0-8BE3-BA59ED78A31F}" type="parTrans" cxnId="{2DC28DF8-5C1B-4F53-A4C1-D5B63FB54BAF}">
      <dgm:prSet/>
      <dgm:spPr/>
      <dgm:t>
        <a:bodyPr rtlCol="0"/>
        <a:lstStyle/>
        <a:p>
          <a:pPr rtl="0"/>
          <a:endParaRPr lang="en-US" sz="3600"/>
        </a:p>
      </dgm:t>
    </dgm:pt>
    <dgm:pt modelId="{1AFE46E5-6B07-4894-8ECB-21BD7E7B8AF1}" type="sibTrans" cxnId="{2DC28DF8-5C1B-4F53-A4C1-D5B63FB54BAF}">
      <dgm:prSet/>
      <dgm:spPr/>
      <dgm:t>
        <a:bodyPr rtlCol="0"/>
        <a:lstStyle/>
        <a:p>
          <a:pPr rtl="0"/>
          <a:endParaRPr lang="en-US" sz="3600"/>
        </a:p>
      </dgm:t>
    </dgm:pt>
    <dgm:pt modelId="{09C152DA-7620-4852-8162-A77EC3609F3F}">
      <dgm:prSet custT="1"/>
      <dgm:spPr/>
      <dgm:t>
        <a:bodyPr rtlCol="0"/>
        <a:lstStyle/>
        <a:p>
          <a:pPr rtl="0"/>
          <a:r>
            <a:rPr lang="ru" sz="2000" dirty="0"/>
            <a:t>3</a:t>
          </a:r>
        </a:p>
      </dgm:t>
    </dgm:pt>
    <dgm:pt modelId="{9F6D14C0-6C82-4CBD-8D6D-B0E117B6F2ED}" type="parTrans" cxnId="{23ECAC8B-17A4-4883-AA0E-06D66B7E788A}">
      <dgm:prSet/>
      <dgm:spPr/>
      <dgm:t>
        <a:bodyPr rtlCol="0"/>
        <a:lstStyle/>
        <a:p>
          <a:pPr rtl="0"/>
          <a:endParaRPr lang="en-US" sz="3600"/>
        </a:p>
      </dgm:t>
    </dgm:pt>
    <dgm:pt modelId="{0AE8D36D-0F0F-4206-AE39-0A2D73987B68}" type="sibTrans" cxnId="{23ECAC8B-17A4-4883-AA0E-06D66B7E788A}">
      <dgm:prSet/>
      <dgm:spPr/>
      <dgm:t>
        <a:bodyPr rtlCol="0"/>
        <a:lstStyle/>
        <a:p>
          <a:pPr rtl="0"/>
          <a:endParaRPr lang="en-US" sz="3600"/>
        </a:p>
      </dgm:t>
    </dgm:pt>
    <dgm:pt modelId="{6C8937BE-93F8-4DED-8538-1C601DAEBA66}">
      <dgm:prSet custT="1"/>
      <dgm:spPr/>
      <dgm:t>
        <a:bodyPr rtlCol="0"/>
        <a:lstStyle/>
        <a:p>
          <a:pPr rtl="0"/>
          <a:r>
            <a:rPr lang="ru-RU" sz="2000" b="1" dirty="0"/>
            <a:t>Действия</a:t>
          </a:r>
          <a:r>
            <a:rPr lang="ru-RU" sz="2000" dirty="0"/>
            <a:t> интегрированы в планы действий организаций и могут быть проверены в рамках </a:t>
          </a:r>
          <a:r>
            <a:rPr lang="ru-RU" sz="2000" b="1" dirty="0">
              <a:solidFill>
                <a:schemeClr val="accent1"/>
              </a:solidFill>
            </a:rPr>
            <a:t>аудитов</a:t>
          </a:r>
          <a:r>
            <a:rPr lang="ru-RU" sz="2000" dirty="0"/>
            <a:t>, </a:t>
          </a:r>
          <a:r>
            <a:rPr lang="ru-RU" sz="2000" b="1" dirty="0">
              <a:solidFill>
                <a:schemeClr val="accent1"/>
              </a:solidFill>
            </a:rPr>
            <a:t>санэпидмониторинга</a:t>
          </a:r>
          <a:r>
            <a:rPr lang="ru-RU" sz="2000" dirty="0"/>
            <a:t> </a:t>
          </a:r>
          <a:r>
            <a:rPr lang="en-US" sz="2000" dirty="0"/>
            <a:t> </a:t>
          </a:r>
          <a:r>
            <a:rPr lang="ru-RU" sz="2000" dirty="0"/>
            <a:t>и </a:t>
          </a:r>
          <a:r>
            <a:rPr lang="ru-RU" sz="2000" b="1" dirty="0">
              <a:solidFill>
                <a:schemeClr val="accent1"/>
              </a:solidFill>
            </a:rPr>
            <a:t>проверок</a:t>
          </a:r>
          <a:r>
            <a:rPr lang="ru-RU" sz="2000" dirty="0"/>
            <a:t>.</a:t>
          </a:r>
          <a:endParaRPr lang="ru" sz="2000" dirty="0"/>
        </a:p>
      </dgm:t>
    </dgm:pt>
    <dgm:pt modelId="{77D169C6-D77F-456D-B18B-D7BE016AD87A}" type="parTrans" cxnId="{FAA8D3DD-12E8-457D-9144-B037C5678347}">
      <dgm:prSet/>
      <dgm:spPr/>
      <dgm:t>
        <a:bodyPr rtlCol="0"/>
        <a:lstStyle/>
        <a:p>
          <a:pPr rtl="0"/>
          <a:endParaRPr lang="en-US" sz="3600"/>
        </a:p>
      </dgm:t>
    </dgm:pt>
    <dgm:pt modelId="{A97BE953-FA9D-4BA6-A92C-494DB1F3BA59}" type="sibTrans" cxnId="{FAA8D3DD-12E8-457D-9144-B037C5678347}">
      <dgm:prSet/>
      <dgm:spPr/>
      <dgm:t>
        <a:bodyPr rtlCol="0"/>
        <a:lstStyle/>
        <a:p>
          <a:pPr rtl="0"/>
          <a:endParaRPr lang="en-US" sz="3600"/>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ru-RU"/>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ru-RU"/>
        </a:p>
      </dgm:t>
    </dgm:pt>
    <dgm:pt modelId="{5A1B764B-0DC5-47CD-BDEA-9E67799496EC}" type="pres">
      <dgm:prSet presAssocID="{8DB5D7D5-6A1C-4ABC-8850-759A9D876047}" presName="Childtext1" presStyleLbl="revTx" presStyleIdx="0" presStyleCnt="3" custScaleX="113154">
        <dgm:presLayoutVars>
          <dgm:bulletEnabled val="1"/>
        </dgm:presLayoutVars>
      </dgm:prSet>
      <dgm:spPr/>
      <dgm:t>
        <a:bodyPr/>
        <a:lstStyle/>
        <a:p>
          <a:endParaRPr lang="ru-RU"/>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ru-RU"/>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ru-RU"/>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ru-RU"/>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ru-RU"/>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76EE2-89B7-49BD-98FC-D28AADC01CDC}" type="doc">
      <dgm:prSet loTypeId="urn:microsoft.com/office/officeart/2005/8/layout/pyramid1" loCatId="pyramid" qsTypeId="urn:microsoft.com/office/officeart/2005/8/quickstyle/simple4" qsCatId="simple" csTypeId="urn:microsoft.com/office/officeart/2005/8/colors/colorful2" csCatId="colorful" phldr="1"/>
      <dgm:spPr/>
    </dgm:pt>
    <dgm:pt modelId="{DCED2274-AE3E-4886-BD12-E964736E3E79}">
      <dgm:prSet phldrT="[Текст]" custT="1"/>
      <dgm:spPr/>
      <dgm:t>
        <a:bodyPr/>
        <a:lstStyle/>
        <a:p>
          <a:r>
            <a:rPr lang="ru-RU" sz="1200" dirty="0"/>
            <a:t>Профессиональные риски</a:t>
          </a:r>
          <a:endParaRPr lang="en-US" sz="1200" dirty="0"/>
        </a:p>
      </dgm:t>
    </dgm:pt>
    <dgm:pt modelId="{370D6442-FC0D-4447-A66A-06284362D2BB}" type="parTrans" cxnId="{01746682-2E35-4CAE-8DFA-547CC8FC1D85}">
      <dgm:prSet/>
      <dgm:spPr/>
      <dgm:t>
        <a:bodyPr/>
        <a:lstStyle/>
        <a:p>
          <a:endParaRPr lang="en-US" sz="1800"/>
        </a:p>
      </dgm:t>
    </dgm:pt>
    <dgm:pt modelId="{72CE464E-77A6-4C63-8E1E-0711597F04DB}" type="sibTrans" cxnId="{01746682-2E35-4CAE-8DFA-547CC8FC1D85}">
      <dgm:prSet/>
      <dgm:spPr/>
      <dgm:t>
        <a:bodyPr/>
        <a:lstStyle/>
        <a:p>
          <a:endParaRPr lang="en-US" sz="1800"/>
        </a:p>
      </dgm:t>
    </dgm:pt>
    <dgm:pt modelId="{904451ED-EB5C-457D-B529-ACC966B16BA4}">
      <dgm:prSet phldrT="[Текст]" custT="1"/>
      <dgm:spPr/>
      <dgm:t>
        <a:bodyPr/>
        <a:lstStyle/>
        <a:p>
          <a:r>
            <a:rPr lang="ru-RU" sz="1200" dirty="0"/>
            <a:t>Риск здоровью</a:t>
          </a:r>
          <a:endParaRPr lang="en-US" sz="1200" dirty="0"/>
        </a:p>
      </dgm:t>
    </dgm:pt>
    <dgm:pt modelId="{8360094A-2E24-463A-8A31-8C84B4F5C897}" type="parTrans" cxnId="{079B4D4C-8C70-4CCD-AD0A-71090E8F013C}">
      <dgm:prSet/>
      <dgm:spPr/>
      <dgm:t>
        <a:bodyPr/>
        <a:lstStyle/>
        <a:p>
          <a:endParaRPr lang="en-US" sz="1800"/>
        </a:p>
      </dgm:t>
    </dgm:pt>
    <dgm:pt modelId="{DA0B4F5D-135A-4E22-A416-6B7AF0C97781}" type="sibTrans" cxnId="{079B4D4C-8C70-4CCD-AD0A-71090E8F013C}">
      <dgm:prSet/>
      <dgm:spPr/>
      <dgm:t>
        <a:bodyPr/>
        <a:lstStyle/>
        <a:p>
          <a:endParaRPr lang="en-US" sz="1800"/>
        </a:p>
      </dgm:t>
    </dgm:pt>
    <dgm:pt modelId="{73AAA90B-0CA0-4C9C-9462-71DFCC532018}">
      <dgm:prSet phldrT="[Текст]" custT="1"/>
      <dgm:spPr/>
      <dgm:t>
        <a:bodyPr/>
        <a:lstStyle/>
        <a:p>
          <a:r>
            <a:rPr lang="ru-RU" sz="1200" dirty="0"/>
            <a:t>Риск воздействия</a:t>
          </a:r>
          <a:endParaRPr lang="en-US" sz="1200" dirty="0"/>
        </a:p>
      </dgm:t>
    </dgm:pt>
    <dgm:pt modelId="{F4754EF8-FFBC-4259-A64D-072EB730BE4D}" type="parTrans" cxnId="{297558B9-3358-4A7B-BFC6-A9200B165DC9}">
      <dgm:prSet/>
      <dgm:spPr/>
      <dgm:t>
        <a:bodyPr/>
        <a:lstStyle/>
        <a:p>
          <a:endParaRPr lang="en-US" sz="1800"/>
        </a:p>
      </dgm:t>
    </dgm:pt>
    <dgm:pt modelId="{A39DE7E1-0E1A-48EF-8B56-912B9C27F94A}" type="sibTrans" cxnId="{297558B9-3358-4A7B-BFC6-A9200B165DC9}">
      <dgm:prSet/>
      <dgm:spPr/>
      <dgm:t>
        <a:bodyPr/>
        <a:lstStyle/>
        <a:p>
          <a:endParaRPr lang="en-US" sz="1800"/>
        </a:p>
      </dgm:t>
    </dgm:pt>
    <dgm:pt modelId="{A3E2BC80-F75B-4133-A88A-0227068033EF}">
      <dgm:prSet custT="1"/>
      <dgm:spPr/>
      <dgm:t>
        <a:bodyPr/>
        <a:lstStyle/>
        <a:p>
          <a:r>
            <a:rPr lang="ru-RU" sz="1200" dirty="0"/>
            <a:t>Вредные и опасные производственные факторы</a:t>
          </a:r>
          <a:endParaRPr lang="en-US" sz="1200" dirty="0"/>
        </a:p>
      </dgm:t>
    </dgm:pt>
    <dgm:pt modelId="{B1EE653A-97CB-4EAD-82D1-ED336B3CB520}" type="parTrans" cxnId="{77CF4813-E9F1-447E-90A9-E76CB15DCDD7}">
      <dgm:prSet/>
      <dgm:spPr/>
      <dgm:t>
        <a:bodyPr/>
        <a:lstStyle/>
        <a:p>
          <a:endParaRPr lang="en-US" sz="1800"/>
        </a:p>
      </dgm:t>
    </dgm:pt>
    <dgm:pt modelId="{C6A56E2F-DA6A-45D1-8AB0-991E1F396DF8}" type="sibTrans" cxnId="{77CF4813-E9F1-447E-90A9-E76CB15DCDD7}">
      <dgm:prSet/>
      <dgm:spPr/>
      <dgm:t>
        <a:bodyPr/>
        <a:lstStyle/>
        <a:p>
          <a:endParaRPr lang="en-US" sz="1800"/>
        </a:p>
      </dgm:t>
    </dgm:pt>
    <dgm:pt modelId="{8AA657BA-8AC7-4969-A709-110ECD9928E7}" type="pres">
      <dgm:prSet presAssocID="{6FA76EE2-89B7-49BD-98FC-D28AADC01CDC}" presName="Name0" presStyleCnt="0">
        <dgm:presLayoutVars>
          <dgm:dir/>
          <dgm:animLvl val="lvl"/>
          <dgm:resizeHandles val="exact"/>
        </dgm:presLayoutVars>
      </dgm:prSet>
      <dgm:spPr/>
    </dgm:pt>
    <dgm:pt modelId="{3B3F8D2A-2941-48C2-8A14-685707D94BB5}" type="pres">
      <dgm:prSet presAssocID="{DCED2274-AE3E-4886-BD12-E964736E3E79}" presName="Name8" presStyleCnt="0"/>
      <dgm:spPr/>
    </dgm:pt>
    <dgm:pt modelId="{3A04C72D-9916-44D9-AF39-ABEEA495FA84}" type="pres">
      <dgm:prSet presAssocID="{DCED2274-AE3E-4886-BD12-E964736E3E79}" presName="level" presStyleLbl="node1" presStyleIdx="0" presStyleCnt="4">
        <dgm:presLayoutVars>
          <dgm:chMax val="1"/>
          <dgm:bulletEnabled val="1"/>
        </dgm:presLayoutVars>
      </dgm:prSet>
      <dgm:spPr/>
      <dgm:t>
        <a:bodyPr/>
        <a:lstStyle/>
        <a:p>
          <a:endParaRPr lang="ru-RU"/>
        </a:p>
      </dgm:t>
    </dgm:pt>
    <dgm:pt modelId="{286C51F2-7567-4CCF-931E-59B9F07B9FE8}" type="pres">
      <dgm:prSet presAssocID="{DCED2274-AE3E-4886-BD12-E964736E3E79}" presName="levelTx" presStyleLbl="revTx" presStyleIdx="0" presStyleCnt="0">
        <dgm:presLayoutVars>
          <dgm:chMax val="1"/>
          <dgm:bulletEnabled val="1"/>
        </dgm:presLayoutVars>
      </dgm:prSet>
      <dgm:spPr/>
      <dgm:t>
        <a:bodyPr/>
        <a:lstStyle/>
        <a:p>
          <a:endParaRPr lang="ru-RU"/>
        </a:p>
      </dgm:t>
    </dgm:pt>
    <dgm:pt modelId="{09CB01C2-F27A-4966-A0B4-2CC1FD45394B}" type="pres">
      <dgm:prSet presAssocID="{904451ED-EB5C-457D-B529-ACC966B16BA4}" presName="Name8" presStyleCnt="0"/>
      <dgm:spPr/>
    </dgm:pt>
    <dgm:pt modelId="{60598A3D-4E21-4830-A0AB-AED4A40C5F39}" type="pres">
      <dgm:prSet presAssocID="{904451ED-EB5C-457D-B529-ACC966B16BA4}" presName="level" presStyleLbl="node1" presStyleIdx="1" presStyleCnt="4">
        <dgm:presLayoutVars>
          <dgm:chMax val="1"/>
          <dgm:bulletEnabled val="1"/>
        </dgm:presLayoutVars>
      </dgm:prSet>
      <dgm:spPr/>
      <dgm:t>
        <a:bodyPr/>
        <a:lstStyle/>
        <a:p>
          <a:endParaRPr lang="ru-RU"/>
        </a:p>
      </dgm:t>
    </dgm:pt>
    <dgm:pt modelId="{5C8004A0-543D-4789-9C60-B7F57C430755}" type="pres">
      <dgm:prSet presAssocID="{904451ED-EB5C-457D-B529-ACC966B16BA4}" presName="levelTx" presStyleLbl="revTx" presStyleIdx="0" presStyleCnt="0">
        <dgm:presLayoutVars>
          <dgm:chMax val="1"/>
          <dgm:bulletEnabled val="1"/>
        </dgm:presLayoutVars>
      </dgm:prSet>
      <dgm:spPr/>
      <dgm:t>
        <a:bodyPr/>
        <a:lstStyle/>
        <a:p>
          <a:endParaRPr lang="ru-RU"/>
        </a:p>
      </dgm:t>
    </dgm:pt>
    <dgm:pt modelId="{241C9093-DCB0-4C6C-95DA-E4E12F8EB3CF}" type="pres">
      <dgm:prSet presAssocID="{73AAA90B-0CA0-4C9C-9462-71DFCC532018}" presName="Name8" presStyleCnt="0"/>
      <dgm:spPr/>
    </dgm:pt>
    <dgm:pt modelId="{F89C17EE-8F90-4663-946C-804DCECB454B}" type="pres">
      <dgm:prSet presAssocID="{73AAA90B-0CA0-4C9C-9462-71DFCC532018}" presName="level" presStyleLbl="node1" presStyleIdx="2" presStyleCnt="4">
        <dgm:presLayoutVars>
          <dgm:chMax val="1"/>
          <dgm:bulletEnabled val="1"/>
        </dgm:presLayoutVars>
      </dgm:prSet>
      <dgm:spPr/>
      <dgm:t>
        <a:bodyPr/>
        <a:lstStyle/>
        <a:p>
          <a:endParaRPr lang="ru-RU"/>
        </a:p>
      </dgm:t>
    </dgm:pt>
    <dgm:pt modelId="{21C34A8A-DBE3-4737-8816-36824AD54468}" type="pres">
      <dgm:prSet presAssocID="{73AAA90B-0CA0-4C9C-9462-71DFCC532018}" presName="levelTx" presStyleLbl="revTx" presStyleIdx="0" presStyleCnt="0">
        <dgm:presLayoutVars>
          <dgm:chMax val="1"/>
          <dgm:bulletEnabled val="1"/>
        </dgm:presLayoutVars>
      </dgm:prSet>
      <dgm:spPr/>
      <dgm:t>
        <a:bodyPr/>
        <a:lstStyle/>
        <a:p>
          <a:endParaRPr lang="ru-RU"/>
        </a:p>
      </dgm:t>
    </dgm:pt>
    <dgm:pt modelId="{A5775687-AC8D-41E6-B409-27F22B967A94}" type="pres">
      <dgm:prSet presAssocID="{A3E2BC80-F75B-4133-A88A-0227068033EF}" presName="Name8" presStyleCnt="0"/>
      <dgm:spPr/>
    </dgm:pt>
    <dgm:pt modelId="{6C8346B4-1B50-4F2A-B0A4-C558B8D070EE}" type="pres">
      <dgm:prSet presAssocID="{A3E2BC80-F75B-4133-A88A-0227068033EF}" presName="level" presStyleLbl="node1" presStyleIdx="3" presStyleCnt="4">
        <dgm:presLayoutVars>
          <dgm:chMax val="1"/>
          <dgm:bulletEnabled val="1"/>
        </dgm:presLayoutVars>
      </dgm:prSet>
      <dgm:spPr/>
      <dgm:t>
        <a:bodyPr/>
        <a:lstStyle/>
        <a:p>
          <a:endParaRPr lang="ru-RU"/>
        </a:p>
      </dgm:t>
    </dgm:pt>
    <dgm:pt modelId="{FB418AFE-D0D5-48F1-A3DD-71545D649B70}" type="pres">
      <dgm:prSet presAssocID="{A3E2BC80-F75B-4133-A88A-0227068033EF}" presName="levelTx" presStyleLbl="revTx" presStyleIdx="0" presStyleCnt="0">
        <dgm:presLayoutVars>
          <dgm:chMax val="1"/>
          <dgm:bulletEnabled val="1"/>
        </dgm:presLayoutVars>
      </dgm:prSet>
      <dgm:spPr/>
      <dgm:t>
        <a:bodyPr/>
        <a:lstStyle/>
        <a:p>
          <a:endParaRPr lang="ru-RU"/>
        </a:p>
      </dgm:t>
    </dgm:pt>
  </dgm:ptLst>
  <dgm:cxnLst>
    <dgm:cxn modelId="{FA612488-9E8A-4E6A-969C-DDE0ABA8DE31}" type="presOf" srcId="{A3E2BC80-F75B-4133-A88A-0227068033EF}" destId="{FB418AFE-D0D5-48F1-A3DD-71545D649B70}" srcOrd="1" destOrd="0" presId="urn:microsoft.com/office/officeart/2005/8/layout/pyramid1"/>
    <dgm:cxn modelId="{F13594FC-DB8F-41F9-9750-E397E021300B}" type="presOf" srcId="{DCED2274-AE3E-4886-BD12-E964736E3E79}" destId="{286C51F2-7567-4CCF-931E-59B9F07B9FE8}" srcOrd="1" destOrd="0" presId="urn:microsoft.com/office/officeart/2005/8/layout/pyramid1"/>
    <dgm:cxn modelId="{77CF4813-E9F1-447E-90A9-E76CB15DCDD7}" srcId="{6FA76EE2-89B7-49BD-98FC-D28AADC01CDC}" destId="{A3E2BC80-F75B-4133-A88A-0227068033EF}" srcOrd="3" destOrd="0" parTransId="{B1EE653A-97CB-4EAD-82D1-ED336B3CB520}" sibTransId="{C6A56E2F-DA6A-45D1-8AB0-991E1F396DF8}"/>
    <dgm:cxn modelId="{079B4D4C-8C70-4CCD-AD0A-71090E8F013C}" srcId="{6FA76EE2-89B7-49BD-98FC-D28AADC01CDC}" destId="{904451ED-EB5C-457D-B529-ACC966B16BA4}" srcOrd="1" destOrd="0" parTransId="{8360094A-2E24-463A-8A31-8C84B4F5C897}" sibTransId="{DA0B4F5D-135A-4E22-A416-6B7AF0C97781}"/>
    <dgm:cxn modelId="{572AAF4D-AE72-41AF-82E1-782F981E8A8E}" type="presOf" srcId="{A3E2BC80-F75B-4133-A88A-0227068033EF}" destId="{6C8346B4-1B50-4F2A-B0A4-C558B8D070EE}" srcOrd="0" destOrd="0" presId="urn:microsoft.com/office/officeart/2005/8/layout/pyramid1"/>
    <dgm:cxn modelId="{297558B9-3358-4A7B-BFC6-A9200B165DC9}" srcId="{6FA76EE2-89B7-49BD-98FC-D28AADC01CDC}" destId="{73AAA90B-0CA0-4C9C-9462-71DFCC532018}" srcOrd="2" destOrd="0" parTransId="{F4754EF8-FFBC-4259-A64D-072EB730BE4D}" sibTransId="{A39DE7E1-0E1A-48EF-8B56-912B9C27F94A}"/>
    <dgm:cxn modelId="{074F1CAC-2426-475F-BDBE-FEF3E1F08CFB}" type="presOf" srcId="{73AAA90B-0CA0-4C9C-9462-71DFCC532018}" destId="{21C34A8A-DBE3-4737-8816-36824AD54468}" srcOrd="1" destOrd="0" presId="urn:microsoft.com/office/officeart/2005/8/layout/pyramid1"/>
    <dgm:cxn modelId="{E5DE8653-6773-4CF6-8020-A9F4894C3E1B}" type="presOf" srcId="{6FA76EE2-89B7-49BD-98FC-D28AADC01CDC}" destId="{8AA657BA-8AC7-4969-A709-110ECD9928E7}" srcOrd="0" destOrd="0" presId="urn:microsoft.com/office/officeart/2005/8/layout/pyramid1"/>
    <dgm:cxn modelId="{4BFBEF17-79FE-467C-A77C-6A16C19B15D9}" type="presOf" srcId="{904451ED-EB5C-457D-B529-ACC966B16BA4}" destId="{60598A3D-4E21-4830-A0AB-AED4A40C5F39}" srcOrd="0" destOrd="0" presId="urn:microsoft.com/office/officeart/2005/8/layout/pyramid1"/>
    <dgm:cxn modelId="{90E2DEAA-FC54-468D-9063-607ED75C08DC}" type="presOf" srcId="{73AAA90B-0CA0-4C9C-9462-71DFCC532018}" destId="{F89C17EE-8F90-4663-946C-804DCECB454B}" srcOrd="0" destOrd="0" presId="urn:microsoft.com/office/officeart/2005/8/layout/pyramid1"/>
    <dgm:cxn modelId="{BC6B2775-3D48-4B33-95A6-6EFD64055CD7}" type="presOf" srcId="{DCED2274-AE3E-4886-BD12-E964736E3E79}" destId="{3A04C72D-9916-44D9-AF39-ABEEA495FA84}" srcOrd="0" destOrd="0" presId="urn:microsoft.com/office/officeart/2005/8/layout/pyramid1"/>
    <dgm:cxn modelId="{01746682-2E35-4CAE-8DFA-547CC8FC1D85}" srcId="{6FA76EE2-89B7-49BD-98FC-D28AADC01CDC}" destId="{DCED2274-AE3E-4886-BD12-E964736E3E79}" srcOrd="0" destOrd="0" parTransId="{370D6442-FC0D-4447-A66A-06284362D2BB}" sibTransId="{72CE464E-77A6-4C63-8E1E-0711597F04DB}"/>
    <dgm:cxn modelId="{944B3A35-11AC-4450-9D3E-2B65B58A358B}" type="presOf" srcId="{904451ED-EB5C-457D-B529-ACC966B16BA4}" destId="{5C8004A0-543D-4789-9C60-B7F57C430755}" srcOrd="1" destOrd="0" presId="urn:microsoft.com/office/officeart/2005/8/layout/pyramid1"/>
    <dgm:cxn modelId="{33D3C86D-224B-4072-B19C-99C55DC777CA}" type="presParOf" srcId="{8AA657BA-8AC7-4969-A709-110ECD9928E7}" destId="{3B3F8D2A-2941-48C2-8A14-685707D94BB5}" srcOrd="0" destOrd="0" presId="urn:microsoft.com/office/officeart/2005/8/layout/pyramid1"/>
    <dgm:cxn modelId="{E48E5BD5-1B5F-419D-8EB4-78C618948126}" type="presParOf" srcId="{3B3F8D2A-2941-48C2-8A14-685707D94BB5}" destId="{3A04C72D-9916-44D9-AF39-ABEEA495FA84}" srcOrd="0" destOrd="0" presId="urn:microsoft.com/office/officeart/2005/8/layout/pyramid1"/>
    <dgm:cxn modelId="{D4EB6301-B6C8-4E1A-9DFF-E99AC972BB84}" type="presParOf" srcId="{3B3F8D2A-2941-48C2-8A14-685707D94BB5}" destId="{286C51F2-7567-4CCF-931E-59B9F07B9FE8}" srcOrd="1" destOrd="0" presId="urn:microsoft.com/office/officeart/2005/8/layout/pyramid1"/>
    <dgm:cxn modelId="{865450A9-0285-4684-BBE2-F5CFC64BD67E}" type="presParOf" srcId="{8AA657BA-8AC7-4969-A709-110ECD9928E7}" destId="{09CB01C2-F27A-4966-A0B4-2CC1FD45394B}" srcOrd="1" destOrd="0" presId="urn:microsoft.com/office/officeart/2005/8/layout/pyramid1"/>
    <dgm:cxn modelId="{BE5EBAC8-AB03-476F-951D-F0C600879141}" type="presParOf" srcId="{09CB01C2-F27A-4966-A0B4-2CC1FD45394B}" destId="{60598A3D-4E21-4830-A0AB-AED4A40C5F39}" srcOrd="0" destOrd="0" presId="urn:microsoft.com/office/officeart/2005/8/layout/pyramid1"/>
    <dgm:cxn modelId="{B8A9A74C-4D27-4648-B534-DD50D19DE8AA}" type="presParOf" srcId="{09CB01C2-F27A-4966-A0B4-2CC1FD45394B}" destId="{5C8004A0-543D-4789-9C60-B7F57C430755}" srcOrd="1" destOrd="0" presId="urn:microsoft.com/office/officeart/2005/8/layout/pyramid1"/>
    <dgm:cxn modelId="{E0A1425D-60D8-40FE-A466-57124624E780}" type="presParOf" srcId="{8AA657BA-8AC7-4969-A709-110ECD9928E7}" destId="{241C9093-DCB0-4C6C-95DA-E4E12F8EB3CF}" srcOrd="2" destOrd="0" presId="urn:microsoft.com/office/officeart/2005/8/layout/pyramid1"/>
    <dgm:cxn modelId="{DA151E71-09B3-41E6-8730-963A8EB0CD63}" type="presParOf" srcId="{241C9093-DCB0-4C6C-95DA-E4E12F8EB3CF}" destId="{F89C17EE-8F90-4663-946C-804DCECB454B}" srcOrd="0" destOrd="0" presId="urn:microsoft.com/office/officeart/2005/8/layout/pyramid1"/>
    <dgm:cxn modelId="{33C5E550-60EA-40D1-A385-E8CEC27D4A47}" type="presParOf" srcId="{241C9093-DCB0-4C6C-95DA-E4E12F8EB3CF}" destId="{21C34A8A-DBE3-4737-8816-36824AD54468}" srcOrd="1" destOrd="0" presId="urn:microsoft.com/office/officeart/2005/8/layout/pyramid1"/>
    <dgm:cxn modelId="{2DC9FD36-030D-4F11-9003-A57DEAD84946}" type="presParOf" srcId="{8AA657BA-8AC7-4969-A709-110ECD9928E7}" destId="{A5775687-AC8D-41E6-B409-27F22B967A94}" srcOrd="3" destOrd="0" presId="urn:microsoft.com/office/officeart/2005/8/layout/pyramid1"/>
    <dgm:cxn modelId="{B46A9B0A-24DB-4962-AA5A-BD153C71AC35}" type="presParOf" srcId="{A5775687-AC8D-41E6-B409-27F22B967A94}" destId="{6C8346B4-1B50-4F2A-B0A4-C558B8D070EE}" srcOrd="0" destOrd="0" presId="urn:microsoft.com/office/officeart/2005/8/layout/pyramid1"/>
    <dgm:cxn modelId="{5E5F37EB-C53A-422C-80E2-43E05BC53CC0}" type="presParOf" srcId="{A5775687-AC8D-41E6-B409-27F22B967A94}" destId="{FB418AFE-D0D5-48F1-A3DD-71545D649B70}"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ru" sz="2000" b="1" dirty="0"/>
            <a:t>1</a:t>
          </a:r>
        </a:p>
      </dgm:t>
    </dgm:pt>
    <dgm:pt modelId="{D8874F40-D7B0-41DE-BB6F-A6014FEAB2D7}" type="parTrans" cxnId="{C5202EE1-10E9-4076-9D55-9E0CF8B152AF}">
      <dgm:prSet/>
      <dgm:spPr/>
      <dgm:t>
        <a:bodyPr rtlCol="0"/>
        <a:lstStyle/>
        <a:p>
          <a:pPr rtl="0"/>
          <a:endParaRPr lang="en-US" sz="3600" b="1"/>
        </a:p>
      </dgm:t>
    </dgm:pt>
    <dgm:pt modelId="{BD6E0A2E-99C8-4F5A-971A-CD211D1099FF}" type="sibTrans" cxnId="{C5202EE1-10E9-4076-9D55-9E0CF8B152AF}">
      <dgm:prSet/>
      <dgm:spPr/>
      <dgm:t>
        <a:bodyPr rtlCol="0"/>
        <a:lstStyle/>
        <a:p>
          <a:pPr rtl="0"/>
          <a:endParaRPr lang="en-US" sz="3600" b="1"/>
        </a:p>
      </dgm:t>
    </dgm:pt>
    <dgm:pt modelId="{96262926-A67D-4E4E-9515-5EBC67F0B634}">
      <dgm:prSet custT="1"/>
      <dgm:spPr/>
      <dgm:t>
        <a:bodyPr rtlCol="0"/>
        <a:lstStyle/>
        <a:p>
          <a:pPr rtl="0"/>
          <a:r>
            <a:rPr lang="ru-RU" sz="2000" b="1" dirty="0"/>
            <a:t>дальнейшее развитие и внедрение превентивной медицины в охране труда и промышленной безопасности, а также совершенствование рискориентированного подхода</a:t>
          </a:r>
          <a:endParaRPr lang="ru" sz="2000" b="1" dirty="0"/>
        </a:p>
      </dgm:t>
    </dgm:pt>
    <dgm:pt modelId="{EC74E552-C501-4B0E-9400-E8B410F53D50}" type="parTrans" cxnId="{8C5B110A-FBC3-4CBF-BED2-413E87D4DAD5}">
      <dgm:prSet/>
      <dgm:spPr/>
      <dgm:t>
        <a:bodyPr rtlCol="0"/>
        <a:lstStyle/>
        <a:p>
          <a:pPr rtl="0"/>
          <a:endParaRPr lang="en-US" sz="3600" b="1"/>
        </a:p>
      </dgm:t>
    </dgm:pt>
    <dgm:pt modelId="{1DA7ACEB-F642-43C1-BCB5-F580B9B985B9}" type="sibTrans" cxnId="{8C5B110A-FBC3-4CBF-BED2-413E87D4DAD5}">
      <dgm:prSet/>
      <dgm:spPr/>
      <dgm:t>
        <a:bodyPr rtlCol="0"/>
        <a:lstStyle/>
        <a:p>
          <a:pPr rtl="0"/>
          <a:endParaRPr lang="en-US" sz="3600" b="1"/>
        </a:p>
      </dgm:t>
    </dgm:pt>
    <dgm:pt modelId="{C5146535-FD3D-4589-98A3-623B8DA4B8DB}">
      <dgm:prSet custT="1"/>
      <dgm:spPr/>
      <dgm:t>
        <a:bodyPr rtlCol="0"/>
        <a:lstStyle/>
        <a:p>
          <a:pPr rtl="0"/>
          <a:r>
            <a:rPr lang="ru" sz="2000" b="1" dirty="0"/>
            <a:t>2</a:t>
          </a:r>
        </a:p>
      </dgm:t>
    </dgm:pt>
    <dgm:pt modelId="{20848F78-EC70-4162-96CE-CC68006930F0}" type="parTrans" cxnId="{8EBF857E-7408-4941-91E4-293B0F59EEF7}">
      <dgm:prSet/>
      <dgm:spPr/>
      <dgm:t>
        <a:bodyPr rtlCol="0"/>
        <a:lstStyle/>
        <a:p>
          <a:pPr rtl="0"/>
          <a:endParaRPr lang="en-US" sz="3600" b="1"/>
        </a:p>
      </dgm:t>
    </dgm:pt>
    <dgm:pt modelId="{7A3CCAF8-AC3A-401E-AEDD-44BBC1AA9C31}" type="sibTrans" cxnId="{8EBF857E-7408-4941-91E4-293B0F59EEF7}">
      <dgm:prSet/>
      <dgm:spPr/>
      <dgm:t>
        <a:bodyPr rtlCol="0"/>
        <a:lstStyle/>
        <a:p>
          <a:pPr rtl="0"/>
          <a:endParaRPr lang="en-US" sz="3600" b="1"/>
        </a:p>
      </dgm:t>
    </dgm:pt>
    <dgm:pt modelId="{E80CA270-6C90-4E17-ACEA-46B56AD54DD1}">
      <dgm:prSet custT="1"/>
      <dgm:spPr/>
      <dgm:t>
        <a:bodyPr rtlCol="0"/>
        <a:lstStyle/>
        <a:p>
          <a:pPr rtl="0"/>
          <a:r>
            <a:rPr lang="ru-RU" sz="2000" b="1" dirty="0"/>
            <a:t>улучшение нормативной базы, обучение персонала, усиление мониторинга и контроля</a:t>
          </a:r>
          <a:endParaRPr lang="ru" sz="2000" b="1" dirty="0"/>
        </a:p>
      </dgm:t>
    </dgm:pt>
    <dgm:pt modelId="{7EEC8067-96EF-4BE0-8BE3-BA59ED78A31F}" type="parTrans" cxnId="{2DC28DF8-5C1B-4F53-A4C1-D5B63FB54BAF}">
      <dgm:prSet/>
      <dgm:spPr/>
      <dgm:t>
        <a:bodyPr rtlCol="0"/>
        <a:lstStyle/>
        <a:p>
          <a:pPr rtl="0"/>
          <a:endParaRPr lang="en-US" sz="3600" b="1"/>
        </a:p>
      </dgm:t>
    </dgm:pt>
    <dgm:pt modelId="{1AFE46E5-6B07-4894-8ECB-21BD7E7B8AF1}" type="sibTrans" cxnId="{2DC28DF8-5C1B-4F53-A4C1-D5B63FB54BAF}">
      <dgm:prSet/>
      <dgm:spPr/>
      <dgm:t>
        <a:bodyPr rtlCol="0"/>
        <a:lstStyle/>
        <a:p>
          <a:pPr rtl="0"/>
          <a:endParaRPr lang="en-US" sz="3600" b="1"/>
        </a:p>
      </dgm:t>
    </dgm:pt>
    <dgm:pt modelId="{09C152DA-7620-4852-8162-A77EC3609F3F}">
      <dgm:prSet custT="1"/>
      <dgm:spPr/>
      <dgm:t>
        <a:bodyPr rtlCol="0"/>
        <a:lstStyle/>
        <a:p>
          <a:pPr rtl="0"/>
          <a:r>
            <a:rPr lang="ru" sz="2000" b="1" dirty="0"/>
            <a:t>3</a:t>
          </a:r>
        </a:p>
      </dgm:t>
    </dgm:pt>
    <dgm:pt modelId="{9F6D14C0-6C82-4CBD-8D6D-B0E117B6F2ED}" type="parTrans" cxnId="{23ECAC8B-17A4-4883-AA0E-06D66B7E788A}">
      <dgm:prSet/>
      <dgm:spPr/>
      <dgm:t>
        <a:bodyPr rtlCol="0"/>
        <a:lstStyle/>
        <a:p>
          <a:pPr rtl="0"/>
          <a:endParaRPr lang="en-US" sz="3600" b="1"/>
        </a:p>
      </dgm:t>
    </dgm:pt>
    <dgm:pt modelId="{0AE8D36D-0F0F-4206-AE39-0A2D73987B68}" type="sibTrans" cxnId="{23ECAC8B-17A4-4883-AA0E-06D66B7E788A}">
      <dgm:prSet/>
      <dgm:spPr/>
      <dgm:t>
        <a:bodyPr rtlCol="0"/>
        <a:lstStyle/>
        <a:p>
          <a:pPr rtl="0"/>
          <a:endParaRPr lang="en-US" sz="3600" b="1"/>
        </a:p>
      </dgm:t>
    </dgm:pt>
    <dgm:pt modelId="{6C8937BE-93F8-4DED-8538-1C601DAEBA66}">
      <dgm:prSet custT="1"/>
      <dgm:spPr/>
      <dgm:t>
        <a:bodyPr rtlCol="0"/>
        <a:lstStyle/>
        <a:p>
          <a:pPr rtl="0"/>
          <a:r>
            <a:rPr lang="ru-RU" sz="2000" b="1" dirty="0"/>
            <a:t>активное привлечение всех участников процесса к совместной работе над решением проблем в области охраны труда и промышленной безопасности</a:t>
          </a:r>
          <a:endParaRPr lang="ru" sz="2000" b="1" dirty="0"/>
        </a:p>
      </dgm:t>
    </dgm:pt>
    <dgm:pt modelId="{77D169C6-D77F-456D-B18B-D7BE016AD87A}" type="parTrans" cxnId="{FAA8D3DD-12E8-457D-9144-B037C5678347}">
      <dgm:prSet/>
      <dgm:spPr/>
      <dgm:t>
        <a:bodyPr rtlCol="0"/>
        <a:lstStyle/>
        <a:p>
          <a:pPr rtl="0"/>
          <a:endParaRPr lang="en-US" sz="3600" b="1"/>
        </a:p>
      </dgm:t>
    </dgm:pt>
    <dgm:pt modelId="{A97BE953-FA9D-4BA6-A92C-494DB1F3BA59}" type="sibTrans" cxnId="{FAA8D3DD-12E8-457D-9144-B037C5678347}">
      <dgm:prSet/>
      <dgm:spPr/>
      <dgm:t>
        <a:bodyPr rtlCol="0"/>
        <a:lstStyle/>
        <a:p>
          <a:pPr rtl="0"/>
          <a:endParaRPr lang="en-US" sz="3600" b="1"/>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ru-RU"/>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ru-RU"/>
        </a:p>
      </dgm:t>
    </dgm:pt>
    <dgm:pt modelId="{5A1B764B-0DC5-47CD-BDEA-9E67799496EC}" type="pres">
      <dgm:prSet presAssocID="{8DB5D7D5-6A1C-4ABC-8850-759A9D876047}" presName="Childtext1" presStyleLbl="revTx" presStyleIdx="0" presStyleCnt="3">
        <dgm:presLayoutVars>
          <dgm:bulletEnabled val="1"/>
        </dgm:presLayoutVars>
      </dgm:prSet>
      <dgm:spPr/>
      <dgm:t>
        <a:bodyPr/>
        <a:lstStyle/>
        <a:p>
          <a:endParaRPr lang="ru-RU"/>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ru-RU"/>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ru-RU"/>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ru-RU"/>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ru-RU"/>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0.07639</cdr:y>
    </cdr:from>
    <cdr:to>
      <cdr:x>0.92369</cdr:x>
      <cdr:y>0.40972</cdr:y>
    </cdr:to>
    <cdr:sp macro="" textlink="">
      <cdr:nvSpPr>
        <cdr:cNvPr id="2" name="TextBox 1">
          <a:extLst xmlns:a="http://schemas.openxmlformats.org/drawingml/2006/main">
            <a:ext uri="{FF2B5EF4-FFF2-40B4-BE49-F238E27FC236}">
              <a16:creationId xmlns:a16="http://schemas.microsoft.com/office/drawing/2014/main" xmlns="" id="{C9E4C79B-FAC2-44B3-82DD-1815586B0918}"/>
            </a:ext>
          </a:extLst>
        </cdr:cNvPr>
        <cdr:cNvSpPr txBox="1"/>
      </cdr:nvSpPr>
      <cdr:spPr>
        <a:xfrm xmlns:a="http://schemas.openxmlformats.org/drawingml/2006/main">
          <a:off x="1933491" y="308989"/>
          <a:ext cx="1638384" cy="13483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dirty="0"/>
            <a:t>Актюбинская-0,09%</a:t>
          </a:r>
        </a:p>
        <a:p xmlns:a="http://schemas.openxmlformats.org/drawingml/2006/main">
          <a:r>
            <a:rPr lang="ru-RU" dirty="0"/>
            <a:t>Акмолинская-0,2%</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6D5D968B-092D-4F79-BAC9-3229222FAE10}" type="datetime1">
              <a:rPr lang="ru-RU" smtClean="0"/>
              <a:t>23.05.2023</a:t>
            </a:fld>
            <a:endParaRPr lang="en-US" dirty="0"/>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rtl="0"/>
            <a:fld id="{5C3487B8-F069-4415-B376-6D99F1D38569}" type="datetime1">
              <a:rPr lang="ru-RU" smtClean="0"/>
              <a:t>23.05.2023</a:t>
            </a:fld>
            <a:endParaRPr lang="en-US"/>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a:lnSpc>
                <a:spcPct val="115000"/>
              </a:lnSpc>
              <a:spcBef>
                <a:spcPts val="0"/>
              </a:spcBef>
              <a:spcAft>
                <a:spcPts val="0"/>
              </a:spcAft>
            </a:pPr>
            <a:r>
              <a:rPr lang="en-US" sz="18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4" name="Дата 3"/>
          <p:cNvSpPr>
            <a:spLocks noGrp="1"/>
          </p:cNvSpPr>
          <p:nvPr>
            <p:ph type="dt" idx="1"/>
          </p:nvPr>
        </p:nvSpPr>
        <p:spPr/>
        <p:txBody>
          <a:bodyPr/>
          <a:lstStyle/>
          <a:p>
            <a:pPr rtl="0"/>
            <a:fld id="{CF8695D0-47D5-451A-8A89-14EBCCB08C8D}"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1</a:t>
            </a:fld>
            <a:endParaRPr lang="en-US"/>
          </a:p>
        </p:txBody>
      </p:sp>
    </p:spTree>
    <p:extLst>
      <p:ext uri="{BB962C8B-B14F-4D97-AF65-F5344CB8AC3E}">
        <p14:creationId xmlns:p14="http://schemas.microsoft.com/office/powerpoint/2010/main" val="195542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Дата 3"/>
          <p:cNvSpPr>
            <a:spLocks noGrp="1"/>
          </p:cNvSpPr>
          <p:nvPr>
            <p:ph type="dt" idx="1"/>
          </p:nvPr>
        </p:nvSpPr>
        <p:spPr/>
        <p:txBody>
          <a:bodyPr/>
          <a:lstStyle/>
          <a:p>
            <a:pPr rtl="0"/>
            <a:fld id="{202BD092-5E4A-49B9-BDC7-44A09A0DF69C}"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2</a:t>
            </a:fld>
            <a:endParaRPr lang="en-US"/>
          </a:p>
        </p:txBody>
      </p:sp>
    </p:spTree>
    <p:extLst>
      <p:ext uri="{BB962C8B-B14F-4D97-AF65-F5344CB8AC3E}">
        <p14:creationId xmlns:p14="http://schemas.microsoft.com/office/powerpoint/2010/main" val="28081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07B01FBB-447E-4121-A852-8509433D0D55}"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3</a:t>
            </a:fld>
            <a:endParaRPr lang="en-US"/>
          </a:p>
        </p:txBody>
      </p:sp>
    </p:spTree>
    <p:extLst>
      <p:ext uri="{BB962C8B-B14F-4D97-AF65-F5344CB8AC3E}">
        <p14:creationId xmlns:p14="http://schemas.microsoft.com/office/powerpoint/2010/main" val="44514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5C3487B8-F069-4415-B376-6D99F1D38569}"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199721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5C3487B8-F069-4415-B376-6D99F1D38569}"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5</a:t>
            </a:fld>
            <a:endParaRPr lang="en-US"/>
          </a:p>
        </p:txBody>
      </p:sp>
    </p:spTree>
    <p:extLst>
      <p:ext uri="{BB962C8B-B14F-4D97-AF65-F5344CB8AC3E}">
        <p14:creationId xmlns:p14="http://schemas.microsoft.com/office/powerpoint/2010/main" val="253298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5C3487B8-F069-4415-B376-6D99F1D38569}"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6</a:t>
            </a:fld>
            <a:endParaRPr lang="en-US"/>
          </a:p>
        </p:txBody>
      </p:sp>
    </p:spTree>
    <p:extLst>
      <p:ext uri="{BB962C8B-B14F-4D97-AF65-F5344CB8AC3E}">
        <p14:creationId xmlns:p14="http://schemas.microsoft.com/office/powerpoint/2010/main" val="110992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5C3487B8-F069-4415-B376-6D99F1D38569}"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204716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 sz="2800" dirty="0"/>
          </a:p>
        </p:txBody>
      </p:sp>
      <p:sp>
        <p:nvSpPr>
          <p:cNvPr id="4" name="Дата 3"/>
          <p:cNvSpPr>
            <a:spLocks noGrp="1"/>
          </p:cNvSpPr>
          <p:nvPr>
            <p:ph type="dt" idx="1"/>
          </p:nvPr>
        </p:nvSpPr>
        <p:spPr/>
        <p:txBody>
          <a:bodyPr/>
          <a:lstStyle/>
          <a:p>
            <a:pPr rtl="0"/>
            <a:fld id="{0067F8BD-5DB0-4B06-A4A3-F007F6A3EE4C}"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8</a:t>
            </a:fld>
            <a:endParaRPr lang="en-US"/>
          </a:p>
        </p:txBody>
      </p:sp>
    </p:spTree>
    <p:extLst>
      <p:ext uri="{BB962C8B-B14F-4D97-AF65-F5344CB8AC3E}">
        <p14:creationId xmlns:p14="http://schemas.microsoft.com/office/powerpoint/2010/main" val="304124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Дата 3"/>
          <p:cNvSpPr>
            <a:spLocks noGrp="1"/>
          </p:cNvSpPr>
          <p:nvPr>
            <p:ph type="dt" idx="1"/>
          </p:nvPr>
        </p:nvSpPr>
        <p:spPr/>
        <p:txBody>
          <a:bodyPr/>
          <a:lstStyle/>
          <a:p>
            <a:pPr rtl="0"/>
            <a:fld id="{0067F8BD-5DB0-4B06-A4A3-F007F6A3EE4C}" type="datetime1">
              <a:rPr lang="ru-RU" smtClean="0"/>
              <a:t>23.05.2023</a:t>
            </a:fld>
            <a:endParaRPr lang="en-US"/>
          </a:p>
        </p:txBody>
      </p:sp>
      <p:sp>
        <p:nvSpPr>
          <p:cNvPr id="5" name="Номер слайда 4"/>
          <p:cNvSpPr>
            <a:spLocks noGrp="1"/>
          </p:cNvSpPr>
          <p:nvPr>
            <p:ph type="sldNum" sz="quarter" idx="5"/>
          </p:nvPr>
        </p:nvSpPr>
        <p:spPr/>
        <p:txBody>
          <a:bodyPr/>
          <a:lstStyle/>
          <a:p>
            <a:pPr rtl="0"/>
            <a:fld id="{01B41D33-19C8-4450-B3C5-BE83E9C8F0BC}" type="slidenum">
              <a:rPr lang="en-US" smtClean="0"/>
              <a:t>9</a:t>
            </a:fld>
            <a:endParaRPr lang="en-US"/>
          </a:p>
        </p:txBody>
      </p:sp>
    </p:spTree>
    <p:extLst>
      <p:ext uri="{BB962C8B-B14F-4D97-AF65-F5344CB8AC3E}">
        <p14:creationId xmlns:p14="http://schemas.microsoft.com/office/powerpoint/2010/main" val="272690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en-US" dirty="0"/>
          </a:p>
        </p:txBody>
      </p:sp>
      <p:sp>
        <p:nvSpPr>
          <p:cNvPr id="8" name="Дата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rtlCol="0"/>
          <a:lstStyle/>
          <a:p>
            <a:pPr rtl="0"/>
            <a:fld id="{69D282BF-EE02-43E4-BA04-8BC85D5171AA}" type="datetime1">
              <a:rPr lang="ru-RU" smtClean="0"/>
              <a:t>23.05.2023</a:t>
            </a:fld>
            <a:endParaRPr lang="en-US" dirty="0"/>
          </a:p>
        </p:txBody>
      </p:sp>
      <p:sp>
        <p:nvSpPr>
          <p:cNvPr id="9" name="Нижний колонтитул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81192" y="702156"/>
            <a:ext cx="11029616" cy="1013800"/>
          </a:xfrm>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1E8FB238-8558-4EEB-B689-A8016BFB0ACE}" type="datetime1">
              <a:rPr lang="ru-RU" smtClean="0"/>
              <a:t>23.05.2023</a:t>
            </a:fld>
            <a:endParaRPr lang="en-US" dirty="0"/>
          </a:p>
        </p:txBody>
      </p:sp>
      <p:sp>
        <p:nvSpPr>
          <p:cNvPr id="5" name="Нижний колонтитул 4"/>
          <p:cNvSpPr>
            <a:spLocks noGrp="1"/>
          </p:cNvSpPr>
          <p:nvPr>
            <p:ph type="ftr" sz="quarter" idx="11"/>
          </p:nvPr>
        </p:nvSpPr>
        <p:spPr/>
        <p:txBody>
          <a:bodyPr rtlCol="0"/>
          <a:lstStyle/>
          <a:p>
            <a:pPr rtl="0"/>
            <a:endParaRPr lang="en-US" dirty="0"/>
          </a:p>
        </p:txBody>
      </p:sp>
      <p:sp>
        <p:nvSpPr>
          <p:cNvPr id="6" name="Номер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Вертикальный заголовок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774923" y="863600"/>
            <a:ext cx="7161625" cy="4807326"/>
          </a:xfrm>
        </p:spPr>
        <p:txBody>
          <a:bodyPr vert="eaVert" rtlCol="0" anchor="t"/>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Прямоугольник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Прямоугольник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Дата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rtlCol="0"/>
          <a:lstStyle/>
          <a:p>
            <a:pPr rtl="0"/>
            <a:fld id="{C80EDFA7-C391-4462-92E6-4A1A346BA194}" type="datetime1">
              <a:rPr lang="ru-RU" smtClean="0"/>
              <a:t>23.05.2023</a:t>
            </a:fld>
            <a:endParaRPr lang="en-US" dirty="0"/>
          </a:p>
        </p:txBody>
      </p:sp>
      <p:sp>
        <p:nvSpPr>
          <p:cNvPr id="12" name="Нижний колонтитул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rtlCol="0"/>
          <a:lstStyle/>
          <a:p>
            <a:pPr rtl="0"/>
            <a:endParaRPr lang="en-US" dirty="0"/>
          </a:p>
        </p:txBody>
      </p:sp>
      <p:sp>
        <p:nvSpPr>
          <p:cNvPr id="13" name="Номер слайда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1188720"/>
          </a:xfrm>
        </p:spPr>
        <p:txBody>
          <a:bodyPr rtlCol="0"/>
          <a:lstStyle/>
          <a:p>
            <a:pPr rtl="0"/>
            <a:r>
              <a:rPr lang="ru-RU"/>
              <a:t>Образец заголовка</a:t>
            </a:r>
            <a:endParaRPr lang="en-US" dirty="0"/>
          </a:p>
        </p:txBody>
      </p:sp>
      <p:sp>
        <p:nvSpPr>
          <p:cNvPr id="3" name="Объект 2"/>
          <p:cNvSpPr>
            <a:spLocks noGrp="1"/>
          </p:cNvSpPr>
          <p:nvPr>
            <p:ph idx="1"/>
          </p:nvPr>
        </p:nvSpPr>
        <p:spPr>
          <a:xfrm>
            <a:off x="581192" y="2340864"/>
            <a:ext cx="11029615" cy="3634486"/>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Дата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rtlCol="0"/>
          <a:lstStyle/>
          <a:p>
            <a:pPr rtl="0"/>
            <a:fld id="{5A32E9F5-7571-45D1-BD1A-BFA6C55A443E}" type="datetime1">
              <a:rPr lang="ru-RU" smtClean="0"/>
              <a:t>23.05.2023</a:t>
            </a:fld>
            <a:endParaRPr lang="en-US" dirty="0"/>
          </a:p>
        </p:txBody>
      </p:sp>
      <p:sp>
        <p:nvSpPr>
          <p:cNvPr id="9" name="Нижний колонтитул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7" name="Дата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rtlCol="0"/>
          <a:lstStyle/>
          <a:p>
            <a:pPr rtl="0"/>
            <a:fld id="{B80D4E63-B921-407E-9926-13DA2466A58C}" type="datetime1">
              <a:rPr lang="ru-RU" smtClean="0"/>
              <a:t>23.05.2023</a:t>
            </a:fld>
            <a:endParaRPr lang="en-US" dirty="0"/>
          </a:p>
        </p:txBody>
      </p:sp>
      <p:sp>
        <p:nvSpPr>
          <p:cNvPr id="9" name="Нижний колонтитул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581193" y="2228003"/>
            <a:ext cx="5194767"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16039" y="2228003"/>
            <a:ext cx="5194769"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CD70A166-6077-451C-A14D-AC81C15D9FEF}" type="datetime1">
              <a:rPr lang="ru-RU" smtClean="0"/>
              <a:t>23.05.2023</a:t>
            </a:fld>
            <a:endParaRPr lang="en-US" dirty="0"/>
          </a:p>
        </p:txBody>
      </p:sp>
      <p:sp>
        <p:nvSpPr>
          <p:cNvPr id="6" name="Нижний колонтитул 5"/>
          <p:cNvSpPr>
            <a:spLocks noGrp="1"/>
          </p:cNvSpPr>
          <p:nvPr>
            <p:ph type="ftr" sz="quarter" idx="11"/>
          </p:nvPr>
        </p:nvSpPr>
        <p:spPr/>
        <p:txBody>
          <a:bodyPr rtlCol="0"/>
          <a:lstStyle/>
          <a:p>
            <a:pPr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581194" y="2926052"/>
            <a:ext cx="5194766"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ru-RU"/>
              <a:t>Образец текста</a:t>
            </a:r>
          </a:p>
        </p:txBody>
      </p:sp>
      <p:sp>
        <p:nvSpPr>
          <p:cNvPr id="6" name="Объект 5"/>
          <p:cNvSpPr>
            <a:spLocks noGrp="1"/>
          </p:cNvSpPr>
          <p:nvPr>
            <p:ph sz="quarter" idx="4"/>
          </p:nvPr>
        </p:nvSpPr>
        <p:spPr>
          <a:xfrm>
            <a:off x="6416037" y="2926052"/>
            <a:ext cx="5194771"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p:cNvSpPr>
            <a:spLocks noGrp="1"/>
          </p:cNvSpPr>
          <p:nvPr>
            <p:ph type="dt" sz="half" idx="10"/>
          </p:nvPr>
        </p:nvSpPr>
        <p:spPr/>
        <p:txBody>
          <a:bodyPr rtlCol="0"/>
          <a:lstStyle/>
          <a:p>
            <a:pPr rtl="0"/>
            <a:fld id="{6907F80C-EC96-4683-A522-71C0F70F3278}" type="datetime1">
              <a:rPr lang="ru-RU" smtClean="0"/>
              <a:t>23.05.2023</a:t>
            </a:fld>
            <a:endParaRPr lang="en-US" dirty="0"/>
          </a:p>
        </p:txBody>
      </p:sp>
      <p:sp>
        <p:nvSpPr>
          <p:cNvPr id="8" name="Нижний колонтитул 7"/>
          <p:cNvSpPr>
            <a:spLocks noGrp="1"/>
          </p:cNvSpPr>
          <p:nvPr>
            <p:ph type="ftr" sz="quarter" idx="11"/>
          </p:nvPr>
        </p:nvSpPr>
        <p:spPr/>
        <p:txBody>
          <a:bodyPr rtlCol="0"/>
          <a:lstStyle/>
          <a:p>
            <a:pPr rtl="0"/>
            <a:endParaRPr lang="en-US" dirty="0"/>
          </a:p>
        </p:txBody>
      </p:sp>
      <p:sp>
        <p:nvSpPr>
          <p:cNvPr id="9" name="Номер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1960A35E-5CE9-4CD4-9B9D-1424DA21D3C8}" type="datetime1">
              <a:rPr lang="ru-RU" smtClean="0"/>
              <a:t>23.05.2023</a:t>
            </a:fld>
            <a:endParaRPr lang="en-US" dirty="0"/>
          </a:p>
        </p:txBody>
      </p:sp>
      <p:sp>
        <p:nvSpPr>
          <p:cNvPr id="4" name="Нижний колонтитул 3"/>
          <p:cNvSpPr>
            <a:spLocks noGrp="1"/>
          </p:cNvSpPr>
          <p:nvPr>
            <p:ph type="ftr" sz="quarter" idx="11"/>
          </p:nvPr>
        </p:nvSpPr>
        <p:spPr/>
        <p:txBody>
          <a:bodyPr rtlCol="0"/>
          <a:lstStyle/>
          <a:p>
            <a:pPr rtl="0"/>
            <a:endParaRPr lang="en-US" dirty="0"/>
          </a:p>
        </p:txBody>
      </p:sp>
      <p:sp>
        <p:nvSpPr>
          <p:cNvPr id="5" name="Номер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7C9FA4BA-C60F-4D31-AA4C-C7A4109FCA7B}" type="datetime1">
              <a:rPr lang="ru-RU" smtClean="0"/>
              <a:t>23.05.2023</a:t>
            </a:fld>
            <a:endParaRPr lang="en-US" dirty="0"/>
          </a:p>
        </p:txBody>
      </p:sp>
      <p:sp>
        <p:nvSpPr>
          <p:cNvPr id="3" name="Нижний колонтитул 2"/>
          <p:cNvSpPr>
            <a:spLocks noGrp="1"/>
          </p:cNvSpPr>
          <p:nvPr>
            <p:ph type="ftr" sz="quarter" idx="11"/>
          </p:nvPr>
        </p:nvSpPr>
        <p:spPr/>
        <p:txBody>
          <a:bodyPr rtlCol="0"/>
          <a:lstStyle/>
          <a:p>
            <a:pPr rtl="0"/>
            <a:endParaRPr lang="en-US" dirty="0"/>
          </a:p>
        </p:txBody>
      </p:sp>
      <p:sp>
        <p:nvSpPr>
          <p:cNvPr id="4" name="Номер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rtlCol="0"/>
          <a:lstStyle/>
          <a:p>
            <a:pPr rtl="0"/>
            <a:fld id="{A59C89B4-2AD5-4952-AD44-597451079706}" type="datetime1">
              <a:rPr lang="ru-RU" smtClean="0"/>
              <a:t>23.05.2023</a:t>
            </a:fld>
            <a:endParaRPr lang="en-US" dirty="0"/>
          </a:p>
        </p:txBody>
      </p:sp>
      <p:sp>
        <p:nvSpPr>
          <p:cNvPr id="10" name="Нижний колонтитул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Номер слайда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ru-RU"/>
              <a:t>Образец заголовка</a:t>
            </a:r>
            <a:endParaRPr lang="en-US" dirty="0"/>
          </a:p>
        </p:txBody>
      </p:sp>
      <p:sp>
        <p:nvSpPr>
          <p:cNvPr id="3" name="Рисунок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Вставка рисунка</a:t>
            </a:r>
            <a:endParaRPr lang="en-US" dirty="0"/>
          </a:p>
        </p:txBody>
      </p:sp>
      <p:sp>
        <p:nvSpPr>
          <p:cNvPr id="4" name="Текст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F1A0721D-9115-4A2B-9FCF-6F3D3E5A7B44}" type="datetime1">
              <a:rPr lang="ru-RU" smtClean="0"/>
              <a:t>23.05.2023</a:t>
            </a:fld>
            <a:endParaRPr lang="en-US" dirty="0"/>
          </a:p>
        </p:txBody>
      </p:sp>
      <p:sp>
        <p:nvSpPr>
          <p:cNvPr id="6" name="Нижний колонтитул 5"/>
          <p:cNvSpPr>
            <a:spLocks noGrp="1"/>
          </p:cNvSpPr>
          <p:nvPr>
            <p:ph type="ftr" sz="quarter" idx="11"/>
          </p:nvPr>
        </p:nvSpPr>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
              <a:t>Стиль образца заголовка</a:t>
            </a:r>
            <a:endParaRPr lang="en-US" dirty="0"/>
          </a:p>
        </p:txBody>
      </p:sp>
      <p:sp>
        <p:nvSpPr>
          <p:cNvPr id="3" name="Текст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FFBFFAC9-7BE2-4675-A048-00FB17E2DECE}" type="datetime1">
              <a:rPr lang="ru-RU" smtClean="0"/>
              <a:t>23.05.2023</a:t>
            </a:fld>
            <a:endParaRPr lang="en-US" dirty="0"/>
          </a:p>
        </p:txBody>
      </p:sp>
      <p:sp>
        <p:nvSpPr>
          <p:cNvPr id="5" name="Нижний колонтитул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Номер слайда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Прямоугольник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Прямоугольник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14/relationships/chartEx" Target="../charts/chartEx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Прямоугольник 17">
            <a:extLst>
              <a:ext uri="{FF2B5EF4-FFF2-40B4-BE49-F238E27FC236}">
                <a16:creationId xmlns:a16="http://schemas.microsoft.com/office/drawing/2014/main" xmlns=""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xmlns="" id="{1C21E816-31F5-48BB-BD02-D15F2F18B48A}"/>
              </a:ext>
            </a:extLst>
          </p:cNvPr>
          <p:cNvSpPr>
            <a:spLocks noGrp="1"/>
          </p:cNvSpPr>
          <p:nvPr>
            <p:ph type="ctrTitle"/>
          </p:nvPr>
        </p:nvSpPr>
        <p:spPr>
          <a:xfrm>
            <a:off x="596715" y="1921485"/>
            <a:ext cx="10993549" cy="1475013"/>
          </a:xfrm>
        </p:spPr>
        <p:txBody>
          <a:bodyPr rtlCol="0">
            <a:normAutofit fontScale="90000"/>
          </a:bodyPr>
          <a:lstStyle/>
          <a:p>
            <a:r>
              <a:rPr lang="ru-RU" b="1" dirty="0"/>
              <a:t>«Превентивная медицина - основа профессионального здоровья»</a:t>
            </a:r>
            <a:r>
              <a:rPr lang="ru" b="1" dirty="0"/>
              <a:t/>
            </a:r>
            <a:br>
              <a:rPr lang="ru" b="1" dirty="0"/>
            </a:br>
            <a:endParaRPr lang="ru" dirty="0"/>
          </a:p>
        </p:txBody>
      </p:sp>
      <p:sp>
        <p:nvSpPr>
          <p:cNvPr id="3" name="Подзаголовок 2">
            <a:extLst>
              <a:ext uri="{FF2B5EF4-FFF2-40B4-BE49-F238E27FC236}">
                <a16:creationId xmlns:a16="http://schemas.microsoft.com/office/drawing/2014/main" xmlns="" id="{835D6E6B-3353-491C-A3C6-F278D6CED8B3}"/>
              </a:ext>
            </a:extLst>
          </p:cNvPr>
          <p:cNvSpPr>
            <a:spLocks noGrp="1"/>
          </p:cNvSpPr>
          <p:nvPr>
            <p:ph type="subTitle" idx="1"/>
          </p:nvPr>
        </p:nvSpPr>
        <p:spPr>
          <a:xfrm>
            <a:off x="596718" y="3518378"/>
            <a:ext cx="10993546" cy="468233"/>
          </a:xfrm>
        </p:spPr>
        <p:txBody>
          <a:bodyPr rtlCol="0">
            <a:normAutofit fontScale="77500" lnSpcReduction="20000"/>
          </a:bodyPr>
          <a:lstStyle/>
          <a:p>
            <a:r>
              <a:rPr lang="ru-RU" sz="1800" dirty="0"/>
              <a:t>РИСКОРИЕНТИРОВАННЫЙ АСПЕКТ ПРЕВЕНТИВНОЙ ПОЛИТИКИ В СФЕРЕ ОХРАНЫ ТРУДА И ПРОМЫШЛЕННОЙ БЕЗОПАСНОСТИ</a:t>
            </a:r>
            <a:endParaRPr lang="ru" sz="1800" b="1" dirty="0"/>
          </a:p>
        </p:txBody>
      </p:sp>
      <p:sp>
        <p:nvSpPr>
          <p:cNvPr id="20" name="Прямоугольник 19">
            <a:extLst>
              <a:ext uri="{FF2B5EF4-FFF2-40B4-BE49-F238E27FC236}">
                <a16:creationId xmlns:a16="http://schemas.microsoft.com/office/drawing/2014/main" xmlns=""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Прямоугольник 21">
            <a:extLst>
              <a:ext uri="{FF2B5EF4-FFF2-40B4-BE49-F238E27FC236}">
                <a16:creationId xmlns:a16="http://schemas.microsoft.com/office/drawing/2014/main" xmlns=""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Прямоугольник 23">
            <a:extLst>
              <a:ext uri="{FF2B5EF4-FFF2-40B4-BE49-F238E27FC236}">
                <a16:creationId xmlns:a16="http://schemas.microsoft.com/office/drawing/2014/main" xmlns=""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9" name="Рисунок 8">
            <a:extLst>
              <a:ext uri="{FF2B5EF4-FFF2-40B4-BE49-F238E27FC236}">
                <a16:creationId xmlns:a16="http://schemas.microsoft.com/office/drawing/2014/main" xmlns="" id="{9FB064FD-3673-4EA7-ACD7-46EE92DE4A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205" y="4368523"/>
            <a:ext cx="7029450" cy="2107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xmlns="" id="{08D6E270-5473-4D16-AF0A-39E7C85FC0BC}"/>
              </a:ext>
            </a:extLst>
          </p:cNvPr>
          <p:cNvSpPr txBox="1"/>
          <p:nvPr/>
        </p:nvSpPr>
        <p:spPr>
          <a:xfrm>
            <a:off x="8665860" y="4207678"/>
            <a:ext cx="3079606" cy="1477328"/>
          </a:xfrm>
          <a:prstGeom prst="rect">
            <a:avLst/>
          </a:prstGeom>
          <a:noFill/>
        </p:spPr>
        <p:txBody>
          <a:bodyPr wrap="square" rtlCol="0">
            <a:spAutoFit/>
          </a:bodyPr>
          <a:lstStyle/>
          <a:p>
            <a:r>
              <a:rPr lang="ru-RU" b="0" i="0" dirty="0">
                <a:solidFill>
                  <a:srgbClr val="616161"/>
                </a:solidFill>
                <a:effectLst/>
                <a:latin typeface="Roboto" panose="020B0604020202020204" pitchFamily="2" charset="0"/>
              </a:rPr>
              <a:t>Председатель Комитета санитарно-эпидемиологического контроля МЗ РК </a:t>
            </a:r>
            <a:r>
              <a:rPr lang="ru-RU" dirty="0">
                <a:solidFill>
                  <a:srgbClr val="616161"/>
                </a:solidFill>
                <a:latin typeface="Roboto" panose="020B0604020202020204" pitchFamily="2" charset="0"/>
              </a:rPr>
              <a:t>Садвакасов</a:t>
            </a:r>
            <a:r>
              <a:rPr lang="ru-RU" dirty="0"/>
              <a:t> </a:t>
            </a:r>
            <a:r>
              <a:rPr lang="ru-RU" dirty="0">
                <a:solidFill>
                  <a:srgbClr val="616161"/>
                </a:solidFill>
                <a:latin typeface="Roboto" panose="020B0604020202020204" pitchFamily="2" charset="0"/>
              </a:rPr>
              <a:t>Н.О.</a:t>
            </a:r>
            <a:endParaRPr lang="en-US" dirty="0">
              <a:solidFill>
                <a:srgbClr val="616161"/>
              </a:solidFill>
              <a:latin typeface="Roboto" panose="020B0604020202020204" pitchFamily="2" charset="0"/>
            </a:endParaRPr>
          </a:p>
        </p:txBody>
      </p:sp>
      <p:sp>
        <p:nvSpPr>
          <p:cNvPr id="5" name="Прямоугольник 4">
            <a:extLst>
              <a:ext uri="{FF2B5EF4-FFF2-40B4-BE49-F238E27FC236}">
                <a16:creationId xmlns:a16="http://schemas.microsoft.com/office/drawing/2014/main" xmlns="" id="{81C0910A-6543-48DA-8C8C-4718E323410B}"/>
              </a:ext>
            </a:extLst>
          </p:cNvPr>
          <p:cNvSpPr/>
          <p:nvPr/>
        </p:nvSpPr>
        <p:spPr>
          <a:xfrm>
            <a:off x="349536" y="352315"/>
            <a:ext cx="3892293" cy="19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go">
            <a:extLst>
              <a:ext uri="{FF2B5EF4-FFF2-40B4-BE49-F238E27FC236}">
                <a16:creationId xmlns:a16="http://schemas.microsoft.com/office/drawing/2014/main" xmlns="" id="{77AC2452-5C12-453A-8B2A-7F01CBA07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33" y="158326"/>
            <a:ext cx="9525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DD1E3E-D610-467B-8AE3-4E58C8CA76FE}"/>
              </a:ext>
            </a:extLst>
          </p:cNvPr>
          <p:cNvSpPr>
            <a:spLocks noGrp="1"/>
          </p:cNvSpPr>
          <p:nvPr>
            <p:ph type="title"/>
          </p:nvPr>
        </p:nvSpPr>
        <p:spPr>
          <a:xfrm>
            <a:off x="501984" y="637034"/>
            <a:ext cx="11270915" cy="402966"/>
          </a:xfrm>
        </p:spPr>
        <p:txBody>
          <a:bodyPr>
            <a:normAutofit/>
          </a:bodyPr>
          <a:lstStyle/>
          <a:p>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рискориентированный аспект превентивной политики в сфере охраны труда и промышленной безопасности</a:t>
            </a:r>
            <a:endPar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AD7ED7C-C2AA-4CCC-A67D-B3498307FB6F}"/>
              </a:ext>
            </a:extLst>
          </p:cNvPr>
          <p:cNvSpPr>
            <a:spLocks noGrp="1"/>
          </p:cNvSpPr>
          <p:nvPr>
            <p:ph idx="1"/>
          </p:nvPr>
        </p:nvSpPr>
        <p:spPr>
          <a:xfrm>
            <a:off x="476892" y="1270001"/>
            <a:ext cx="4018908" cy="5153914"/>
          </a:xfrm>
        </p:spPr>
        <p:txBody>
          <a:bodyPr>
            <a:normAutofit/>
          </a:bodyPr>
          <a:lstStyle/>
          <a:p>
            <a:pPr marL="0" indent="0">
              <a:lnSpc>
                <a:spcPct val="100000"/>
              </a:lnSpc>
              <a:spcBef>
                <a:spcPts val="0"/>
              </a:spcBef>
              <a:spcAft>
                <a:spcPts val="0"/>
              </a:spcAft>
              <a:buNone/>
            </a:pPr>
            <a:r>
              <a:rPr lang="ru-RU" sz="1800" b="1" kern="100" dirty="0">
                <a:solidFill>
                  <a:srgbClr val="1CADE4"/>
                </a:solidFill>
                <a:effectLst/>
                <a:ea typeface="Calibri" panose="020F0502020204030204" pitchFamily="34" charset="0"/>
                <a:cs typeface="Times New Roman" panose="02020603050405020304" pitchFamily="18" charset="0"/>
              </a:rPr>
              <a:t>Превентивная</a:t>
            </a:r>
            <a:r>
              <a:rPr lang="ru-RU" sz="1800" kern="100" dirty="0">
                <a:effectLst/>
                <a:ea typeface="Calibri" panose="020F0502020204030204" pitchFamily="34" charset="0"/>
                <a:cs typeface="Times New Roman" panose="02020603050405020304" pitchFamily="18" charset="0"/>
              </a:rPr>
              <a:t> </a:t>
            </a:r>
            <a:r>
              <a:rPr lang="ru-RU" sz="1800" b="1" kern="100" dirty="0">
                <a:solidFill>
                  <a:srgbClr val="1CADE4"/>
                </a:solidFill>
                <a:effectLst/>
                <a:ea typeface="Calibri" panose="020F0502020204030204" pitchFamily="34" charset="0"/>
                <a:cs typeface="Times New Roman" panose="02020603050405020304" pitchFamily="18" charset="0"/>
              </a:rPr>
              <a:t>медицина</a:t>
            </a:r>
            <a:r>
              <a:rPr lang="ru-RU" sz="1800" kern="100" dirty="0">
                <a:effectLst/>
                <a:ea typeface="Calibri" panose="020F0502020204030204" pitchFamily="34" charset="0"/>
                <a:cs typeface="Times New Roman" panose="02020603050405020304" pitchFamily="18" charset="0"/>
              </a:rPr>
              <a:t> - это область медицины, основанная на принципе предотвращения болезней, </a:t>
            </a:r>
            <a:r>
              <a:rPr lang="ru-RU" sz="1800" b="0" i="0" dirty="0">
                <a:solidFill>
                  <a:srgbClr val="696969"/>
                </a:solidFill>
                <a:effectLst/>
              </a:rPr>
              <a:t>инвалидности и смерти</a:t>
            </a:r>
            <a:r>
              <a:rPr lang="ru-RU" sz="1800" kern="100" dirty="0">
                <a:effectLst/>
                <a:ea typeface="Calibri" panose="020F0502020204030204" pitchFamily="34" charset="0"/>
                <a:cs typeface="Times New Roman" panose="02020603050405020304" pitchFamily="18" charset="0"/>
              </a:rPr>
              <a:t>. </a:t>
            </a:r>
          </a:p>
          <a:p>
            <a:pPr>
              <a:lnSpc>
                <a:spcPct val="100000"/>
              </a:lnSpc>
              <a:spcBef>
                <a:spcPts val="0"/>
              </a:spcBef>
              <a:spcAft>
                <a:spcPts val="0"/>
              </a:spcAft>
            </a:pPr>
            <a:r>
              <a:rPr lang="ru-RU" sz="1800" kern="100" dirty="0">
                <a:effectLst/>
                <a:ea typeface="Calibri" panose="020F0502020204030204" pitchFamily="34" charset="0"/>
                <a:cs typeface="Times New Roman" panose="02020603050405020304" pitchFamily="18" charset="0"/>
              </a:rPr>
              <a:t>В контексте охраны труда, это включает в себя такие меры, как регулярные медицинские осмотры, </a:t>
            </a:r>
            <a:r>
              <a:rPr lang="ru-RU" sz="1800" kern="100" dirty="0" smtClean="0">
                <a:effectLst/>
                <a:ea typeface="Calibri" panose="020F0502020204030204" pitchFamily="34" charset="0"/>
                <a:cs typeface="Times New Roman" panose="02020603050405020304" pitchFamily="18" charset="0"/>
              </a:rPr>
              <a:t>вакцинация </a:t>
            </a:r>
            <a:r>
              <a:rPr lang="ru-RU" sz="1800" kern="100" dirty="0">
                <a:effectLst/>
                <a:ea typeface="Calibri" panose="020F0502020204030204" pitchFamily="34" charset="0"/>
                <a:cs typeface="Times New Roman" panose="02020603050405020304" pitchFamily="18" charset="0"/>
              </a:rPr>
              <a:t>и промышленная гигиена.</a:t>
            </a:r>
          </a:p>
          <a:p>
            <a:pPr algn="l">
              <a:lnSpc>
                <a:spcPct val="100000"/>
              </a:lnSpc>
              <a:spcBef>
                <a:spcPts val="0"/>
              </a:spcBef>
              <a:spcAft>
                <a:spcPts val="0"/>
              </a:spcAft>
            </a:pPr>
            <a:r>
              <a:rPr lang="ru-RU" sz="1800" b="0" i="0" dirty="0">
                <a:solidFill>
                  <a:srgbClr val="696969"/>
                </a:solidFill>
                <a:effectLst/>
              </a:rPr>
              <a:t>Медицина труда фокусируется на физическом и психическом здоровье работников, стремясь улучшить </a:t>
            </a:r>
            <a:r>
              <a:rPr lang="ru-RU" sz="1800" b="1" i="0" dirty="0">
                <a:solidFill>
                  <a:srgbClr val="696969"/>
                </a:solidFill>
                <a:effectLst/>
              </a:rPr>
              <a:t>физические</a:t>
            </a:r>
            <a:r>
              <a:rPr lang="ru-RU" sz="1800" b="0" i="0" dirty="0">
                <a:solidFill>
                  <a:srgbClr val="696969"/>
                </a:solidFill>
                <a:effectLst/>
              </a:rPr>
              <a:t>, </a:t>
            </a:r>
            <a:r>
              <a:rPr lang="ru-RU" sz="1800" b="1" i="0" dirty="0">
                <a:solidFill>
                  <a:srgbClr val="696969"/>
                </a:solidFill>
                <a:effectLst/>
              </a:rPr>
              <a:t>структурные</a:t>
            </a:r>
            <a:r>
              <a:rPr lang="ru-RU" sz="1800" b="0" i="0" dirty="0">
                <a:solidFill>
                  <a:srgbClr val="696969"/>
                </a:solidFill>
                <a:effectLst/>
              </a:rPr>
              <a:t> и </a:t>
            </a:r>
            <a:r>
              <a:rPr lang="ru-RU" sz="1800" b="1" i="0" dirty="0">
                <a:solidFill>
                  <a:srgbClr val="696969"/>
                </a:solidFill>
                <a:effectLst/>
              </a:rPr>
              <a:t>социальные</a:t>
            </a:r>
            <a:r>
              <a:rPr lang="ru-RU" sz="1800" b="0" i="0" dirty="0">
                <a:solidFill>
                  <a:srgbClr val="696969"/>
                </a:solidFill>
                <a:effectLst/>
              </a:rPr>
              <a:t> условия на рабочем месте.</a:t>
            </a:r>
            <a:br>
              <a:rPr lang="ru-RU" sz="1800" b="0" i="0" dirty="0">
                <a:solidFill>
                  <a:srgbClr val="696969"/>
                </a:solidFill>
                <a:effectLst/>
              </a:rPr>
            </a:br>
            <a:endParaRPr lang="en-US" sz="1800" kern="100" dirty="0">
              <a:effectLst/>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800" dirty="0"/>
          </a:p>
        </p:txBody>
      </p:sp>
      <p:sp>
        <p:nvSpPr>
          <p:cNvPr id="5" name="Номер слайда 4">
            <a:extLst>
              <a:ext uri="{FF2B5EF4-FFF2-40B4-BE49-F238E27FC236}">
                <a16:creationId xmlns:a16="http://schemas.microsoft.com/office/drawing/2014/main" xmlns="" id="{A0046F49-2D45-4922-8F92-E815AA0A8871}"/>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pic>
        <p:nvPicPr>
          <p:cNvPr id="7" name="Рисунок 6">
            <a:extLst>
              <a:ext uri="{FF2B5EF4-FFF2-40B4-BE49-F238E27FC236}">
                <a16:creationId xmlns:a16="http://schemas.microsoft.com/office/drawing/2014/main" xmlns="" id="{D5CEC8DA-903A-4EE4-BD3E-3EE8C6DE56AA}"/>
              </a:ext>
            </a:extLst>
          </p:cNvPr>
          <p:cNvPicPr>
            <a:picLocks noChangeAspect="1"/>
          </p:cNvPicPr>
          <p:nvPr/>
        </p:nvPicPr>
        <p:blipFill rotWithShape="1">
          <a:blip r:embed="rId3"/>
          <a:srcRect l="10185" t="42778" r="58958" b="40741"/>
          <a:stretch/>
        </p:blipFill>
        <p:spPr>
          <a:xfrm>
            <a:off x="4577303" y="3060700"/>
            <a:ext cx="7614697" cy="2755900"/>
          </a:xfrm>
          <a:prstGeom prst="rect">
            <a:avLst/>
          </a:prstGeom>
        </p:spPr>
      </p:pic>
      <p:sp>
        <p:nvSpPr>
          <p:cNvPr id="9" name="TextBox 8">
            <a:extLst>
              <a:ext uri="{FF2B5EF4-FFF2-40B4-BE49-F238E27FC236}">
                <a16:creationId xmlns:a16="http://schemas.microsoft.com/office/drawing/2014/main" xmlns="" id="{B7481E1C-1A2C-4BD7-BAF5-4712CCD32830}"/>
              </a:ext>
            </a:extLst>
          </p:cNvPr>
          <p:cNvSpPr txBox="1"/>
          <p:nvPr/>
        </p:nvSpPr>
        <p:spPr>
          <a:xfrm>
            <a:off x="4862817" y="1378360"/>
            <a:ext cx="6096000" cy="1477328"/>
          </a:xfrm>
          <a:prstGeom prst="rect">
            <a:avLst/>
          </a:prstGeom>
          <a:noFill/>
        </p:spPr>
        <p:txBody>
          <a:bodyPr wrap="square">
            <a:spAutoFit/>
          </a:bodyPr>
          <a:lstStyle/>
          <a:p>
            <a:pPr algn="l">
              <a:lnSpc>
                <a:spcPct val="100000"/>
              </a:lnSpc>
              <a:spcBef>
                <a:spcPts val="0"/>
              </a:spcBef>
              <a:spcAft>
                <a:spcPts val="0"/>
              </a:spcAft>
            </a:pPr>
            <a:r>
              <a:rPr lang="ru-RU" sz="1800" b="0" i="0" dirty="0">
                <a:solidFill>
                  <a:srgbClr val="696969"/>
                </a:solidFill>
                <a:effectLst/>
              </a:rPr>
              <a:t/>
            </a:r>
            <a:br>
              <a:rPr lang="ru-RU" sz="1800" b="0" i="0" dirty="0">
                <a:solidFill>
                  <a:srgbClr val="696969"/>
                </a:solidFill>
                <a:effectLst/>
              </a:rPr>
            </a:br>
            <a:r>
              <a:rPr lang="ru-RU" sz="1800" b="1" kern="100" dirty="0">
                <a:solidFill>
                  <a:srgbClr val="1CADE4"/>
                </a:solidFill>
                <a:effectLst/>
                <a:ea typeface="Calibri" panose="020F0502020204030204" pitchFamily="34" charset="0"/>
                <a:cs typeface="Times New Roman" panose="02020603050405020304" pitchFamily="18" charset="0"/>
              </a:rPr>
              <a:t>Рискориентированный</a:t>
            </a:r>
            <a:r>
              <a:rPr lang="ru-RU" sz="1800" kern="100" dirty="0">
                <a:effectLst/>
                <a:ea typeface="Calibri" panose="020F0502020204030204" pitchFamily="34" charset="0"/>
                <a:cs typeface="Times New Roman" panose="02020603050405020304" pitchFamily="18" charset="0"/>
              </a:rPr>
              <a:t> подход включает:</a:t>
            </a:r>
          </a:p>
          <a:p>
            <a:pPr marL="285750" indent="-285750" algn="l">
              <a:lnSpc>
                <a:spcPct val="100000"/>
              </a:lnSpc>
              <a:spcBef>
                <a:spcPts val="0"/>
              </a:spcBef>
              <a:spcAft>
                <a:spcPts val="0"/>
              </a:spcAft>
              <a:buFont typeface="Arial" panose="020B0604020202020204" pitchFamily="34" charset="0"/>
              <a:buChar char="•"/>
            </a:pPr>
            <a:r>
              <a:rPr lang="ru-RU" kern="100" dirty="0">
                <a:solidFill>
                  <a:schemeClr val="tx1">
                    <a:lumMod val="75000"/>
                    <a:lumOff val="25000"/>
                  </a:schemeClr>
                </a:solidFill>
                <a:ea typeface="Calibri" panose="020F0502020204030204" pitchFamily="34" charset="0"/>
                <a:cs typeface="Times New Roman" panose="02020603050405020304" pitchFamily="18" charset="0"/>
              </a:rPr>
              <a:t>предварительную</a:t>
            </a:r>
            <a:r>
              <a:rPr lang="ru-RU" sz="1800" kern="100" dirty="0">
                <a:effectLst/>
                <a:ea typeface="Calibri" panose="020F0502020204030204" pitchFamily="34" charset="0"/>
                <a:cs typeface="Times New Roman" panose="02020603050405020304" pitchFamily="18" charset="0"/>
              </a:rPr>
              <a:t> оценку рисков</a:t>
            </a:r>
          </a:p>
          <a:p>
            <a:pPr marL="285750" indent="-285750" algn="l">
              <a:lnSpc>
                <a:spcPct val="100000"/>
              </a:lnSpc>
              <a:spcBef>
                <a:spcPts val="0"/>
              </a:spcBef>
              <a:spcAft>
                <a:spcPts val="0"/>
              </a:spcAft>
              <a:buFont typeface="Arial" panose="020B0604020202020204" pitchFamily="34" charset="0"/>
              <a:buChar char="•"/>
            </a:pPr>
            <a:r>
              <a:rPr lang="ru-RU" sz="1800" kern="100" dirty="0">
                <a:effectLst/>
                <a:ea typeface="Calibri" panose="020F0502020204030204" pitchFamily="34" charset="0"/>
                <a:cs typeface="Times New Roman" panose="02020603050405020304" pitchFamily="18" charset="0"/>
              </a:rPr>
              <a:t>разработку стратегий управления рисками</a:t>
            </a:r>
          </a:p>
          <a:p>
            <a:pPr marL="285750" indent="-285750" algn="l">
              <a:lnSpc>
                <a:spcPct val="100000"/>
              </a:lnSpc>
              <a:spcBef>
                <a:spcPts val="0"/>
              </a:spcBef>
              <a:spcAft>
                <a:spcPts val="0"/>
              </a:spcAft>
              <a:buFont typeface="Arial" panose="020B0604020202020204" pitchFamily="34" charset="0"/>
              <a:buChar char="•"/>
            </a:pPr>
            <a:r>
              <a:rPr lang="ru-RU" sz="1800" kern="100" dirty="0">
                <a:effectLst/>
                <a:ea typeface="Calibri" panose="020F0502020204030204" pitchFamily="34" charset="0"/>
                <a:cs typeface="Times New Roman" panose="02020603050405020304" pitchFamily="18" charset="0"/>
              </a:rPr>
              <a:t>постоянный мониторинг и оценка.</a:t>
            </a:r>
          </a:p>
        </p:txBody>
      </p:sp>
      <p:sp>
        <p:nvSpPr>
          <p:cNvPr id="10" name="TextBox 9">
            <a:extLst>
              <a:ext uri="{FF2B5EF4-FFF2-40B4-BE49-F238E27FC236}">
                <a16:creationId xmlns:a16="http://schemas.microsoft.com/office/drawing/2014/main" xmlns="" id="{1D8C75BC-E08B-4BB5-B22B-154DBAE24A12}"/>
              </a:ext>
            </a:extLst>
          </p:cNvPr>
          <p:cNvSpPr txBox="1"/>
          <p:nvPr/>
        </p:nvSpPr>
        <p:spPr>
          <a:xfrm>
            <a:off x="4495800" y="3149568"/>
            <a:ext cx="3683000" cy="646331"/>
          </a:xfrm>
          <a:prstGeom prst="rect">
            <a:avLst/>
          </a:prstGeom>
          <a:solidFill>
            <a:schemeClr val="bg1"/>
          </a:solidFill>
        </p:spPr>
        <p:txBody>
          <a:bodyPr wrap="square" rtlCol="0">
            <a:spAutoFit/>
          </a:bodyPr>
          <a:lstStyle/>
          <a:p>
            <a:r>
              <a:rPr lang="ru-RU" sz="1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Рискориентированный аспект превентивной политики</a:t>
            </a:r>
            <a:endParaRPr lang="en-US" dirty="0">
              <a:solidFill>
                <a:schemeClr val="accent1"/>
              </a:solidFill>
            </a:endParaRPr>
          </a:p>
        </p:txBody>
      </p:sp>
    </p:spTree>
    <p:extLst>
      <p:ext uri="{BB962C8B-B14F-4D97-AF65-F5344CB8AC3E}">
        <p14:creationId xmlns:p14="http://schemas.microsoft.com/office/powerpoint/2010/main" val="348660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88D0D6-C6D2-4D87-A6CF-B98A48C8105F}"/>
              </a:ext>
            </a:extLst>
          </p:cNvPr>
          <p:cNvSpPr>
            <a:spLocks noGrp="1"/>
          </p:cNvSpPr>
          <p:nvPr>
            <p:ph type="title"/>
          </p:nvPr>
        </p:nvSpPr>
        <p:spPr>
          <a:xfrm>
            <a:off x="581192" y="702156"/>
            <a:ext cx="11029616" cy="365125"/>
          </a:xfrm>
        </p:spPr>
        <p:txBody>
          <a:bodyPr>
            <a:normAutofit fontScale="90000"/>
          </a:bodyPr>
          <a:lstStyle/>
          <a:p>
            <a:r>
              <a:rPr lang="ru-R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КЛЮЧЕВЫЕ Международные  и национальные Нормативные Документы</a:t>
            </a:r>
            <a:endParaRPr lang="en-US" b="1" dirty="0">
              <a:solidFill>
                <a:schemeClr val="accent2">
                  <a:lumMod val="75000"/>
                </a:schemeClr>
              </a:solidFill>
            </a:endParaRPr>
          </a:p>
        </p:txBody>
      </p:sp>
      <p:sp>
        <p:nvSpPr>
          <p:cNvPr id="3" name="Объект 2">
            <a:extLst>
              <a:ext uri="{FF2B5EF4-FFF2-40B4-BE49-F238E27FC236}">
                <a16:creationId xmlns:a16="http://schemas.microsoft.com/office/drawing/2014/main" xmlns="" id="{174E53A9-219D-499D-BD03-B38DDD1B065C}"/>
              </a:ext>
            </a:extLst>
          </p:cNvPr>
          <p:cNvSpPr>
            <a:spLocks noGrp="1"/>
          </p:cNvSpPr>
          <p:nvPr>
            <p:ph idx="1"/>
          </p:nvPr>
        </p:nvSpPr>
        <p:spPr>
          <a:xfrm>
            <a:off x="485943" y="2997200"/>
            <a:ext cx="6426032" cy="3314700"/>
          </a:xfrm>
        </p:spPr>
        <p:txBody>
          <a:bodyPr>
            <a:normAutofit/>
          </a:bodyPr>
          <a:lstStyle/>
          <a:p>
            <a:pPr>
              <a:spcBef>
                <a:spcPts val="0"/>
              </a:spcBef>
              <a:spcAft>
                <a:spcPts val="0"/>
              </a:spcAft>
            </a:pPr>
            <a:r>
              <a:rPr lang="ru-RU" sz="1200" kern="100" dirty="0">
                <a:ea typeface="Calibri" panose="020F0502020204030204" pitchFamily="34" charset="0"/>
                <a:cs typeface="Times New Roman" panose="02020603050405020304" pitchFamily="18" charset="0"/>
              </a:rPr>
              <a:t>Международные нормативные документы:</a:t>
            </a:r>
          </a:p>
          <a:p>
            <a:pPr>
              <a:spcBef>
                <a:spcPts val="0"/>
              </a:spcBef>
              <a:spcAft>
                <a:spcPts val="0"/>
              </a:spcAft>
            </a:pPr>
            <a:r>
              <a:rPr lang="ru-RU" sz="1200" kern="100" dirty="0">
                <a:ea typeface="Calibri" panose="020F0502020204030204" pitchFamily="34" charset="0"/>
                <a:cs typeface="Times New Roman" panose="02020603050405020304" pitchFamily="18" charset="0"/>
              </a:rPr>
              <a:t>1.	Международная организация труда (ILO): Соглашения и рекомендации, касающиеся охраны труда и промышленной безопасности. Ссылка на документы ILO</a:t>
            </a:r>
          </a:p>
          <a:p>
            <a:pPr>
              <a:spcBef>
                <a:spcPts val="0"/>
              </a:spcBef>
              <a:spcAft>
                <a:spcPts val="0"/>
              </a:spcAft>
            </a:pPr>
            <a:r>
              <a:rPr lang="ru-RU" sz="1200" kern="100" dirty="0">
                <a:ea typeface="Calibri" panose="020F0502020204030204" pitchFamily="34" charset="0"/>
                <a:cs typeface="Times New Roman" panose="02020603050405020304" pitchFamily="18" charset="0"/>
              </a:rPr>
              <a:t>2.	ISO 45001:2018: Международный стандарт систем управления охраной здоровья и безопасностью труда (OHSM). Ссылка на документ ISO 45001:2018</a:t>
            </a:r>
          </a:p>
          <a:p>
            <a:pPr>
              <a:spcBef>
                <a:spcPts val="0"/>
              </a:spcBef>
              <a:spcAft>
                <a:spcPts val="0"/>
              </a:spcAft>
            </a:pPr>
            <a:r>
              <a:rPr lang="ru-RU" sz="1200" kern="100" dirty="0">
                <a:ea typeface="Calibri" panose="020F0502020204030204" pitchFamily="34" charset="0"/>
                <a:cs typeface="Times New Roman" panose="02020603050405020304" pitchFamily="18" charset="0"/>
              </a:rPr>
              <a:t>Нормативные документы Казахстана:</a:t>
            </a:r>
          </a:p>
          <a:p>
            <a:pPr>
              <a:spcBef>
                <a:spcPts val="0"/>
              </a:spcBef>
              <a:spcAft>
                <a:spcPts val="0"/>
              </a:spcAft>
            </a:pPr>
            <a:r>
              <a:rPr lang="ru-RU" sz="1200" kern="100" dirty="0">
                <a:ea typeface="Calibri" panose="020F0502020204030204" pitchFamily="34" charset="0"/>
                <a:cs typeface="Times New Roman" panose="02020603050405020304" pitchFamily="18" charset="0"/>
              </a:rPr>
              <a:t>1.	Закон Республики Казахстан "Об охране труда" от 18 ноября 2010 года № 414-IV: Этот закон устанавливает основные принципы и нормы охраны труда в Казахстане. </a:t>
            </a:r>
          </a:p>
          <a:p>
            <a:pPr>
              <a:spcBef>
                <a:spcPts val="0"/>
              </a:spcBef>
              <a:spcAft>
                <a:spcPts val="0"/>
              </a:spcAft>
            </a:pPr>
            <a:r>
              <a:rPr lang="ru-RU" sz="1200" kern="100" dirty="0">
                <a:ea typeface="Calibri" panose="020F0502020204030204" pitchFamily="34" charset="0"/>
                <a:cs typeface="Times New Roman" panose="02020603050405020304" pitchFamily="18" charset="0"/>
              </a:rPr>
              <a:t>2.	Правила охраны труда, утвержденные Постановлением Правительства Республики Казахстан от 31 мая 2013 года № 598: Эти Правила устанавливают общие требования к охране труда. </a:t>
            </a:r>
          </a:p>
          <a:p>
            <a:pPr>
              <a:spcBef>
                <a:spcPts val="0"/>
              </a:spcBef>
              <a:spcAft>
                <a:spcPts val="0"/>
              </a:spcAft>
            </a:pPr>
            <a:r>
              <a:rPr lang="ru-RU" sz="1200" kern="100" dirty="0">
                <a:ea typeface="Calibri" panose="020F0502020204030204" pitchFamily="34" charset="0"/>
                <a:cs typeface="Times New Roman" panose="02020603050405020304" pitchFamily="18" charset="0"/>
              </a:rPr>
              <a:t>3.	Кодекс Республики Казахстан "О здоровье народа и системе здравоохранения" от 18 сентября 2009 года № 193-IV: В этом документе содержатся положения, касающиеся профессионального здоровья и превентивной медицины.</a:t>
            </a:r>
            <a:endParaRPr lang="en-US" sz="1200" kern="100" dirty="0">
              <a:ea typeface="Calibri" panose="020F0502020204030204" pitchFamily="34"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xmlns="" id="{3BCE0076-3B91-419C-AD54-947835F442D5}"/>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pic>
        <p:nvPicPr>
          <p:cNvPr id="6" name="Рисунок 5">
            <a:extLst>
              <a:ext uri="{FF2B5EF4-FFF2-40B4-BE49-F238E27FC236}">
                <a16:creationId xmlns:a16="http://schemas.microsoft.com/office/drawing/2014/main" xmlns="" id="{3D413AFD-A43A-4EA8-B3B0-8EA4FB15BD3C}"/>
              </a:ext>
            </a:extLst>
          </p:cNvPr>
          <p:cNvPicPr/>
          <p:nvPr/>
        </p:nvPicPr>
        <p:blipFill rotWithShape="1">
          <a:blip r:embed="rId3"/>
          <a:srcRect l="85638" t="38747" r="3849" b="40740"/>
          <a:stretch/>
        </p:blipFill>
        <p:spPr bwMode="auto">
          <a:xfrm>
            <a:off x="5410200" y="1225955"/>
            <a:ext cx="1501774" cy="1771239"/>
          </a:xfrm>
          <a:prstGeom prst="rect">
            <a:avLst/>
          </a:prstGeom>
          <a:ln>
            <a:noFill/>
          </a:ln>
          <a:extLst>
            <a:ext uri="{53640926-AAD7-44D8-BBD7-CCE9431645EC}">
              <a14:shadowObscured xmlns:a14="http://schemas.microsoft.com/office/drawing/2010/main"/>
            </a:ext>
          </a:extLst>
        </p:spPr>
      </p:pic>
      <p:pic>
        <p:nvPicPr>
          <p:cNvPr id="7" name="Рисунок 6">
            <a:extLst>
              <a:ext uri="{FF2B5EF4-FFF2-40B4-BE49-F238E27FC236}">
                <a16:creationId xmlns:a16="http://schemas.microsoft.com/office/drawing/2014/main" xmlns="" id="{A5E46D30-C3F8-4978-A2CD-AA832905C117}"/>
              </a:ext>
            </a:extLst>
          </p:cNvPr>
          <p:cNvPicPr/>
          <p:nvPr/>
        </p:nvPicPr>
        <p:blipFill rotWithShape="1">
          <a:blip r:embed="rId4"/>
          <a:srcRect l="74845" t="25109" r="14498" b="53670"/>
          <a:stretch/>
        </p:blipFill>
        <p:spPr bwMode="auto">
          <a:xfrm>
            <a:off x="758826" y="1225958"/>
            <a:ext cx="1501774" cy="1771242"/>
          </a:xfrm>
          <a:prstGeom prst="rect">
            <a:avLst/>
          </a:prstGeom>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xmlns="" id="{B9D4F7C5-0C18-40C1-844B-8895F9DEBE0B}"/>
              </a:ext>
            </a:extLst>
          </p:cNvPr>
          <p:cNvPicPr/>
          <p:nvPr/>
        </p:nvPicPr>
        <p:blipFill rotWithShape="1">
          <a:blip r:embed="rId4"/>
          <a:srcRect l="85885" t="46330" r="4098" b="33580"/>
          <a:stretch/>
        </p:blipFill>
        <p:spPr bwMode="auto">
          <a:xfrm>
            <a:off x="2260600" y="1225957"/>
            <a:ext cx="1501774" cy="1771241"/>
          </a:xfrm>
          <a:prstGeom prst="rect">
            <a:avLst/>
          </a:prstGeom>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xmlns="" id="{0FBB84F6-A40C-4A94-BA40-2B010B60DBC7}"/>
              </a:ext>
            </a:extLst>
          </p:cNvPr>
          <p:cNvPicPr/>
          <p:nvPr/>
        </p:nvPicPr>
        <p:blipFill rotWithShape="1">
          <a:blip r:embed="rId4"/>
          <a:srcRect l="85500" t="66414" r="3713" b="12355"/>
          <a:stretch/>
        </p:blipFill>
        <p:spPr bwMode="auto">
          <a:xfrm>
            <a:off x="3762374" y="1225958"/>
            <a:ext cx="1647826" cy="1771240"/>
          </a:xfrm>
          <a:prstGeom prst="rect">
            <a:avLst/>
          </a:prstGeom>
          <a:ln>
            <a:noFill/>
          </a:ln>
          <a:extLst>
            <a:ext uri="{53640926-AAD7-44D8-BBD7-CCE9431645EC}">
              <a14:shadowObscured xmlns:a14="http://schemas.microsoft.com/office/drawing/2010/main"/>
            </a:ext>
          </a:extLst>
        </p:spPr>
      </p:pic>
      <p:sp>
        <p:nvSpPr>
          <p:cNvPr id="11" name="Объект 2">
            <a:extLst>
              <a:ext uri="{FF2B5EF4-FFF2-40B4-BE49-F238E27FC236}">
                <a16:creationId xmlns:a16="http://schemas.microsoft.com/office/drawing/2014/main" xmlns="" id="{68334613-396A-4BDF-80BD-EC335FD7F437}"/>
              </a:ext>
            </a:extLst>
          </p:cNvPr>
          <p:cNvSpPr txBox="1">
            <a:spLocks/>
          </p:cNvSpPr>
          <p:nvPr/>
        </p:nvSpPr>
        <p:spPr>
          <a:xfrm>
            <a:off x="6985000" y="1067281"/>
            <a:ext cx="5067300" cy="5721758"/>
          </a:xfrm>
          <a:prstGeom prst="rect">
            <a:avLst/>
          </a:prstGeom>
        </p:spPr>
        <p:txBody>
          <a:bodyPr vert="horz" lIns="91440" tIns="45720" rIns="91440" bIns="45720" rtlCol="0" anchor="ctr">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spcBef>
                <a:spcPts val="0"/>
              </a:spcBef>
              <a:spcAft>
                <a:spcPts val="0"/>
              </a:spcAft>
            </a:pPr>
            <a:r>
              <a:rPr lang="ru-RU" sz="1400" dirty="0">
                <a:solidFill>
                  <a:srgbClr val="000000"/>
                </a:solidFill>
                <a:latin typeface="Courier New" panose="02070309020205020404" pitchFamily="49" charset="0"/>
              </a:rPr>
              <a:t>1. </a:t>
            </a:r>
            <a:r>
              <a:rPr lang="ru-RU" sz="1400" b="1" dirty="0">
                <a:solidFill>
                  <a:srgbClr val="000000"/>
                </a:solidFill>
                <a:latin typeface="Courier New" panose="02070309020205020404" pitchFamily="49" charset="0"/>
              </a:rPr>
              <a:t>Профилактика</a:t>
            </a:r>
            <a:r>
              <a:rPr lang="ru-RU" sz="1400" dirty="0">
                <a:solidFill>
                  <a:srgbClr val="000000"/>
                </a:solidFill>
                <a:latin typeface="Courier New" panose="02070309020205020404" pitchFamily="49" charset="0"/>
              </a:rPr>
              <a:t> неинфекционных заболеваний, в том числе </a:t>
            </a:r>
            <a:r>
              <a:rPr lang="ru-RU" sz="1400" b="1" dirty="0">
                <a:solidFill>
                  <a:srgbClr val="000000"/>
                </a:solidFill>
                <a:latin typeface="Courier New" panose="02070309020205020404" pitchFamily="49" charset="0"/>
              </a:rPr>
              <a:t>профессиональных</a:t>
            </a:r>
            <a:r>
              <a:rPr lang="ru-RU" sz="1400" dirty="0">
                <a:solidFill>
                  <a:srgbClr val="000000"/>
                </a:solidFill>
                <a:latin typeface="Courier New" panose="02070309020205020404" pitchFamily="49" charset="0"/>
              </a:rPr>
              <a:t>, включает:</a:t>
            </a:r>
          </a:p>
          <a:p>
            <a:pPr fontAlgn="base">
              <a:spcBef>
                <a:spcPts val="0"/>
              </a:spcBef>
              <a:spcAft>
                <a:spcPts val="0"/>
              </a:spcAft>
            </a:pPr>
            <a:r>
              <a:rPr lang="ru-RU" sz="1400" dirty="0" smtClean="0">
                <a:solidFill>
                  <a:srgbClr val="000000"/>
                </a:solidFill>
                <a:latin typeface="Courier New" panose="02070309020205020404" pitchFamily="49" charset="0"/>
              </a:rPr>
              <a:t>1) </a:t>
            </a:r>
            <a:r>
              <a:rPr lang="ru-RU" sz="1400" dirty="0">
                <a:solidFill>
                  <a:srgbClr val="000000"/>
                </a:solidFill>
                <a:latin typeface="Courier New" panose="02070309020205020404" pitchFamily="49" charset="0"/>
              </a:rPr>
              <a:t>профилактику поведенческих факторов риска и повышение информированности населения;</a:t>
            </a:r>
          </a:p>
          <a:p>
            <a:pPr fontAlgn="base">
              <a:spcBef>
                <a:spcPts val="0"/>
              </a:spcBef>
              <a:spcAft>
                <a:spcPts val="0"/>
              </a:spcAft>
            </a:pPr>
            <a:r>
              <a:rPr lang="ru-RU" sz="1400" dirty="0">
                <a:solidFill>
                  <a:srgbClr val="000000"/>
                </a:solidFill>
                <a:latin typeface="Courier New" panose="02070309020205020404" pitchFamily="49" charset="0"/>
              </a:rPr>
              <a:t>2) внедрение программ управления хроническими неинфекционными заболеваниями (далее - НИЗ);</a:t>
            </a:r>
          </a:p>
          <a:p>
            <a:pPr fontAlgn="base">
              <a:spcBef>
                <a:spcPts val="0"/>
              </a:spcBef>
              <a:spcAft>
                <a:spcPts val="0"/>
              </a:spcAft>
            </a:pPr>
            <a:r>
              <a:rPr lang="ru-RU" sz="1400" dirty="0">
                <a:solidFill>
                  <a:srgbClr val="000000"/>
                </a:solidFill>
                <a:latin typeface="Courier New" panose="02070309020205020404" pitchFamily="49" charset="0"/>
              </a:rPr>
              <a:t>3) мониторинг факторов риска на подконтрольных объектах;</a:t>
            </a:r>
          </a:p>
          <a:p>
            <a:pPr fontAlgn="base">
              <a:spcBef>
                <a:spcPts val="0"/>
              </a:spcBef>
              <a:spcAft>
                <a:spcPts val="0"/>
              </a:spcAft>
            </a:pPr>
            <a:r>
              <a:rPr lang="ru-RU" sz="1400" dirty="0" smtClean="0">
                <a:solidFill>
                  <a:srgbClr val="000000"/>
                </a:solidFill>
                <a:latin typeface="Courier New" panose="02070309020205020404" pitchFamily="49" charset="0"/>
              </a:rPr>
              <a:t>4) минимизация </a:t>
            </a:r>
            <a:r>
              <a:rPr lang="ru-RU" sz="1400" dirty="0">
                <a:solidFill>
                  <a:srgbClr val="000000"/>
                </a:solidFill>
                <a:latin typeface="Courier New" panose="02070309020205020404" pitchFamily="49" charset="0"/>
              </a:rPr>
              <a:t>влияния производственных факторов риска заболеваний и контроль рисков для здоровья вследствие воздействия производственных вредных и (или) опасных факторов, с учетом их оценки должностными лицами контролирующих органов</a:t>
            </a:r>
            <a:r>
              <a:rPr lang="ru-RU" sz="1400" dirty="0" smtClean="0">
                <a:solidFill>
                  <a:srgbClr val="000000"/>
                </a:solidFill>
                <a:latin typeface="Courier New" panose="02070309020205020404" pitchFamily="49" charset="0"/>
              </a:rPr>
              <a:t>;</a:t>
            </a:r>
          </a:p>
          <a:p>
            <a:pPr fontAlgn="base">
              <a:spcBef>
                <a:spcPts val="0"/>
              </a:spcBef>
              <a:spcAft>
                <a:spcPts val="0"/>
              </a:spcAft>
            </a:pPr>
            <a:r>
              <a:rPr lang="ru-RU" sz="1400" dirty="0" smtClean="0">
                <a:solidFill>
                  <a:srgbClr val="000000"/>
                </a:solidFill>
                <a:latin typeface="Courier New" panose="02070309020205020404" pitchFamily="49" charset="0"/>
              </a:rPr>
              <a:t>5</a:t>
            </a:r>
            <a:r>
              <a:rPr lang="ru-RU" sz="1400" dirty="0">
                <a:solidFill>
                  <a:srgbClr val="000000"/>
                </a:solidFill>
                <a:latin typeface="Courier New" panose="02070309020205020404" pitchFamily="49" charset="0"/>
              </a:rPr>
              <a:t>) выявление лиц с хроническими НИЗ, в </a:t>
            </a:r>
            <a:r>
              <a:rPr lang="ru-RU" sz="1400" dirty="0" err="1">
                <a:solidFill>
                  <a:srgbClr val="000000"/>
                </a:solidFill>
                <a:latin typeface="Courier New" panose="02070309020205020404" pitchFamily="49" charset="0"/>
              </a:rPr>
              <a:t>т.ч.профессиональными</a:t>
            </a:r>
            <a:r>
              <a:rPr lang="ru-RU" sz="1400" dirty="0">
                <a:solidFill>
                  <a:srgbClr val="000000"/>
                </a:solidFill>
                <a:latin typeface="Courier New" panose="02070309020205020404" pitchFamily="49" charset="0"/>
              </a:rPr>
              <a:t>, скрининг, профилактических медосмотров, мотивации раннего обращения;</a:t>
            </a:r>
          </a:p>
          <a:p>
            <a:pPr fontAlgn="base">
              <a:spcBef>
                <a:spcPts val="0"/>
              </a:spcBef>
              <a:spcAft>
                <a:spcPts val="0"/>
              </a:spcAft>
            </a:pPr>
            <a:r>
              <a:rPr lang="ru-RU" sz="1400" dirty="0" smtClean="0">
                <a:solidFill>
                  <a:srgbClr val="000000"/>
                </a:solidFill>
                <a:latin typeface="Courier New" panose="02070309020205020404" pitchFamily="49" charset="0"/>
              </a:rPr>
              <a:t>6</a:t>
            </a:r>
            <a:r>
              <a:rPr lang="ru-RU" sz="1400" dirty="0">
                <a:solidFill>
                  <a:srgbClr val="000000"/>
                </a:solidFill>
                <a:latin typeface="Courier New" panose="02070309020205020404" pitchFamily="49" charset="0"/>
              </a:rPr>
              <a:t>) динамическое наблюдение и оздоровление лиц с хроническими заболеваниями, в том числе профессиональными, включая амбулаторное лекарственное обеспечение, медицинскую реабилитацию;</a:t>
            </a:r>
          </a:p>
          <a:p>
            <a:pPr fontAlgn="base">
              <a:spcBef>
                <a:spcPts val="0"/>
              </a:spcBef>
              <a:spcAft>
                <a:spcPts val="0"/>
              </a:spcAft>
            </a:pPr>
            <a:r>
              <a:rPr lang="ru-RU" sz="1400" dirty="0" smtClean="0">
                <a:solidFill>
                  <a:srgbClr val="000000"/>
                </a:solidFill>
                <a:latin typeface="Courier New" panose="02070309020205020404" pitchFamily="49" charset="0"/>
              </a:rPr>
              <a:t>7</a:t>
            </a:r>
            <a:r>
              <a:rPr lang="ru-RU" sz="1400" dirty="0">
                <a:solidFill>
                  <a:srgbClr val="000000"/>
                </a:solidFill>
                <a:latin typeface="Courier New" panose="02070309020205020404" pitchFamily="49" charset="0"/>
              </a:rPr>
              <a:t>) временный перевод на более легкую работу по состоянию здоровья.</a:t>
            </a:r>
            <a:endParaRPr lang="en-US" sz="1400" dirty="0"/>
          </a:p>
        </p:txBody>
      </p:sp>
      <p:pic>
        <p:nvPicPr>
          <p:cNvPr id="13" name="Рисунок 12" descr="Назад со сплошной заливкой">
            <a:extLst>
              <a:ext uri="{FF2B5EF4-FFF2-40B4-BE49-F238E27FC236}">
                <a16:creationId xmlns:a16="http://schemas.microsoft.com/office/drawing/2014/main" xmlns="" id="{DCDAD5E6-B4D6-4AB4-A97C-3C27074B34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019301">
            <a:off x="6438899" y="5390745"/>
            <a:ext cx="782461" cy="782461"/>
          </a:xfrm>
          <a:prstGeom prst="rect">
            <a:avLst/>
          </a:prstGeom>
        </p:spPr>
      </p:pic>
    </p:spTree>
    <p:extLst>
      <p:ext uri="{BB962C8B-B14F-4D97-AF65-F5344CB8AC3E}">
        <p14:creationId xmlns:p14="http://schemas.microsoft.com/office/powerpoint/2010/main" val="187013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CA1378-CD98-423C-AD6D-532ACBE35D78}"/>
              </a:ext>
            </a:extLst>
          </p:cNvPr>
          <p:cNvSpPr>
            <a:spLocks noGrp="1"/>
          </p:cNvSpPr>
          <p:nvPr>
            <p:ph type="title"/>
          </p:nvPr>
        </p:nvSpPr>
        <p:spPr>
          <a:xfrm>
            <a:off x="490872" y="723900"/>
            <a:ext cx="11029616" cy="622300"/>
          </a:xfrm>
        </p:spPr>
        <p:txBody>
          <a:bodyPr>
            <a:noAutofit/>
          </a:bodyPr>
          <a:lstStyle/>
          <a:p>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Государственный</a:t>
            </a:r>
            <a:r>
              <a:rPr lang="ru-RU" sz="2000"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санэпиднадзор за промышленными объектами</a:t>
            </a:r>
            <a:b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Показатели содержания загрязняющих веществ в воздухе рабочей зоны</a:t>
            </a:r>
            <a:endPar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xmlns="" id="{D287257A-A087-4859-8910-52A9B3BD4830}"/>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graphicFrame>
        <p:nvGraphicFramePr>
          <p:cNvPr id="9" name="Диаграмма 8">
            <a:extLst>
              <a:ext uri="{FF2B5EF4-FFF2-40B4-BE49-F238E27FC236}">
                <a16:creationId xmlns:a16="http://schemas.microsoft.com/office/drawing/2014/main" xmlns="" id="{1888A90A-D1C7-48E5-B48F-1C294930ED7C}"/>
              </a:ext>
            </a:extLst>
          </p:cNvPr>
          <p:cNvGraphicFramePr>
            <a:graphicFrameLocks/>
          </p:cNvGraphicFramePr>
          <p:nvPr>
            <p:extLst>
              <p:ext uri="{D42A27DB-BD31-4B8C-83A1-F6EECF244321}">
                <p14:modId xmlns:p14="http://schemas.microsoft.com/office/powerpoint/2010/main" val="410225863"/>
              </p:ext>
            </p:extLst>
          </p:nvPr>
        </p:nvGraphicFramePr>
        <p:xfrm>
          <a:off x="490872" y="1400175"/>
          <a:ext cx="11218528" cy="2838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a:extLst>
              <a:ext uri="{FF2B5EF4-FFF2-40B4-BE49-F238E27FC236}">
                <a16:creationId xmlns:a16="http://schemas.microsoft.com/office/drawing/2014/main" xmlns="" id="{5E4ED079-81A4-4A31-80ED-9280139ACA31}"/>
              </a:ext>
            </a:extLst>
          </p:cNvPr>
          <p:cNvGraphicFramePr>
            <a:graphicFrameLocks/>
          </p:cNvGraphicFramePr>
          <p:nvPr>
            <p:extLst>
              <p:ext uri="{D42A27DB-BD31-4B8C-83A1-F6EECF244321}">
                <p14:modId xmlns:p14="http://schemas.microsoft.com/office/powerpoint/2010/main" val="964096424"/>
              </p:ext>
            </p:extLst>
          </p:nvPr>
        </p:nvGraphicFramePr>
        <p:xfrm>
          <a:off x="392278" y="4238625"/>
          <a:ext cx="11317122" cy="21852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117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CA1378-CD98-423C-AD6D-532ACBE35D78}"/>
              </a:ext>
            </a:extLst>
          </p:cNvPr>
          <p:cNvSpPr>
            <a:spLocks noGrp="1"/>
          </p:cNvSpPr>
          <p:nvPr>
            <p:ph type="title"/>
          </p:nvPr>
        </p:nvSpPr>
        <p:spPr>
          <a:xfrm>
            <a:off x="709612" y="461338"/>
            <a:ext cx="11029616" cy="491162"/>
          </a:xfrm>
        </p:spPr>
        <p:txBody>
          <a:bodyPr>
            <a:noAutofit/>
          </a:bodyPr>
          <a:lstStyle/>
          <a:p>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Профессиональная</a:t>
            </a:r>
            <a:r>
              <a:rPr lang="ru-RU" sz="2000"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заболеваемость и отравления</a:t>
            </a:r>
            <a:endPar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xmlns="" id="{D287257A-A087-4859-8910-52A9B3BD4830}"/>
              </a:ext>
            </a:extLst>
          </p:cNvPr>
          <p:cNvSpPr>
            <a:spLocks noGrp="1"/>
          </p:cNvSpPr>
          <p:nvPr>
            <p:ph type="sldNum" sz="quarter" idx="12"/>
          </p:nvPr>
        </p:nvSpPr>
        <p:spPr/>
        <p:txBody>
          <a:bodyPr/>
          <a:lstStyle/>
          <a:p>
            <a:pPr rtl="0"/>
            <a:fld id="{3A98EE3D-8CD1-4C3F-BD1C-C98C9596463C}" type="slidenum">
              <a:rPr lang="en-US" smtClean="0"/>
              <a:t>5</a:t>
            </a:fld>
            <a:endParaRPr lang="en-US" dirty="0"/>
          </a:p>
        </p:txBody>
      </p:sp>
      <p:graphicFrame>
        <p:nvGraphicFramePr>
          <p:cNvPr id="6" name="Диаграмма 5">
            <a:extLst>
              <a:ext uri="{FF2B5EF4-FFF2-40B4-BE49-F238E27FC236}">
                <a16:creationId xmlns:a16="http://schemas.microsoft.com/office/drawing/2014/main" xmlns="" id="{362E27DA-F373-439D-AC83-DD9760216702}"/>
              </a:ext>
            </a:extLst>
          </p:cNvPr>
          <p:cNvGraphicFramePr>
            <a:graphicFrameLocks/>
          </p:cNvGraphicFramePr>
          <p:nvPr>
            <p:extLst>
              <p:ext uri="{D42A27DB-BD31-4B8C-83A1-F6EECF244321}">
                <p14:modId xmlns:p14="http://schemas.microsoft.com/office/powerpoint/2010/main" val="602739794"/>
              </p:ext>
            </p:extLst>
          </p:nvPr>
        </p:nvGraphicFramePr>
        <p:xfrm>
          <a:off x="581192" y="1504950"/>
          <a:ext cx="6886407" cy="2638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a16="http://schemas.microsoft.com/office/drawing/2014/main" xmlns="" id="{4E2D0943-658D-46C5-83EA-9BC6605D5301}"/>
              </a:ext>
            </a:extLst>
          </p:cNvPr>
          <p:cNvGraphicFramePr>
            <a:graphicFrameLocks/>
          </p:cNvGraphicFramePr>
          <p:nvPr>
            <p:extLst>
              <p:ext uri="{D42A27DB-BD31-4B8C-83A1-F6EECF244321}">
                <p14:modId xmlns:p14="http://schemas.microsoft.com/office/powerpoint/2010/main" val="1869218065"/>
              </p:ext>
            </p:extLst>
          </p:nvPr>
        </p:nvGraphicFramePr>
        <p:xfrm>
          <a:off x="7743824" y="1504950"/>
          <a:ext cx="4117975" cy="4891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a:extLst>
              <a:ext uri="{FF2B5EF4-FFF2-40B4-BE49-F238E27FC236}">
                <a16:creationId xmlns:a16="http://schemas.microsoft.com/office/drawing/2014/main" xmlns="" id="{81A7081C-3477-475E-B548-835E5FDE5CA6}"/>
              </a:ext>
            </a:extLst>
          </p:cNvPr>
          <p:cNvGraphicFramePr>
            <a:graphicFrameLocks/>
          </p:cNvGraphicFramePr>
          <p:nvPr>
            <p:extLst>
              <p:ext uri="{D42A27DB-BD31-4B8C-83A1-F6EECF244321}">
                <p14:modId xmlns:p14="http://schemas.microsoft.com/office/powerpoint/2010/main" val="2238110714"/>
              </p:ext>
            </p:extLst>
          </p:nvPr>
        </p:nvGraphicFramePr>
        <p:xfrm>
          <a:off x="709612" y="4150168"/>
          <a:ext cx="2824163" cy="22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a:extLst>
              <a:ext uri="{FF2B5EF4-FFF2-40B4-BE49-F238E27FC236}">
                <a16:creationId xmlns:a16="http://schemas.microsoft.com/office/drawing/2014/main" xmlns="" id="{1CC32305-4023-41D6-85C9-B7C4E85CF038}"/>
              </a:ext>
            </a:extLst>
          </p:cNvPr>
          <p:cNvGraphicFramePr>
            <a:graphicFrameLocks/>
          </p:cNvGraphicFramePr>
          <p:nvPr>
            <p:extLst>
              <p:ext uri="{D42A27DB-BD31-4B8C-83A1-F6EECF244321}">
                <p14:modId xmlns:p14="http://schemas.microsoft.com/office/powerpoint/2010/main" val="2908919067"/>
              </p:ext>
            </p:extLst>
          </p:nvPr>
        </p:nvGraphicFramePr>
        <p:xfrm>
          <a:off x="3771900" y="4152900"/>
          <a:ext cx="3543300" cy="22733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5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DA847E-CE55-4668-83B6-C44C061415C5}"/>
              </a:ext>
            </a:extLst>
          </p:cNvPr>
          <p:cNvSpPr>
            <a:spLocks noGrp="1"/>
          </p:cNvSpPr>
          <p:nvPr>
            <p:ph type="title"/>
          </p:nvPr>
        </p:nvSpPr>
        <p:spPr>
          <a:xfrm>
            <a:off x="581192" y="702156"/>
            <a:ext cx="11029616" cy="317019"/>
          </a:xfrm>
        </p:spPr>
        <p:txBody>
          <a:bodyPr>
            <a:noAutofit/>
          </a:bodyPr>
          <a:lstStyle/>
          <a:p>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обстоятельства</a:t>
            </a:r>
            <a:r>
              <a:rPr lang="ru-RU" sz="1400"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и условия, возникновения профессиональных заболеваний, РК, 2022 г.</a:t>
            </a:r>
            <a:endPar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xmlns="" id="{C16D0E9B-D89A-4852-AC20-4FD016A4ADA0}"/>
              </a:ext>
            </a:extLst>
          </p:cNvPr>
          <p:cNvSpPr>
            <a:spLocks noGrp="1"/>
          </p:cNvSpPr>
          <p:nvPr>
            <p:ph type="sldNum" sz="quarter" idx="12"/>
          </p:nvPr>
        </p:nvSpPr>
        <p:spPr/>
        <p:txBody>
          <a:bodyPr/>
          <a:lstStyle/>
          <a:p>
            <a:pPr rtl="0"/>
            <a:fld id="{3A98EE3D-8CD1-4C3F-BD1C-C98C9596463C}" type="slidenum">
              <a:rPr lang="en-US" smtClean="0"/>
              <a:t>6</a:t>
            </a:fld>
            <a:endParaRPr lang="en-US" dirty="0"/>
          </a:p>
        </p:txBody>
      </p:sp>
      <p:graphicFrame>
        <p:nvGraphicFramePr>
          <p:cNvPr id="5" name="Объект 4">
            <a:extLst>
              <a:ext uri="{FF2B5EF4-FFF2-40B4-BE49-F238E27FC236}">
                <a16:creationId xmlns:a16="http://schemas.microsoft.com/office/drawing/2014/main" xmlns="" id="{4ED1D866-4215-49D0-A220-98098F87C6CF}"/>
              </a:ext>
            </a:extLst>
          </p:cNvPr>
          <p:cNvGraphicFramePr>
            <a:graphicFrameLocks noGrp="1"/>
          </p:cNvGraphicFramePr>
          <p:nvPr>
            <p:ph idx="1"/>
            <p:extLst>
              <p:ext uri="{D42A27DB-BD31-4B8C-83A1-F6EECF244321}">
                <p14:modId xmlns:p14="http://schemas.microsoft.com/office/powerpoint/2010/main" val="52196326"/>
              </p:ext>
            </p:extLst>
          </p:nvPr>
        </p:nvGraphicFramePr>
        <p:xfrm>
          <a:off x="581192" y="1266825"/>
          <a:ext cx="7686674" cy="508634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cx1="http://schemas.microsoft.com/office/drawing/2015/9/8/chartex" xmlns="" Requires="cx1">
          <p:graphicFrame>
            <p:nvGraphicFramePr>
              <p:cNvPr id="6" name="Диаграмма 5">
                <a:extLst>
                  <a:ext uri="{FF2B5EF4-FFF2-40B4-BE49-F238E27FC236}">
                    <a16:creationId xmlns:a16="http://schemas.microsoft.com/office/drawing/2014/main" id="{10BE3239-17E3-4E36-8B46-4DBD862E3D95}"/>
                  </a:ext>
                </a:extLst>
              </p:cNvPr>
              <p:cNvGraphicFramePr/>
              <p:nvPr>
                <p:extLst>
                  <p:ext uri="{D42A27DB-BD31-4B8C-83A1-F6EECF244321}">
                    <p14:modId xmlns:p14="http://schemas.microsoft.com/office/powerpoint/2010/main" val="1227510340"/>
                  </p:ext>
                </p:extLst>
              </p:nvPr>
            </p:nvGraphicFramePr>
            <p:xfrm>
              <a:off x="8010525" y="1152525"/>
              <a:ext cx="3914775" cy="3781426"/>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6" name="Диаграмма 5">
                <a:extLst>
                  <a:ext uri="{FF2B5EF4-FFF2-40B4-BE49-F238E27FC236}">
                    <a16:creationId xmlns:a16="http://schemas.microsoft.com/office/drawing/2014/main" xmlns="" xmlns:cx1="http://schemas.microsoft.com/office/drawing/2015/9/8/chartex" id="{10BE3239-17E3-4E36-8B46-4DBD862E3D95}"/>
                  </a:ext>
                </a:extLst>
              </p:cNvPr>
              <p:cNvPicPr>
                <a:picLocks noGrp="1" noRot="1" noChangeAspect="1" noMove="1" noResize="1" noEditPoints="1" noAdjustHandles="1" noChangeArrowheads="1" noChangeShapeType="1"/>
              </p:cNvPicPr>
              <p:nvPr/>
            </p:nvPicPr>
            <p:blipFill>
              <a:blip r:embed="rId5"/>
              <a:stretch>
                <a:fillRect/>
              </a:stretch>
            </p:blipFill>
            <p:spPr>
              <a:xfrm>
                <a:off x="8010525" y="1152525"/>
                <a:ext cx="3914775" cy="3781426"/>
              </a:xfrm>
              <a:prstGeom prst="rect">
                <a:avLst/>
              </a:prstGeom>
            </p:spPr>
          </p:pic>
        </mc:Fallback>
      </mc:AlternateContent>
      <p:graphicFrame>
        <p:nvGraphicFramePr>
          <p:cNvPr id="7" name="Таблица 6">
            <a:extLst>
              <a:ext uri="{FF2B5EF4-FFF2-40B4-BE49-F238E27FC236}">
                <a16:creationId xmlns:a16="http://schemas.microsoft.com/office/drawing/2014/main" xmlns="" id="{C4B57011-3F55-49C6-89B8-72E6919F6DEC}"/>
              </a:ext>
            </a:extLst>
          </p:cNvPr>
          <p:cNvGraphicFramePr>
            <a:graphicFrameLocks noGrp="1"/>
          </p:cNvGraphicFramePr>
          <p:nvPr>
            <p:extLst>
              <p:ext uri="{D42A27DB-BD31-4B8C-83A1-F6EECF244321}">
                <p14:modId xmlns:p14="http://schemas.microsoft.com/office/powerpoint/2010/main" val="2108122140"/>
              </p:ext>
            </p:extLst>
          </p:nvPr>
        </p:nvGraphicFramePr>
        <p:xfrm>
          <a:off x="8848892" y="5067301"/>
          <a:ext cx="3076408" cy="952500"/>
        </p:xfrm>
        <a:graphic>
          <a:graphicData uri="http://schemas.openxmlformats.org/drawingml/2006/table">
            <a:tbl>
              <a:tblPr>
                <a:tableStyleId>{5C22544A-7EE6-4342-B048-85BDC9FD1C3A}</a:tableStyleId>
              </a:tblPr>
              <a:tblGrid>
                <a:gridCol w="1588020">
                  <a:extLst>
                    <a:ext uri="{9D8B030D-6E8A-4147-A177-3AD203B41FA5}">
                      <a16:colId xmlns:a16="http://schemas.microsoft.com/office/drawing/2014/main" xmlns="" val="1793350478"/>
                    </a:ext>
                  </a:extLst>
                </a:gridCol>
                <a:gridCol w="1488388">
                  <a:extLst>
                    <a:ext uri="{9D8B030D-6E8A-4147-A177-3AD203B41FA5}">
                      <a16:colId xmlns:a16="http://schemas.microsoft.com/office/drawing/2014/main" xmlns="" val="590669226"/>
                    </a:ext>
                  </a:extLst>
                </a:gridCol>
              </a:tblGrid>
              <a:tr h="190500">
                <a:tc>
                  <a:txBody>
                    <a:bodyPr/>
                    <a:lstStyle/>
                    <a:p>
                      <a:pPr algn="l" fontAlgn="b"/>
                      <a:r>
                        <a:rPr lang="ru-RU" sz="1100" u="none" strike="noStrike">
                          <a:effectLst/>
                        </a:rPr>
                        <a:t>Угольная </a:t>
                      </a:r>
                      <a:endParaRPr lang="ru-RU"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dirty="0">
                          <a:effectLst/>
                        </a:rPr>
                        <a:t>46.6</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871622346"/>
                  </a:ext>
                </a:extLst>
              </a:tr>
              <a:tr h="190500">
                <a:tc>
                  <a:txBody>
                    <a:bodyPr/>
                    <a:lstStyle/>
                    <a:p>
                      <a:pPr algn="l" fontAlgn="b"/>
                      <a:r>
                        <a:rPr lang="ru-RU" sz="1100" u="none" strike="noStrike">
                          <a:effectLst/>
                        </a:rPr>
                        <a:t>Цветная металлургия</a:t>
                      </a:r>
                      <a:endParaRPr lang="ru-RU"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52.8</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719229664"/>
                  </a:ext>
                </a:extLst>
              </a:tr>
              <a:tr h="190500">
                <a:tc>
                  <a:txBody>
                    <a:bodyPr/>
                    <a:lstStyle/>
                    <a:p>
                      <a:pPr algn="l" fontAlgn="b"/>
                      <a:r>
                        <a:rPr lang="ru-RU" sz="1100" u="none" strike="noStrike" dirty="0">
                          <a:effectLst/>
                        </a:rPr>
                        <a:t>Химическая</a:t>
                      </a:r>
                      <a:endParaRPr lang="ru-RU"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2929332578"/>
                  </a:ext>
                </a:extLst>
              </a:tr>
              <a:tr h="190500">
                <a:tc>
                  <a:txBody>
                    <a:bodyPr/>
                    <a:lstStyle/>
                    <a:p>
                      <a:pPr algn="l" fontAlgn="b"/>
                      <a:r>
                        <a:rPr lang="ru-RU" sz="1100" u="none" strike="noStrike">
                          <a:effectLst/>
                        </a:rPr>
                        <a:t>Атомная </a:t>
                      </a:r>
                      <a:endParaRPr lang="ru-RU"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3033663720"/>
                  </a:ext>
                </a:extLst>
              </a:tr>
              <a:tr h="190500">
                <a:tc>
                  <a:txBody>
                    <a:bodyPr/>
                    <a:lstStyle/>
                    <a:p>
                      <a:pPr algn="l" fontAlgn="b"/>
                      <a:r>
                        <a:rPr lang="ru-RU" sz="1100" u="none" strike="noStrike">
                          <a:effectLst/>
                        </a:rPr>
                        <a:t>Здравоохранение </a:t>
                      </a:r>
                      <a:endParaRPr lang="ru-RU"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dirty="0">
                          <a:effectLst/>
                        </a:rPr>
                        <a:t>0.1</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973014181"/>
                  </a:ext>
                </a:extLst>
              </a:tr>
            </a:tbl>
          </a:graphicData>
        </a:graphic>
      </p:graphicFrame>
    </p:spTree>
    <p:extLst>
      <p:ext uri="{BB962C8B-B14F-4D97-AF65-F5344CB8AC3E}">
        <p14:creationId xmlns:p14="http://schemas.microsoft.com/office/powerpoint/2010/main" val="352944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E470BE-B067-4F32-A6D3-A75503C94CCF}"/>
              </a:ext>
            </a:extLst>
          </p:cNvPr>
          <p:cNvSpPr>
            <a:spLocks noGrp="1"/>
          </p:cNvSpPr>
          <p:nvPr>
            <p:ph type="title"/>
          </p:nvPr>
        </p:nvSpPr>
        <p:spPr>
          <a:xfrm>
            <a:off x="581192" y="702156"/>
            <a:ext cx="11029616" cy="507519"/>
          </a:xfrm>
        </p:spPr>
        <p:txBody>
          <a:bodyPr>
            <a:normAutofit fontScale="90000"/>
          </a:bodyPr>
          <a:lstStyle/>
          <a:p>
            <a:r>
              <a:rPr lang="ru-RU"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НЕОБХОДИМЫЕ</a:t>
            </a:r>
            <a:r>
              <a:rPr lang="ru-RU" b="1" dirty="0">
                <a:solidFill>
                  <a:schemeClr val="accent2">
                    <a:lumMod val="75000"/>
                  </a:schemeClr>
                </a:solidFill>
              </a:rPr>
              <a:t> </a:t>
            </a:r>
            <a:r>
              <a:rPr lang="ru-RU"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ОПЕРАТИВНЫЕ МЕРЫ</a:t>
            </a:r>
            <a:endParaRPr lang="en-US"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CE37F64-BFFB-4410-855D-216EF400B736}"/>
              </a:ext>
            </a:extLst>
          </p:cNvPr>
          <p:cNvSpPr>
            <a:spLocks noGrp="1"/>
          </p:cNvSpPr>
          <p:nvPr>
            <p:ph idx="1"/>
          </p:nvPr>
        </p:nvSpPr>
        <p:spPr>
          <a:xfrm>
            <a:off x="177799" y="1209675"/>
            <a:ext cx="6477001" cy="5295899"/>
          </a:xfrm>
        </p:spPr>
        <p:txBody>
          <a:bodyPr>
            <a:normAutofit lnSpcReduction="10000"/>
          </a:bodyPr>
          <a:lstStyle/>
          <a:p>
            <a:pPr marL="449580" marR="0" indent="449580" algn="just">
              <a:spcBef>
                <a:spcPts val="0"/>
              </a:spcBef>
              <a:spcAft>
                <a:spcPts val="0"/>
              </a:spcAft>
            </a:pPr>
            <a:r>
              <a:rPr lang="ru-RU" sz="1800" dirty="0">
                <a:effectLst/>
                <a:latin typeface="Times New Roman" panose="02020603050405020304" pitchFamily="18" charset="0"/>
                <a:ea typeface="Times New Roman" panose="02020603050405020304" pitchFamily="18" charset="0"/>
              </a:rPr>
              <a:t>Выявление и переучет вредных факторов производственной среды на подконтрольных промышленных объектах, особое внимание обратить на объекты 1 и 2 класса опасности;</a:t>
            </a:r>
            <a:endParaRPr lang="en-US" sz="1800" dirty="0">
              <a:effectLst/>
              <a:latin typeface="Times New Roman" panose="02020603050405020304" pitchFamily="18" charset="0"/>
              <a:ea typeface="Times New Roman" panose="02020603050405020304" pitchFamily="18" charset="0"/>
            </a:endParaRPr>
          </a:p>
          <a:p>
            <a:pPr marL="449580" marR="0" indent="270510" algn="just">
              <a:spcBef>
                <a:spcPts val="0"/>
              </a:spcBef>
              <a:spcAft>
                <a:spcPts val="0"/>
              </a:spcAft>
            </a:pPr>
            <a:r>
              <a:rPr lang="ru-RU" sz="1800" dirty="0">
                <a:effectLst/>
                <a:latin typeface="Times New Roman" panose="02020603050405020304" pitchFamily="18" charset="0"/>
                <a:ea typeface="Times New Roman" panose="02020603050405020304" pitchFamily="18" charset="0"/>
              </a:rPr>
              <a:t>	</a:t>
            </a:r>
            <a:r>
              <a:rPr lang="ru-RU" sz="1800" dirty="0">
                <a:latin typeface="Times New Roman" panose="02020603050405020304" pitchFamily="18" charset="0"/>
                <a:ea typeface="Times New Roman" panose="02020603050405020304" pitchFamily="18" charset="0"/>
              </a:rPr>
              <a:t>К</a:t>
            </a:r>
            <a:r>
              <a:rPr lang="ru-RU" sz="1800" dirty="0">
                <a:effectLst/>
                <a:latin typeface="Times New Roman" panose="02020603050405020304" pitchFamily="18" charset="0"/>
                <a:ea typeface="Times New Roman" panose="02020603050405020304" pitchFamily="18" charset="0"/>
              </a:rPr>
              <a:t>оличественная оценка степени риска ущерба для здоровья работников вредных факторов производственной среды, напряженности труда;</a:t>
            </a:r>
            <a:endParaRPr lang="en-US" sz="1800" dirty="0">
              <a:effectLst/>
              <a:latin typeface="Times New Roman" panose="02020603050405020304" pitchFamily="18" charset="0"/>
              <a:ea typeface="Times New Roman" panose="02020603050405020304" pitchFamily="18" charset="0"/>
            </a:endParaRPr>
          </a:p>
          <a:p>
            <a:pPr marL="449580" marR="0" indent="270510" algn="just">
              <a:spcBef>
                <a:spcPts val="0"/>
              </a:spcBef>
              <a:spcAft>
                <a:spcPts val="0"/>
              </a:spcAft>
            </a:pPr>
            <a:r>
              <a:rPr lang="ru-RU" sz="1800" dirty="0">
                <a:effectLst/>
                <a:latin typeface="Times New Roman" panose="02020603050405020304" pitchFamily="18" charset="0"/>
                <a:ea typeface="Times New Roman" panose="02020603050405020304" pitchFamily="18" charset="0"/>
              </a:rPr>
              <a:t>	</a:t>
            </a:r>
            <a:r>
              <a:rPr lang="ru-RU" sz="1800" dirty="0">
                <a:latin typeface="Times New Roman" panose="02020603050405020304" pitchFamily="18" charset="0"/>
                <a:ea typeface="Times New Roman" panose="02020603050405020304" pitchFamily="18" charset="0"/>
              </a:rPr>
              <a:t>К</a:t>
            </a:r>
            <a:r>
              <a:rPr lang="ru-RU" sz="1800" dirty="0">
                <a:effectLst/>
                <a:latin typeface="Times New Roman" panose="02020603050405020304" pitchFamily="18" charset="0"/>
                <a:ea typeface="Times New Roman" panose="02020603050405020304" pitchFamily="18" charset="0"/>
              </a:rPr>
              <a:t>онтроль  проведения обязательных медицинских осмотров на предприятиях с вредными условиями труда;</a:t>
            </a:r>
            <a:endParaRPr lang="en-US" sz="1800" dirty="0">
              <a:effectLst/>
              <a:latin typeface="Times New Roman" panose="02020603050405020304" pitchFamily="18" charset="0"/>
              <a:ea typeface="Times New Roman" panose="02020603050405020304" pitchFamily="18" charset="0"/>
            </a:endParaRPr>
          </a:p>
          <a:p>
            <a:pPr marL="449580" marR="0" indent="449580" algn="just">
              <a:spcBef>
                <a:spcPts val="0"/>
              </a:spcBef>
              <a:spcAft>
                <a:spcPts val="0"/>
              </a:spcAft>
            </a:pPr>
            <a:r>
              <a:rPr lang="ru-RU" sz="1800" dirty="0">
                <a:effectLst/>
                <a:latin typeface="Times New Roman" panose="02020603050405020304" pitchFamily="18" charset="0"/>
                <a:ea typeface="Times New Roman" panose="02020603050405020304" pitchFamily="18" charset="0"/>
              </a:rPr>
              <a:t>Санэпиднадзор за технологическими процессами, новыми технологиями и </a:t>
            </a:r>
            <a:r>
              <a:rPr lang="ru-RU" sz="1800" dirty="0" err="1">
                <a:effectLst/>
                <a:latin typeface="Times New Roman" panose="02020603050405020304" pitchFamily="18" charset="0"/>
                <a:ea typeface="Times New Roman" panose="02020603050405020304" pitchFamily="18" charset="0"/>
              </a:rPr>
              <a:t>др</a:t>
            </a:r>
            <a:r>
              <a:rPr lang="ru-RU"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49580" marR="0" indent="449580" algn="just">
              <a:spcBef>
                <a:spcPts val="0"/>
              </a:spcBef>
              <a:spcAft>
                <a:spcPts val="0"/>
              </a:spcAft>
            </a:pPr>
            <a:r>
              <a:rPr lang="ru-RU" sz="1800" dirty="0">
                <a:solidFill>
                  <a:srgbClr val="000000"/>
                </a:solidFill>
                <a:latin typeface="Times New Roman" panose="02020603050405020304" pitchFamily="18" charset="0"/>
                <a:ea typeface="Times New Roman" panose="02020603050405020304" pitchFamily="18" charset="0"/>
              </a:rPr>
              <a:t>Л</a:t>
            </a:r>
            <a:r>
              <a:rPr lang="ru-RU" sz="1800" dirty="0">
                <a:solidFill>
                  <a:srgbClr val="000000"/>
                </a:solidFill>
                <a:effectLst/>
                <a:latin typeface="Times New Roman" panose="02020603050405020304" pitchFamily="18" charset="0"/>
                <a:ea typeface="Times New Roman" panose="02020603050405020304" pitchFamily="18" charset="0"/>
              </a:rPr>
              <a:t>абораторно-инструментальный контроль за вредными производственными факторами  на объектах;</a:t>
            </a:r>
            <a:endParaRPr lang="en-US" sz="1800" dirty="0">
              <a:effectLst/>
              <a:latin typeface="Times New Roman" panose="02020603050405020304" pitchFamily="18" charset="0"/>
              <a:ea typeface="Times New Roman" panose="02020603050405020304" pitchFamily="18" charset="0"/>
            </a:endParaRPr>
          </a:p>
          <a:p>
            <a:pPr marL="449580" marR="0" indent="270510" algn="just">
              <a:spcBef>
                <a:spcPts val="0"/>
              </a:spcBef>
              <a:spcAft>
                <a:spcPts val="0"/>
              </a:spcAft>
            </a:pPr>
            <a:r>
              <a:rPr lang="ru-RU" sz="1800" dirty="0">
                <a:effectLst/>
                <a:latin typeface="Times New Roman" panose="02020603050405020304" pitchFamily="18" charset="0"/>
                <a:ea typeface="Times New Roman" panose="02020603050405020304" pitchFamily="18" charset="0"/>
              </a:rPr>
              <a:t>	Осуществление полного комплекса  санитарно-гигиенических мероприятий при регистрации профзаболеваний и </a:t>
            </a:r>
            <a:r>
              <a:rPr lang="ru-RU" sz="1800" dirty="0" smtClean="0">
                <a:effectLst/>
                <a:latin typeface="Times New Roman" panose="02020603050405020304" pitchFamily="18" charset="0"/>
                <a:ea typeface="Times New Roman" panose="02020603050405020304" pitchFamily="18" charset="0"/>
              </a:rPr>
              <a:t>отравлений</a:t>
            </a:r>
            <a:r>
              <a:rPr lang="kk-KZ" sz="1800" dirty="0" smtClean="0">
                <a:latin typeface="Times New Roman" panose="02020603050405020304" pitchFamily="18" charset="0"/>
                <a:ea typeface="Times New Roman" panose="02020603050405020304" pitchFamily="18" charset="0"/>
              </a:rPr>
              <a:t>;</a:t>
            </a:r>
          </a:p>
          <a:p>
            <a:pPr marL="449580" marR="0" indent="270510" algn="just">
              <a:spcBef>
                <a:spcPts val="0"/>
              </a:spcBef>
              <a:spcAft>
                <a:spcPts val="0"/>
              </a:spcAft>
            </a:pPr>
            <a:r>
              <a:rPr lang="kk-KZ" sz="1800" dirty="0">
                <a:latin typeface="Times New Roman" panose="02020603050405020304" pitchFamily="18" charset="0"/>
              </a:rPr>
              <a:t> </a:t>
            </a:r>
            <a:r>
              <a:rPr lang="ru-RU" sz="1800" dirty="0" smtClean="0">
                <a:latin typeface="Times New Roman" panose="02020603050405020304" pitchFamily="18" charset="0"/>
              </a:rPr>
              <a:t>Рассмотрение </a:t>
            </a:r>
            <a:r>
              <a:rPr lang="ru-RU" sz="1800" dirty="0">
                <a:latin typeface="Times New Roman" panose="02020603050405020304" pitchFamily="18" charset="0"/>
              </a:rPr>
              <a:t>вопроса работы на промышленных предприятиях врачей-специалистов по медицине труда.</a:t>
            </a:r>
            <a:endParaRPr lang="en-US" dirty="0"/>
          </a:p>
        </p:txBody>
      </p:sp>
      <p:sp>
        <p:nvSpPr>
          <p:cNvPr id="4" name="Номер слайда 3">
            <a:extLst>
              <a:ext uri="{FF2B5EF4-FFF2-40B4-BE49-F238E27FC236}">
                <a16:creationId xmlns:a16="http://schemas.microsoft.com/office/drawing/2014/main" xmlns="" id="{F27FAD49-D287-4B69-BEBB-BC8CB562A0C2}"/>
              </a:ext>
            </a:extLst>
          </p:cNvPr>
          <p:cNvSpPr>
            <a:spLocks noGrp="1"/>
          </p:cNvSpPr>
          <p:nvPr>
            <p:ph type="sldNum" sz="quarter" idx="12"/>
          </p:nvPr>
        </p:nvSpPr>
        <p:spPr/>
        <p:txBody>
          <a:bodyPr/>
          <a:lstStyle/>
          <a:p>
            <a:pPr rtl="0"/>
            <a:fld id="{3A98EE3D-8CD1-4C3F-BD1C-C98C9596463C}" type="slidenum">
              <a:rPr lang="en-US" smtClean="0"/>
              <a:t>7</a:t>
            </a:fld>
            <a:endParaRPr lang="en-US" dirty="0"/>
          </a:p>
        </p:txBody>
      </p:sp>
      <p:pic>
        <p:nvPicPr>
          <p:cNvPr id="5" name="Объект 4">
            <a:extLst>
              <a:ext uri="{FF2B5EF4-FFF2-40B4-BE49-F238E27FC236}">
                <a16:creationId xmlns:a16="http://schemas.microsoft.com/office/drawing/2014/main" xmlns="" id="{891BB1B6-2983-40B8-933E-F969A1709071}"/>
              </a:ext>
            </a:extLst>
          </p:cNvPr>
          <p:cNvPicPr>
            <a:picLocks/>
          </p:cNvPicPr>
          <p:nvPr/>
        </p:nvPicPr>
        <p:blipFill rotWithShape="1">
          <a:blip r:embed="rId3">
            <a:duotone>
              <a:prstClr val="black"/>
              <a:schemeClr val="accent2">
                <a:tint val="45000"/>
                <a:satMod val="400000"/>
              </a:schemeClr>
            </a:duotone>
          </a:blip>
          <a:srcRect l="28974" t="28262" r="31026" b="18633"/>
          <a:stretch/>
        </p:blipFill>
        <p:spPr bwMode="auto">
          <a:xfrm>
            <a:off x="7013408" y="1333500"/>
            <a:ext cx="5000793" cy="3924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6" name="Прямоугольник: скругленные противолежащие углы 5">
            <a:extLst>
              <a:ext uri="{FF2B5EF4-FFF2-40B4-BE49-F238E27FC236}">
                <a16:creationId xmlns:a16="http://schemas.microsoft.com/office/drawing/2014/main" xmlns="" id="{9E2B122D-FB31-41C8-B1A6-75D98761C070}"/>
              </a:ext>
            </a:extLst>
          </p:cNvPr>
          <p:cNvSpPr/>
          <p:nvPr/>
        </p:nvSpPr>
        <p:spPr>
          <a:xfrm>
            <a:off x="7429500" y="2286000"/>
            <a:ext cx="1854200" cy="2286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БЕЗОПАСНОСТЬ</a:t>
            </a:r>
            <a:endParaRPr lang="en-US" sz="1600" b="1" dirty="0"/>
          </a:p>
        </p:txBody>
      </p:sp>
      <p:sp>
        <p:nvSpPr>
          <p:cNvPr id="7" name="Прямоугольник: скругленные противолежащие углы 6">
            <a:extLst>
              <a:ext uri="{FF2B5EF4-FFF2-40B4-BE49-F238E27FC236}">
                <a16:creationId xmlns:a16="http://schemas.microsoft.com/office/drawing/2014/main" xmlns="" id="{53AD47A8-DC81-4780-8F08-F11B6B2701DA}"/>
              </a:ext>
            </a:extLst>
          </p:cNvPr>
          <p:cNvSpPr/>
          <p:nvPr/>
        </p:nvSpPr>
        <p:spPr>
          <a:xfrm>
            <a:off x="7786604" y="3200400"/>
            <a:ext cx="1305092" cy="2286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НПА</a:t>
            </a:r>
            <a:endParaRPr lang="en-US" sz="1600" b="1" dirty="0"/>
          </a:p>
        </p:txBody>
      </p:sp>
      <p:sp>
        <p:nvSpPr>
          <p:cNvPr id="8" name="Прямоугольник: скругленные противолежащие углы 7">
            <a:extLst>
              <a:ext uri="{FF2B5EF4-FFF2-40B4-BE49-F238E27FC236}">
                <a16:creationId xmlns:a16="http://schemas.microsoft.com/office/drawing/2014/main" xmlns="" id="{6AE156AF-1DEB-4CB7-85AD-3E52F988FDDF}"/>
              </a:ext>
            </a:extLst>
          </p:cNvPr>
          <p:cNvSpPr/>
          <p:nvPr/>
        </p:nvSpPr>
        <p:spPr>
          <a:xfrm>
            <a:off x="7786604" y="3975100"/>
            <a:ext cx="1484396" cy="3683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ЗДОРОВЬЕ</a:t>
            </a:r>
            <a:endParaRPr lang="en-US" sz="1600" b="1" dirty="0"/>
          </a:p>
        </p:txBody>
      </p:sp>
      <p:sp>
        <p:nvSpPr>
          <p:cNvPr id="9" name="Прямоугольник: скругленные противолежащие углы 8">
            <a:extLst>
              <a:ext uri="{FF2B5EF4-FFF2-40B4-BE49-F238E27FC236}">
                <a16:creationId xmlns:a16="http://schemas.microsoft.com/office/drawing/2014/main" xmlns="" id="{CB065014-CA0E-40AE-A77E-32505135C50E}"/>
              </a:ext>
            </a:extLst>
          </p:cNvPr>
          <p:cNvSpPr/>
          <p:nvPr/>
        </p:nvSpPr>
        <p:spPr>
          <a:xfrm>
            <a:off x="10126412" y="2191639"/>
            <a:ext cx="1484396" cy="3683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ЗАЩИТА</a:t>
            </a:r>
            <a:endParaRPr lang="en-US" sz="1600" b="1" dirty="0"/>
          </a:p>
        </p:txBody>
      </p:sp>
      <p:sp>
        <p:nvSpPr>
          <p:cNvPr id="10" name="Прямоугольник: скругленные противолежащие углы 9">
            <a:extLst>
              <a:ext uri="{FF2B5EF4-FFF2-40B4-BE49-F238E27FC236}">
                <a16:creationId xmlns:a16="http://schemas.microsoft.com/office/drawing/2014/main" xmlns="" id="{550C20C4-A045-4D9F-B2C1-3A8408CCDD4F}"/>
              </a:ext>
            </a:extLst>
          </p:cNvPr>
          <p:cNvSpPr/>
          <p:nvPr/>
        </p:nvSpPr>
        <p:spPr>
          <a:xfrm>
            <a:off x="10126412" y="3200400"/>
            <a:ext cx="1671844" cy="2286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СТРАХОВАНИЕ</a:t>
            </a:r>
            <a:endParaRPr lang="en-US" sz="1600" b="1" dirty="0"/>
          </a:p>
        </p:txBody>
      </p:sp>
      <p:sp>
        <p:nvSpPr>
          <p:cNvPr id="11" name="Прямоугольник: скругленные противолежащие углы 10">
            <a:extLst>
              <a:ext uri="{FF2B5EF4-FFF2-40B4-BE49-F238E27FC236}">
                <a16:creationId xmlns:a16="http://schemas.microsoft.com/office/drawing/2014/main" xmlns="" id="{F55A614E-77BA-4347-80E1-DB9ECD43A1A1}"/>
              </a:ext>
            </a:extLst>
          </p:cNvPr>
          <p:cNvSpPr/>
          <p:nvPr/>
        </p:nvSpPr>
        <p:spPr>
          <a:xfrm>
            <a:off x="10126412" y="3987800"/>
            <a:ext cx="1484396" cy="355600"/>
          </a:xfrm>
          <a:prstGeom prst="round2DiagRect">
            <a:avLst/>
          </a:prstGeom>
          <a:solidFill>
            <a:srgbClr val="87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ОПАСНОСТЬ</a:t>
            </a:r>
            <a:endParaRPr lang="en-US" sz="1600" b="1" dirty="0"/>
          </a:p>
        </p:txBody>
      </p:sp>
    </p:spTree>
    <p:extLst>
      <p:ext uri="{BB962C8B-B14F-4D97-AF65-F5344CB8AC3E}">
        <p14:creationId xmlns:p14="http://schemas.microsoft.com/office/powerpoint/2010/main" val="413112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562972-3449-42D1-8185-B4BEFD52AB44}"/>
              </a:ext>
            </a:extLst>
          </p:cNvPr>
          <p:cNvSpPr>
            <a:spLocks noGrp="1"/>
          </p:cNvSpPr>
          <p:nvPr>
            <p:ph type="title"/>
          </p:nvPr>
        </p:nvSpPr>
        <p:spPr>
          <a:xfrm>
            <a:off x="492292" y="549347"/>
            <a:ext cx="11029616" cy="670129"/>
          </a:xfrm>
        </p:spPr>
        <p:txBody>
          <a:bodyPr rtlCol="0">
            <a:normAutofit/>
          </a:bodyPr>
          <a:lstStyle/>
          <a:p>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Пути</a:t>
            </a:r>
            <a:r>
              <a:rPr lang="ru-RU"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Решения</a:t>
            </a:r>
            <a:r>
              <a:rPr lang="ru-RU"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Проблем</a:t>
            </a:r>
            <a:r>
              <a:rPr lang="ru-RU"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на</a:t>
            </a:r>
            <a:r>
              <a:rPr lang="ru-RU" sz="2800"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рабочем</a:t>
            </a:r>
            <a:r>
              <a:rPr lang="ru-RU" sz="2800" b="1" dirty="0">
                <a:solidFill>
                  <a:schemeClr val="accent2">
                    <a:lumMod val="75000"/>
                  </a:schemeClr>
                </a:solidFill>
              </a:rPr>
              <a:t> </a:t>
            </a:r>
            <a:r>
              <a:rPr lang="ru-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месте</a:t>
            </a:r>
            <a:endParaRPr lang="ru"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Объект 2">
            <a:extLst>
              <a:ext uri="{FF2B5EF4-FFF2-40B4-BE49-F238E27FC236}">
                <a16:creationId xmlns:a16="http://schemas.microsoft.com/office/drawing/2014/main" xmlns="" id="{FF3F0D82-0AA6-45C3-8367-955CBFA02ED6}"/>
              </a:ext>
            </a:extLst>
          </p:cNvPr>
          <p:cNvGraphicFramePr>
            <a:graphicFrameLocks noGrp="1"/>
          </p:cNvGraphicFramePr>
          <p:nvPr>
            <p:ph idx="1"/>
            <p:extLst>
              <p:ext uri="{D42A27DB-BD31-4B8C-83A1-F6EECF244321}">
                <p14:modId xmlns:p14="http://schemas.microsoft.com/office/powerpoint/2010/main" val="2134315234"/>
              </p:ext>
            </p:extLst>
          </p:nvPr>
        </p:nvGraphicFramePr>
        <p:xfrm>
          <a:off x="752475" y="1219476"/>
          <a:ext cx="11029950" cy="421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a:extLst>
              <a:ext uri="{FF2B5EF4-FFF2-40B4-BE49-F238E27FC236}">
                <a16:creationId xmlns:a16="http://schemas.microsoft.com/office/drawing/2014/main" xmlns="" id="{62FD5480-ADF8-42DC-AB4E-D60344AA9F42}"/>
              </a:ext>
            </a:extLst>
          </p:cNvPr>
          <p:cNvSpPr>
            <a:spLocks noGrp="1"/>
          </p:cNvSpPr>
          <p:nvPr>
            <p:ph type="sldNum" sz="quarter" idx="12"/>
          </p:nvPr>
        </p:nvSpPr>
        <p:spPr/>
        <p:txBody>
          <a:bodyPr/>
          <a:lstStyle/>
          <a:p>
            <a:pPr rtl="0"/>
            <a:fld id="{3A98EE3D-8CD1-4C3F-BD1C-C98C9596463C}" type="slidenum">
              <a:rPr lang="en-US" smtClean="0"/>
              <a:t>8</a:t>
            </a:fld>
            <a:endParaRPr lang="en-US" dirty="0"/>
          </a:p>
        </p:txBody>
      </p:sp>
      <p:graphicFrame>
        <p:nvGraphicFramePr>
          <p:cNvPr id="6" name="Объект 8">
            <a:extLst>
              <a:ext uri="{FF2B5EF4-FFF2-40B4-BE49-F238E27FC236}">
                <a16:creationId xmlns:a16="http://schemas.microsoft.com/office/drawing/2014/main" xmlns="" id="{CF7A1EA8-F684-4C21-9626-6C9FD5060D52}"/>
              </a:ext>
            </a:extLst>
          </p:cNvPr>
          <p:cNvGraphicFramePr>
            <a:graphicFrameLocks/>
          </p:cNvGraphicFramePr>
          <p:nvPr>
            <p:extLst>
              <p:ext uri="{D42A27DB-BD31-4B8C-83A1-F6EECF244321}">
                <p14:modId xmlns:p14="http://schemas.microsoft.com/office/powerpoint/2010/main" val="4205572965"/>
              </p:ext>
            </p:extLst>
          </p:nvPr>
        </p:nvGraphicFramePr>
        <p:xfrm>
          <a:off x="15875" y="3683000"/>
          <a:ext cx="6096000" cy="29187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Заголовок 1">
            <a:extLst>
              <a:ext uri="{FF2B5EF4-FFF2-40B4-BE49-F238E27FC236}">
                <a16:creationId xmlns:a16="http://schemas.microsoft.com/office/drawing/2014/main" xmlns="" id="{04479DA5-5DDB-480D-8D9A-01A94B382867}"/>
              </a:ext>
            </a:extLst>
          </p:cNvPr>
          <p:cNvSpPr txBox="1">
            <a:spLocks/>
          </p:cNvSpPr>
          <p:nvPr/>
        </p:nvSpPr>
        <p:spPr>
          <a:xfrm>
            <a:off x="5549900" y="4775200"/>
            <a:ext cx="6642100" cy="1100101"/>
          </a:xfrm>
          <a:prstGeom prst="rect">
            <a:avLst/>
          </a:prstGeom>
        </p:spPr>
        <p:txBody>
          <a:bodyPr vert="horz" lIns="91440" tIns="45720" rIns="91440" bIns="45720" rtlCol="0" anchor="b">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600" b="1" dirty="0">
                <a:solidFill>
                  <a:schemeClr val="accent5"/>
                </a:solidFill>
                <a:latin typeface="Montserrat" panose="020B0604020202020204" pitchFamily="2" charset="0"/>
              </a:rPr>
              <a:t>«Управление рисками в области охраны труда и здоровья – это управление бизнес-рисками».</a:t>
            </a:r>
            <a:r>
              <a:rPr lang="ru-RU" sz="1600" b="1" dirty="0">
                <a:solidFill>
                  <a:schemeClr val="accent5"/>
                </a:solidFill>
                <a:latin typeface="Montserrat" panose="00000500000000000000" pitchFamily="2" charset="0"/>
              </a:rPr>
              <a:t> Американское общество специалистов по безопасности</a:t>
            </a:r>
            <a:endParaRPr lang="en-US" sz="1600" b="1" dirty="0">
              <a:solidFill>
                <a:schemeClr val="accent5"/>
              </a:solidFill>
            </a:endParaRPr>
          </a:p>
        </p:txBody>
      </p:sp>
    </p:spTree>
    <p:extLst>
      <p:ext uri="{BB962C8B-B14F-4D97-AF65-F5344CB8AC3E}">
        <p14:creationId xmlns:p14="http://schemas.microsoft.com/office/powerpoint/2010/main" val="346805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562972-3449-42D1-8185-B4BEFD52AB44}"/>
              </a:ext>
            </a:extLst>
          </p:cNvPr>
          <p:cNvSpPr>
            <a:spLocks noGrp="1"/>
          </p:cNvSpPr>
          <p:nvPr>
            <p:ph type="title"/>
          </p:nvPr>
        </p:nvSpPr>
        <p:spPr>
          <a:xfrm>
            <a:off x="581192" y="702156"/>
            <a:ext cx="11029616" cy="488469"/>
          </a:xfrm>
        </p:spPr>
        <p:txBody>
          <a:bodyPr rtlCol="0">
            <a:normAutofit fontScale="90000"/>
          </a:bodyPr>
          <a:lstStyle/>
          <a:p>
            <a:pPr rtl="0"/>
            <a:r>
              <a:rPr lang="ru-RU" dirty="0"/>
              <a:t/>
            </a:r>
            <a:br>
              <a:rPr lang="ru-RU" dirty="0"/>
            </a:br>
            <a:r>
              <a:rPr lang="ru-RU"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РЕКОМЕНДАЦИИ</a:t>
            </a:r>
            <a:endParaRPr lang="ru"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Объект 2">
            <a:extLst>
              <a:ext uri="{FF2B5EF4-FFF2-40B4-BE49-F238E27FC236}">
                <a16:creationId xmlns:a16="http://schemas.microsoft.com/office/drawing/2014/main" xmlns="" id="{FF3F0D82-0AA6-45C3-8367-955CBFA02ED6}"/>
              </a:ext>
            </a:extLst>
          </p:cNvPr>
          <p:cNvGraphicFramePr>
            <a:graphicFrameLocks noGrp="1"/>
          </p:cNvGraphicFramePr>
          <p:nvPr>
            <p:ph idx="1"/>
            <p:extLst>
              <p:ext uri="{D42A27DB-BD31-4B8C-83A1-F6EECF244321}">
                <p14:modId xmlns:p14="http://schemas.microsoft.com/office/powerpoint/2010/main" val="3090380624"/>
              </p:ext>
            </p:extLst>
          </p:nvPr>
        </p:nvGraphicFramePr>
        <p:xfrm>
          <a:off x="581192" y="1460500"/>
          <a:ext cx="11029950" cy="469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a:extLst>
              <a:ext uri="{FF2B5EF4-FFF2-40B4-BE49-F238E27FC236}">
                <a16:creationId xmlns:a16="http://schemas.microsoft.com/office/drawing/2014/main" xmlns="" id="{62FD5480-ADF8-42DC-AB4E-D60344AA9F42}"/>
              </a:ext>
            </a:extLst>
          </p:cNvPr>
          <p:cNvSpPr>
            <a:spLocks noGrp="1"/>
          </p:cNvSpPr>
          <p:nvPr>
            <p:ph type="sldNum" sz="quarter" idx="12"/>
          </p:nvPr>
        </p:nvSpPr>
        <p:spPr/>
        <p:txBody>
          <a:bodyPr/>
          <a:lstStyle/>
          <a:p>
            <a:pPr rtl="0"/>
            <a:fld id="{3A98EE3D-8CD1-4C3F-BD1C-C98C9596463C}" type="slidenum">
              <a:rPr lang="en-US" smtClean="0"/>
              <a:t>9</a:t>
            </a:fld>
            <a:endParaRPr lang="en-US" dirty="0"/>
          </a:p>
        </p:txBody>
      </p:sp>
    </p:spTree>
    <p:extLst>
      <p:ext uri="{BB962C8B-B14F-4D97-AF65-F5344CB8AC3E}">
        <p14:creationId xmlns:p14="http://schemas.microsoft.com/office/powerpoint/2010/main" val="263784652"/>
      </p:ext>
    </p:extLst>
  </p:cSld>
  <p:clrMapOvr>
    <a:masterClrMapping/>
  </p:clrMapOvr>
</p:sld>
</file>

<file path=ppt/theme/theme1.xml><?xml version="1.0" encoding="utf-8"?>
<a:theme xmlns:a="http://schemas.openxmlformats.org/drawingml/2006/main" name="Дивиденд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998_TF33552983" id="{160FF37C-0DDC-4D2E-AEAD-253EF6364DF1}" vid="{EC99DBC3-C858-4F3A-82DD-48D686A36DB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{858B56A7-F821-49B4-B001-DA6A3BE0F303}tf33552983_win32</Template>
  <TotalTime>519</TotalTime>
  <Words>531</Words>
  <Application>Microsoft Office PowerPoint</Application>
  <PresentationFormat>Широкоэкранный</PresentationFormat>
  <Paragraphs>111</Paragraphs>
  <Slides>9</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Arial</vt:lpstr>
      <vt:lpstr>Calibri</vt:lpstr>
      <vt:lpstr>Corbel</vt:lpstr>
      <vt:lpstr>Courier New</vt:lpstr>
      <vt:lpstr>Franklin Gothic Book</vt:lpstr>
      <vt:lpstr>Franklin Gothic Demi</vt:lpstr>
      <vt:lpstr>Montserrat</vt:lpstr>
      <vt:lpstr>Roboto</vt:lpstr>
      <vt:lpstr>Times New Roman</vt:lpstr>
      <vt:lpstr>Wingdings 2</vt:lpstr>
      <vt:lpstr>ДивидендVTI</vt:lpstr>
      <vt:lpstr>«Превентивная медицина - основа профессионального здоровья» </vt:lpstr>
      <vt:lpstr>рискориентированный аспект превентивной политики в сфере охраны труда и промышленной безопасности</vt:lpstr>
      <vt:lpstr>КЛЮЧЕВЫЕ Международные  и национальные Нормативные Документы</vt:lpstr>
      <vt:lpstr>Государственный санэпиднадзор за промышленными объектами Показатели содержания загрязняющих веществ в воздухе рабочей зоны</vt:lpstr>
      <vt:lpstr>Профессиональная заболеваемость и отравления</vt:lpstr>
      <vt:lpstr>обстоятельства и условия, возникновения профессиональных заболеваний, РК, 2022 г.</vt:lpstr>
      <vt:lpstr>НЕОБХОДИМЫЕ ОПЕРАТИВНЫЕ МЕРЫ</vt:lpstr>
      <vt:lpstr>Пути Решения Проблем на рабочем месте</vt:lpstr>
      <vt:lpstr> РЕКОМЕНДАЦИИ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РИСКОРИЕНТИРОВАННЫЙ АСПЕКТ ПРЕВЕНТИВНОЙ ПОЛИТИКИ В СФЕРЕ ОХРАНЫ ТРУДА И ПРОМЫШЛЕННОЙ БЕЗОПАСНОСТИ</dc:title>
  <dc:creator>zhmussina@gmail.com</dc:creator>
  <cp:lastModifiedBy>n.kisabekov</cp:lastModifiedBy>
  <cp:revision>50</cp:revision>
  <cp:lastPrinted>2023-05-23T11:31:53Z</cp:lastPrinted>
  <dcterms:created xsi:type="dcterms:W3CDTF">2023-05-16T13:29:23Z</dcterms:created>
  <dcterms:modified xsi:type="dcterms:W3CDTF">2023-05-23T11:32:03Z</dcterms:modified>
</cp:coreProperties>
</file>