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  <p:sldMasterId id="2147483691" r:id="rId5"/>
    <p:sldMasterId id="2147483704" r:id="rId6"/>
  </p:sldMasterIdLst>
  <p:notesMasterIdLst>
    <p:notesMasterId r:id="rId14"/>
  </p:notesMasterIdLst>
  <p:sldIdLst>
    <p:sldId id="257" r:id="rId7"/>
    <p:sldId id="2147197729" r:id="rId8"/>
    <p:sldId id="2147197737" r:id="rId9"/>
    <p:sldId id="2147197730" r:id="rId10"/>
    <p:sldId id="2147197731" r:id="rId11"/>
    <p:sldId id="2147197735" r:id="rId12"/>
    <p:sldId id="214719773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slides" id="{8F2F8475-E419-49EA-AFF6-33A0682B470F}">
          <p14:sldIdLst>
            <p14:sldId id="257"/>
          </p14:sldIdLst>
        </p14:section>
        <p14:section name="Body slides" id="{27C21532-B79C-46B8-AC1F-815DBC87A7B4}">
          <p14:sldIdLst>
            <p14:sldId id="2147197729"/>
            <p14:sldId id="2147197737"/>
            <p14:sldId id="2147197730"/>
            <p14:sldId id="2147197731"/>
            <p14:sldId id="2147197735"/>
            <p14:sldId id="214719773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C11BD1-A4ED-4DAB-BD69-8EC6F1D0BBF5}" v="6" dt="2022-09-03T09:23:44.424"/>
    <p1510:client id="{8F4BB24E-9A3E-A255-CBDA-5CAEE656CC6E}" v="55" dt="2023-04-20T02:32:33.262"/>
    <p1510:client id="{C0F78855-3620-C85A-227E-D8A6DE011ACC}" v="4" dt="2023-04-20T02:51:31.1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24" autoAdjust="0"/>
  </p:normalViewPr>
  <p:slideViewPr>
    <p:cSldViewPr snapToGrid="0">
      <p:cViewPr varScale="1">
        <p:scale>
          <a:sx n="113" d="100"/>
          <a:sy n="113" d="100"/>
        </p:scale>
        <p:origin x="39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yeva, Marina [Tengizchevroil]" userId="S::mnaf@tengizchevroil.com::376b3590-d30d-44d8-99a0-c5e6b296db5f" providerId="AD" clId="Web-{8F4BB24E-9A3E-A255-CBDA-5CAEE656CC6E}"/>
    <pc:docChg chg="modSld">
      <pc:chgData name="Andreyeva, Marina [Tengizchevroil]" userId="S::mnaf@tengizchevroil.com::376b3590-d30d-44d8-99a0-c5e6b296db5f" providerId="AD" clId="Web-{8F4BB24E-9A3E-A255-CBDA-5CAEE656CC6E}" dt="2023-04-20T02:32:33.262" v="40" actId="20577"/>
      <pc:docMkLst>
        <pc:docMk/>
      </pc:docMkLst>
      <pc:sldChg chg="modSp">
        <pc:chgData name="Andreyeva, Marina [Tengizchevroil]" userId="S::mnaf@tengizchevroil.com::376b3590-d30d-44d8-99a0-c5e6b296db5f" providerId="AD" clId="Web-{8F4BB24E-9A3E-A255-CBDA-5CAEE656CC6E}" dt="2023-04-20T02:18:00.110" v="6" actId="20577"/>
        <pc:sldMkLst>
          <pc:docMk/>
          <pc:sldMk cId="1750618430" sldId="257"/>
        </pc:sldMkLst>
        <pc:spChg chg="mod">
          <ac:chgData name="Andreyeva, Marina [Tengizchevroil]" userId="S::mnaf@tengizchevroil.com::376b3590-d30d-44d8-99a0-c5e6b296db5f" providerId="AD" clId="Web-{8F4BB24E-9A3E-A255-CBDA-5CAEE656CC6E}" dt="2023-04-20T02:18:00.110" v="6" actId="20577"/>
          <ac:spMkLst>
            <pc:docMk/>
            <pc:sldMk cId="1750618430" sldId="257"/>
            <ac:spMk id="9" creationId="{2E670D02-428C-952F-922F-DD7E5BA23212}"/>
          </ac:spMkLst>
        </pc:spChg>
      </pc:sldChg>
      <pc:sldChg chg="modSp">
        <pc:chgData name="Andreyeva, Marina [Tengizchevroil]" userId="S::mnaf@tengizchevroil.com::376b3590-d30d-44d8-99a0-c5e6b296db5f" providerId="AD" clId="Web-{8F4BB24E-9A3E-A255-CBDA-5CAEE656CC6E}" dt="2023-04-20T02:32:33.262" v="40" actId="20577"/>
        <pc:sldMkLst>
          <pc:docMk/>
          <pc:sldMk cId="1814614998" sldId="2147197736"/>
        </pc:sldMkLst>
        <pc:spChg chg="mod">
          <ac:chgData name="Andreyeva, Marina [Tengizchevroil]" userId="S::mnaf@tengizchevroil.com::376b3590-d30d-44d8-99a0-c5e6b296db5f" providerId="AD" clId="Web-{8F4BB24E-9A3E-A255-CBDA-5CAEE656CC6E}" dt="2023-04-20T02:19:30.222" v="21" actId="20577"/>
          <ac:spMkLst>
            <pc:docMk/>
            <pc:sldMk cId="1814614998" sldId="2147197736"/>
            <ac:spMk id="254" creationId="{90BEE2AD-60E5-7C64-14E0-519629C84FE8}"/>
          </ac:spMkLst>
        </pc:spChg>
        <pc:spChg chg="mod">
          <ac:chgData name="Andreyeva, Marina [Tengizchevroil]" userId="S::mnaf@tengizchevroil.com::376b3590-d30d-44d8-99a0-c5e6b296db5f" providerId="AD" clId="Web-{8F4BB24E-9A3E-A255-CBDA-5CAEE656CC6E}" dt="2023-04-20T02:19:36.222" v="22" actId="20577"/>
          <ac:spMkLst>
            <pc:docMk/>
            <pc:sldMk cId="1814614998" sldId="2147197736"/>
            <ac:spMk id="260" creationId="{11DFFF82-5C93-10F5-0A19-6012D3B44432}"/>
          </ac:spMkLst>
        </pc:spChg>
        <pc:spChg chg="mod">
          <ac:chgData name="Andreyeva, Marina [Tengizchevroil]" userId="S::mnaf@tengizchevroil.com::376b3590-d30d-44d8-99a0-c5e6b296db5f" providerId="AD" clId="Web-{8F4BB24E-9A3E-A255-CBDA-5CAEE656CC6E}" dt="2023-04-20T02:18:23.329" v="12" actId="20577"/>
          <ac:spMkLst>
            <pc:docMk/>
            <pc:sldMk cId="1814614998" sldId="2147197736"/>
            <ac:spMk id="263" creationId="{6208A172-030B-A7A2-0B9B-F95198FD178A}"/>
          </ac:spMkLst>
        </pc:spChg>
        <pc:spChg chg="mod">
          <ac:chgData name="Andreyeva, Marina [Tengizchevroil]" userId="S::mnaf@tengizchevroil.com::376b3590-d30d-44d8-99a0-c5e6b296db5f" providerId="AD" clId="Web-{8F4BB24E-9A3E-A255-CBDA-5CAEE656CC6E}" dt="2023-04-20T02:32:16.433" v="36" actId="20577"/>
          <ac:spMkLst>
            <pc:docMk/>
            <pc:sldMk cId="1814614998" sldId="2147197736"/>
            <ac:spMk id="266" creationId="{9CCE4F7E-E63E-A787-EE4A-FBA019303FCB}"/>
          </ac:spMkLst>
        </pc:spChg>
        <pc:spChg chg="mod">
          <ac:chgData name="Andreyeva, Marina [Tengizchevroil]" userId="S::mnaf@tengizchevroil.com::376b3590-d30d-44d8-99a0-c5e6b296db5f" providerId="AD" clId="Web-{8F4BB24E-9A3E-A255-CBDA-5CAEE656CC6E}" dt="2023-04-20T02:31:47.448" v="29" actId="20577"/>
          <ac:spMkLst>
            <pc:docMk/>
            <pc:sldMk cId="1814614998" sldId="2147197736"/>
            <ac:spMk id="267" creationId="{9F85E279-CE78-E366-AAED-A7160C80673A}"/>
          </ac:spMkLst>
        </pc:spChg>
        <pc:spChg chg="mod">
          <ac:chgData name="Andreyeva, Marina [Tengizchevroil]" userId="S::mnaf@tengizchevroil.com::376b3590-d30d-44d8-99a0-c5e6b296db5f" providerId="AD" clId="Web-{8F4BB24E-9A3E-A255-CBDA-5CAEE656CC6E}" dt="2023-04-20T02:32:33.262" v="40" actId="20577"/>
          <ac:spMkLst>
            <pc:docMk/>
            <pc:sldMk cId="1814614998" sldId="2147197736"/>
            <ac:spMk id="268" creationId="{0140F6A7-C28E-D189-0EA9-5AE06009FD18}"/>
          </ac:spMkLst>
        </pc:spChg>
      </pc:sldChg>
    </pc:docChg>
  </pc:docChgLst>
  <pc:docChgLst>
    <pc:chgData name="Andreyeva, Marina [Tengizchevroil]" userId="S::mnaf@tengizchevroil.com::376b3590-d30d-44d8-99a0-c5e6b296db5f" providerId="AD" clId="Web-{C0F78855-3620-C85A-227E-D8A6DE011ACC}"/>
    <pc:docChg chg="modSld">
      <pc:chgData name="Andreyeva, Marina [Tengizchevroil]" userId="S::mnaf@tengizchevroil.com::376b3590-d30d-44d8-99a0-c5e6b296db5f" providerId="AD" clId="Web-{C0F78855-3620-C85A-227E-D8A6DE011ACC}" dt="2023-04-20T02:51:31.109" v="3" actId="20577"/>
      <pc:docMkLst>
        <pc:docMk/>
      </pc:docMkLst>
      <pc:sldChg chg="modSp">
        <pc:chgData name="Andreyeva, Marina [Tengizchevroil]" userId="S::mnaf@tengizchevroil.com::376b3590-d30d-44d8-99a0-c5e6b296db5f" providerId="AD" clId="Web-{C0F78855-3620-C85A-227E-D8A6DE011ACC}" dt="2023-04-20T02:51:31.109" v="3" actId="20577"/>
        <pc:sldMkLst>
          <pc:docMk/>
          <pc:sldMk cId="1814614998" sldId="2147197736"/>
        </pc:sldMkLst>
        <pc:spChg chg="mod">
          <ac:chgData name="Andreyeva, Marina [Tengizchevroil]" userId="S::mnaf@tengizchevroil.com::376b3590-d30d-44d8-99a0-c5e6b296db5f" providerId="AD" clId="Web-{C0F78855-3620-C85A-227E-D8A6DE011ACC}" dt="2023-04-20T02:51:31.109" v="3" actId="20577"/>
          <ac:spMkLst>
            <pc:docMk/>
            <pc:sldMk cId="1814614998" sldId="2147197736"/>
            <ac:spMk id="260" creationId="{11DFFF82-5C93-10F5-0A19-6012D3B44432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F692A3-F3BA-4B7D-8E80-B72355A08F20}" type="doc">
      <dgm:prSet loTypeId="urn:microsoft.com/office/officeart/2005/8/layout/vProcess5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3E17642-C07C-48DA-8039-9C196AB33903}">
      <dgm:prSet phldrT="[Text]" custT="1"/>
      <dgm:spPr>
        <a:xfrm>
          <a:off x="0" y="0"/>
          <a:ext cx="5118599" cy="725309"/>
        </a:xfrm>
        <a:prstGeom prst="roundRect">
          <a:avLst>
            <a:gd name="adj" fmla="val 10000"/>
          </a:avLst>
        </a:prstGeom>
        <a:solidFill>
          <a:srgbClr val="0B2D71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9DD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sz="1600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Старая система бумажных НД – до 2018 г.</a:t>
          </a:r>
          <a:endParaRPr lang="en-US" sz="1600" dirty="0">
            <a:solidFill>
              <a:sysClr val="window" lastClr="FFFFFF"/>
            </a:solidFill>
            <a:latin typeface="Arial"/>
            <a:ea typeface="+mn-ea"/>
            <a:cs typeface="+mn-cs"/>
          </a:endParaRPr>
        </a:p>
      </dgm:t>
    </dgm:pt>
    <dgm:pt modelId="{5831240C-F3D2-4922-8EE0-A11706963771}" type="parTrans" cxnId="{59D87BAA-79D0-40F8-BBF9-7FDC4D87A475}">
      <dgm:prSet/>
      <dgm:spPr/>
      <dgm:t>
        <a:bodyPr/>
        <a:lstStyle/>
        <a:p>
          <a:endParaRPr lang="en-US"/>
        </a:p>
      </dgm:t>
    </dgm:pt>
    <dgm:pt modelId="{3139B9CD-78ED-4E8C-B4F2-72E26C0EC68F}" type="sibTrans" cxnId="{59D87BAA-79D0-40F8-BBF9-7FDC4D87A475}">
      <dgm:prSet/>
      <dgm:spPr>
        <a:xfrm>
          <a:off x="4647148" y="550026"/>
          <a:ext cx="471450" cy="471450"/>
        </a:xfrm>
        <a:prstGeom prst="downArrow">
          <a:avLst>
            <a:gd name="adj1" fmla="val 55000"/>
            <a:gd name="adj2" fmla="val 45000"/>
          </a:avLst>
        </a:prstGeom>
        <a:solidFill>
          <a:srgbClr val="0B2D71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B2D7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B2523090-7DB2-47CF-828C-56BD8E3A26BB}">
      <dgm:prSet phldrT="[Text]" custT="1"/>
      <dgm:spPr>
        <a:xfrm>
          <a:off x="451641" y="846193"/>
          <a:ext cx="5118599" cy="725309"/>
        </a:xfrm>
        <a:prstGeom prst="roundRect">
          <a:avLst>
            <a:gd name="adj" fmla="val 10000"/>
          </a:avLst>
        </a:prstGeom>
        <a:solidFill>
          <a:srgbClr val="0B2D71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9DD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sz="1600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Оптимизация системы НД</a:t>
          </a:r>
          <a:r>
            <a:rPr lang="en-US" sz="1600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 (</a:t>
          </a:r>
          <a:r>
            <a:rPr lang="ru-RU" sz="1600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на бумажных носителях</a:t>
          </a:r>
          <a:r>
            <a:rPr lang="en-US" sz="1600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) – 2019</a:t>
          </a:r>
          <a:r>
            <a:rPr lang="ru-RU" sz="1600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 г.</a:t>
          </a:r>
          <a:endParaRPr lang="en-US" sz="1600" dirty="0">
            <a:solidFill>
              <a:sysClr val="window" lastClr="FFFFFF"/>
            </a:solidFill>
            <a:latin typeface="Arial"/>
            <a:ea typeface="+mn-ea"/>
            <a:cs typeface="+mn-cs"/>
          </a:endParaRPr>
        </a:p>
      </dgm:t>
    </dgm:pt>
    <dgm:pt modelId="{365CF774-1018-4B2E-9D26-43090630BEAE}" type="parTrans" cxnId="{BEBF05EB-FDC0-420F-9B6E-D113DE3740EC}">
      <dgm:prSet/>
      <dgm:spPr/>
      <dgm:t>
        <a:bodyPr/>
        <a:lstStyle/>
        <a:p>
          <a:endParaRPr lang="en-US"/>
        </a:p>
      </dgm:t>
    </dgm:pt>
    <dgm:pt modelId="{1D2E8E62-1FF4-466D-8A21-5FFBC41B5116}" type="sibTrans" cxnId="{BEBF05EB-FDC0-420F-9B6E-D113DE3740EC}">
      <dgm:prSet/>
      <dgm:spPr>
        <a:xfrm>
          <a:off x="5098789" y="1391384"/>
          <a:ext cx="471450" cy="471450"/>
        </a:xfrm>
        <a:prstGeom prst="downArrow">
          <a:avLst>
            <a:gd name="adj1" fmla="val 55000"/>
            <a:gd name="adj2" fmla="val 45000"/>
          </a:avLst>
        </a:prstGeom>
        <a:solidFill>
          <a:srgbClr val="0B2D71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B2D7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D47D82BE-8E4F-4406-BCAC-44BADACF5C52}">
      <dgm:prSet phldrT="[Text]" custT="1"/>
      <dgm:spPr>
        <a:xfrm>
          <a:off x="903282" y="1692387"/>
          <a:ext cx="5118599" cy="725309"/>
        </a:xfrm>
        <a:prstGeom prst="roundRect">
          <a:avLst>
            <a:gd name="adj" fmla="val 10000"/>
          </a:avLst>
        </a:prstGeom>
        <a:solidFill>
          <a:srgbClr val="0B2D71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9DD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sz="1600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Электронная система НД </a:t>
          </a:r>
          <a:r>
            <a:rPr lang="en-US" sz="1600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– 2021</a:t>
          </a:r>
          <a:r>
            <a:rPr lang="ru-RU" sz="1600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 г.</a:t>
          </a:r>
          <a:endParaRPr lang="en-US" sz="1600" dirty="0">
            <a:solidFill>
              <a:sysClr val="window" lastClr="FFFFFF"/>
            </a:solidFill>
            <a:latin typeface="Arial"/>
            <a:ea typeface="+mn-ea"/>
            <a:cs typeface="+mn-cs"/>
          </a:endParaRPr>
        </a:p>
      </dgm:t>
    </dgm:pt>
    <dgm:pt modelId="{033AE345-6E90-4806-9A5A-A0497D3B2973}" type="parTrans" cxnId="{5E94D6DD-B41B-4662-906B-5637E4B3D1F6}">
      <dgm:prSet/>
      <dgm:spPr/>
      <dgm:t>
        <a:bodyPr/>
        <a:lstStyle/>
        <a:p>
          <a:endParaRPr lang="en-US"/>
        </a:p>
      </dgm:t>
    </dgm:pt>
    <dgm:pt modelId="{D87EC3D1-585E-4AA7-BD3F-5B827BA17950}" type="sibTrans" cxnId="{5E94D6DD-B41B-4662-906B-5637E4B3D1F6}">
      <dgm:prSet/>
      <dgm:spPr/>
      <dgm:t>
        <a:bodyPr/>
        <a:lstStyle/>
        <a:p>
          <a:endParaRPr lang="en-US"/>
        </a:p>
      </dgm:t>
    </dgm:pt>
    <dgm:pt modelId="{3B788EEA-4567-4B8D-9405-7EDAFFC3D54C}" type="pres">
      <dgm:prSet presAssocID="{89F692A3-F3BA-4B7D-8E80-B72355A08F2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42BF3E8-1A3A-4967-A69D-040FD5BDDED8}" type="pres">
      <dgm:prSet presAssocID="{89F692A3-F3BA-4B7D-8E80-B72355A08F20}" presName="dummyMaxCanvas" presStyleCnt="0">
        <dgm:presLayoutVars/>
      </dgm:prSet>
      <dgm:spPr/>
    </dgm:pt>
    <dgm:pt modelId="{1835E6C4-B2EB-419F-AECC-66DDE0112ABE}" type="pres">
      <dgm:prSet presAssocID="{89F692A3-F3BA-4B7D-8E80-B72355A08F20}" presName="ThreeNodes_1" presStyleLbl="node1" presStyleIdx="0" presStyleCnt="3" custScaleX="1050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A2113C-FF50-498F-854A-4E9EC17AE61D}" type="pres">
      <dgm:prSet presAssocID="{89F692A3-F3BA-4B7D-8E80-B72355A08F20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EC64CE-E162-43E2-A7E7-45CB03166482}" type="pres">
      <dgm:prSet presAssocID="{89F692A3-F3BA-4B7D-8E80-B72355A08F20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5B123C-422A-4EC5-9570-462BE32A6BD7}" type="pres">
      <dgm:prSet presAssocID="{89F692A3-F3BA-4B7D-8E80-B72355A08F20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83D603-E01D-4064-B1CE-9BF1CDFDE236}" type="pres">
      <dgm:prSet presAssocID="{89F692A3-F3BA-4B7D-8E80-B72355A08F20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4E6AEB-FD5B-488D-BBB1-A98E528BA828}" type="pres">
      <dgm:prSet presAssocID="{89F692A3-F3BA-4B7D-8E80-B72355A08F20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0CE115-495C-4954-92FF-E0B43F2BF9D4}" type="pres">
      <dgm:prSet presAssocID="{89F692A3-F3BA-4B7D-8E80-B72355A08F20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3CCFA2-7BE8-4A14-B7D7-BC9BC80D083E}" type="pres">
      <dgm:prSet presAssocID="{89F692A3-F3BA-4B7D-8E80-B72355A08F20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18DAE2-185A-4E92-9658-9630208210F6}" type="presOf" srcId="{1D2E8E62-1FF4-466D-8A21-5FFBC41B5116}" destId="{C683D603-E01D-4064-B1CE-9BF1CDFDE236}" srcOrd="0" destOrd="0" presId="urn:microsoft.com/office/officeart/2005/8/layout/vProcess5"/>
    <dgm:cxn modelId="{E321CB74-87E1-48D9-8CA0-0221BEF2E593}" type="presOf" srcId="{D47D82BE-8E4F-4406-BCAC-44BADACF5C52}" destId="{293CCFA2-7BE8-4A14-B7D7-BC9BC80D083E}" srcOrd="1" destOrd="0" presId="urn:microsoft.com/office/officeart/2005/8/layout/vProcess5"/>
    <dgm:cxn modelId="{217DF581-7FA1-41B7-BD8A-00FBF140EB14}" type="presOf" srcId="{B2523090-7DB2-47CF-828C-56BD8E3A26BB}" destId="{06A2113C-FF50-498F-854A-4E9EC17AE61D}" srcOrd="0" destOrd="0" presId="urn:microsoft.com/office/officeart/2005/8/layout/vProcess5"/>
    <dgm:cxn modelId="{500A3516-82A8-4E96-955B-E09E3D5CEBC6}" type="presOf" srcId="{3139B9CD-78ED-4E8C-B4F2-72E26C0EC68F}" destId="{0C5B123C-422A-4EC5-9570-462BE32A6BD7}" srcOrd="0" destOrd="0" presId="urn:microsoft.com/office/officeart/2005/8/layout/vProcess5"/>
    <dgm:cxn modelId="{FCFEABE5-FBA2-4C7F-9249-B2BC210D4F1F}" type="presOf" srcId="{89F692A3-F3BA-4B7D-8E80-B72355A08F20}" destId="{3B788EEA-4567-4B8D-9405-7EDAFFC3D54C}" srcOrd="0" destOrd="0" presId="urn:microsoft.com/office/officeart/2005/8/layout/vProcess5"/>
    <dgm:cxn modelId="{EEF51D89-3F59-4B89-B85E-435C6B40818D}" type="presOf" srcId="{D47D82BE-8E4F-4406-BCAC-44BADACF5C52}" destId="{FBEC64CE-E162-43E2-A7E7-45CB03166482}" srcOrd="0" destOrd="0" presId="urn:microsoft.com/office/officeart/2005/8/layout/vProcess5"/>
    <dgm:cxn modelId="{5E94D6DD-B41B-4662-906B-5637E4B3D1F6}" srcId="{89F692A3-F3BA-4B7D-8E80-B72355A08F20}" destId="{D47D82BE-8E4F-4406-BCAC-44BADACF5C52}" srcOrd="2" destOrd="0" parTransId="{033AE345-6E90-4806-9A5A-A0497D3B2973}" sibTransId="{D87EC3D1-585E-4AA7-BD3F-5B827BA17950}"/>
    <dgm:cxn modelId="{E6537E3E-BF32-49DA-A6BD-4713C5380137}" type="presOf" srcId="{B2523090-7DB2-47CF-828C-56BD8E3A26BB}" destId="{A10CE115-495C-4954-92FF-E0B43F2BF9D4}" srcOrd="1" destOrd="0" presId="urn:microsoft.com/office/officeart/2005/8/layout/vProcess5"/>
    <dgm:cxn modelId="{BEBF05EB-FDC0-420F-9B6E-D113DE3740EC}" srcId="{89F692A3-F3BA-4B7D-8E80-B72355A08F20}" destId="{B2523090-7DB2-47CF-828C-56BD8E3A26BB}" srcOrd="1" destOrd="0" parTransId="{365CF774-1018-4B2E-9D26-43090630BEAE}" sibTransId="{1D2E8E62-1FF4-466D-8A21-5FFBC41B5116}"/>
    <dgm:cxn modelId="{F6402DC6-0E9D-4E87-A33E-44BF33F8EC00}" type="presOf" srcId="{C3E17642-C07C-48DA-8039-9C196AB33903}" destId="{9F4E6AEB-FD5B-488D-BBB1-A98E528BA828}" srcOrd="1" destOrd="0" presId="urn:microsoft.com/office/officeart/2005/8/layout/vProcess5"/>
    <dgm:cxn modelId="{59D87BAA-79D0-40F8-BBF9-7FDC4D87A475}" srcId="{89F692A3-F3BA-4B7D-8E80-B72355A08F20}" destId="{C3E17642-C07C-48DA-8039-9C196AB33903}" srcOrd="0" destOrd="0" parTransId="{5831240C-F3D2-4922-8EE0-A11706963771}" sibTransId="{3139B9CD-78ED-4E8C-B4F2-72E26C0EC68F}"/>
    <dgm:cxn modelId="{C1725EF0-620D-4827-BE86-C3BCAC1C8A17}" type="presOf" srcId="{C3E17642-C07C-48DA-8039-9C196AB33903}" destId="{1835E6C4-B2EB-419F-AECC-66DDE0112ABE}" srcOrd="0" destOrd="0" presId="urn:microsoft.com/office/officeart/2005/8/layout/vProcess5"/>
    <dgm:cxn modelId="{7ECBE7DA-00A8-47F3-B400-220F46988665}" type="presParOf" srcId="{3B788EEA-4567-4B8D-9405-7EDAFFC3D54C}" destId="{D42BF3E8-1A3A-4967-A69D-040FD5BDDED8}" srcOrd="0" destOrd="0" presId="urn:microsoft.com/office/officeart/2005/8/layout/vProcess5"/>
    <dgm:cxn modelId="{1CF2AF1F-DEE0-46FB-ACD5-2C334A551636}" type="presParOf" srcId="{3B788EEA-4567-4B8D-9405-7EDAFFC3D54C}" destId="{1835E6C4-B2EB-419F-AECC-66DDE0112ABE}" srcOrd="1" destOrd="0" presId="urn:microsoft.com/office/officeart/2005/8/layout/vProcess5"/>
    <dgm:cxn modelId="{4FB9955B-0C1D-4BB9-AF05-3AA46758D287}" type="presParOf" srcId="{3B788EEA-4567-4B8D-9405-7EDAFFC3D54C}" destId="{06A2113C-FF50-498F-854A-4E9EC17AE61D}" srcOrd="2" destOrd="0" presId="urn:microsoft.com/office/officeart/2005/8/layout/vProcess5"/>
    <dgm:cxn modelId="{41986205-EA42-41CF-B519-3E04136FC1AE}" type="presParOf" srcId="{3B788EEA-4567-4B8D-9405-7EDAFFC3D54C}" destId="{FBEC64CE-E162-43E2-A7E7-45CB03166482}" srcOrd="3" destOrd="0" presId="urn:microsoft.com/office/officeart/2005/8/layout/vProcess5"/>
    <dgm:cxn modelId="{6922E75D-3D58-41AC-B1F5-12DDC763F6F7}" type="presParOf" srcId="{3B788EEA-4567-4B8D-9405-7EDAFFC3D54C}" destId="{0C5B123C-422A-4EC5-9570-462BE32A6BD7}" srcOrd="4" destOrd="0" presId="urn:microsoft.com/office/officeart/2005/8/layout/vProcess5"/>
    <dgm:cxn modelId="{A6E728AE-EA6F-42C1-A1C1-BED9FD8C068D}" type="presParOf" srcId="{3B788EEA-4567-4B8D-9405-7EDAFFC3D54C}" destId="{C683D603-E01D-4064-B1CE-9BF1CDFDE236}" srcOrd="5" destOrd="0" presId="urn:microsoft.com/office/officeart/2005/8/layout/vProcess5"/>
    <dgm:cxn modelId="{47B7E841-7F8B-480E-97F4-1584BC82821A}" type="presParOf" srcId="{3B788EEA-4567-4B8D-9405-7EDAFFC3D54C}" destId="{9F4E6AEB-FD5B-488D-BBB1-A98E528BA828}" srcOrd="6" destOrd="0" presId="urn:microsoft.com/office/officeart/2005/8/layout/vProcess5"/>
    <dgm:cxn modelId="{D44576E1-135F-4C64-AF32-352D856BD80E}" type="presParOf" srcId="{3B788EEA-4567-4B8D-9405-7EDAFFC3D54C}" destId="{A10CE115-495C-4954-92FF-E0B43F2BF9D4}" srcOrd="7" destOrd="0" presId="urn:microsoft.com/office/officeart/2005/8/layout/vProcess5"/>
    <dgm:cxn modelId="{AC777138-278E-4386-86D8-4C0DD7B8AA49}" type="presParOf" srcId="{3B788EEA-4567-4B8D-9405-7EDAFFC3D54C}" destId="{293CCFA2-7BE8-4A14-B7D7-BC9BC80D083E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F692A3-F3BA-4B7D-8E80-B72355A08F20}" type="doc">
      <dgm:prSet loTypeId="urn:microsoft.com/office/officeart/2005/8/layout/vProcess5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3E17642-C07C-48DA-8039-9C196AB33903}">
      <dgm:prSet phldrT="[Text]" custT="1"/>
      <dgm:spPr>
        <a:xfrm>
          <a:off x="0" y="0"/>
          <a:ext cx="5118599" cy="725309"/>
        </a:xfrm>
        <a:prstGeom prst="roundRect">
          <a:avLst>
            <a:gd name="adj" fmla="val 10000"/>
          </a:avLst>
        </a:prstGeom>
        <a:solidFill>
          <a:srgbClr val="0B2D71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9DD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sz="1600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Старая система бумажных НД – до 2018 г.</a:t>
          </a:r>
          <a:endParaRPr lang="en-US" sz="1600" dirty="0">
            <a:solidFill>
              <a:sysClr val="window" lastClr="FFFFFF"/>
            </a:solidFill>
            <a:latin typeface="Arial"/>
            <a:ea typeface="+mn-ea"/>
            <a:cs typeface="+mn-cs"/>
          </a:endParaRPr>
        </a:p>
      </dgm:t>
    </dgm:pt>
    <dgm:pt modelId="{5831240C-F3D2-4922-8EE0-A11706963771}" type="parTrans" cxnId="{59D87BAA-79D0-40F8-BBF9-7FDC4D87A475}">
      <dgm:prSet/>
      <dgm:spPr/>
      <dgm:t>
        <a:bodyPr/>
        <a:lstStyle/>
        <a:p>
          <a:endParaRPr lang="en-US"/>
        </a:p>
      </dgm:t>
    </dgm:pt>
    <dgm:pt modelId="{3139B9CD-78ED-4E8C-B4F2-72E26C0EC68F}" type="sibTrans" cxnId="{59D87BAA-79D0-40F8-BBF9-7FDC4D87A475}">
      <dgm:prSet/>
      <dgm:spPr>
        <a:xfrm>
          <a:off x="4647148" y="550026"/>
          <a:ext cx="471450" cy="471450"/>
        </a:xfrm>
        <a:prstGeom prst="downArrow">
          <a:avLst>
            <a:gd name="adj1" fmla="val 55000"/>
            <a:gd name="adj2" fmla="val 45000"/>
          </a:avLst>
        </a:prstGeom>
        <a:solidFill>
          <a:srgbClr val="0B2D71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B2D7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B2523090-7DB2-47CF-828C-56BD8E3A26BB}">
      <dgm:prSet phldrT="[Text]" custT="1"/>
      <dgm:spPr>
        <a:xfrm>
          <a:off x="451641" y="846193"/>
          <a:ext cx="5118599" cy="725309"/>
        </a:xfrm>
        <a:prstGeom prst="roundRect">
          <a:avLst>
            <a:gd name="adj" fmla="val 10000"/>
          </a:avLst>
        </a:prstGeom>
        <a:solidFill>
          <a:srgbClr val="0B2D71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9DD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sz="1600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Оптимизация системы НД</a:t>
          </a:r>
          <a:r>
            <a:rPr lang="en-US" sz="1600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 (</a:t>
          </a:r>
          <a:r>
            <a:rPr lang="ru-RU" sz="1600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на бумажных носителях</a:t>
          </a:r>
          <a:r>
            <a:rPr lang="en-US" sz="1600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) – 2019</a:t>
          </a:r>
          <a:r>
            <a:rPr lang="ru-RU" sz="1600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 г.</a:t>
          </a:r>
          <a:endParaRPr lang="en-US" sz="1600" dirty="0">
            <a:solidFill>
              <a:sysClr val="window" lastClr="FFFFFF"/>
            </a:solidFill>
            <a:latin typeface="Arial"/>
            <a:ea typeface="+mn-ea"/>
            <a:cs typeface="+mn-cs"/>
          </a:endParaRPr>
        </a:p>
      </dgm:t>
    </dgm:pt>
    <dgm:pt modelId="{365CF774-1018-4B2E-9D26-43090630BEAE}" type="parTrans" cxnId="{BEBF05EB-FDC0-420F-9B6E-D113DE3740EC}">
      <dgm:prSet/>
      <dgm:spPr/>
      <dgm:t>
        <a:bodyPr/>
        <a:lstStyle/>
        <a:p>
          <a:endParaRPr lang="en-US"/>
        </a:p>
      </dgm:t>
    </dgm:pt>
    <dgm:pt modelId="{1D2E8E62-1FF4-466D-8A21-5FFBC41B5116}" type="sibTrans" cxnId="{BEBF05EB-FDC0-420F-9B6E-D113DE3740EC}">
      <dgm:prSet/>
      <dgm:spPr>
        <a:xfrm>
          <a:off x="5098789" y="1391384"/>
          <a:ext cx="471450" cy="471450"/>
        </a:xfrm>
        <a:prstGeom prst="downArrow">
          <a:avLst>
            <a:gd name="adj1" fmla="val 55000"/>
            <a:gd name="adj2" fmla="val 45000"/>
          </a:avLst>
        </a:prstGeom>
        <a:solidFill>
          <a:srgbClr val="0B2D71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B2D7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D47D82BE-8E4F-4406-BCAC-44BADACF5C52}">
      <dgm:prSet phldrT="[Text]" custT="1"/>
      <dgm:spPr>
        <a:xfrm>
          <a:off x="903282" y="1692387"/>
          <a:ext cx="5118599" cy="725309"/>
        </a:xfrm>
        <a:prstGeom prst="roundRect">
          <a:avLst>
            <a:gd name="adj" fmla="val 10000"/>
          </a:avLst>
        </a:prstGeom>
        <a:solidFill>
          <a:srgbClr val="0B2D71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9DD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sz="1600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Электронная система НД </a:t>
          </a:r>
          <a:r>
            <a:rPr lang="en-US" sz="1600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– 2021</a:t>
          </a:r>
          <a:r>
            <a:rPr lang="ru-RU" sz="1600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 г.</a:t>
          </a:r>
          <a:endParaRPr lang="en-US" sz="1600" dirty="0">
            <a:solidFill>
              <a:sysClr val="window" lastClr="FFFFFF"/>
            </a:solidFill>
            <a:latin typeface="Arial"/>
            <a:ea typeface="+mn-ea"/>
            <a:cs typeface="+mn-cs"/>
          </a:endParaRPr>
        </a:p>
      </dgm:t>
    </dgm:pt>
    <dgm:pt modelId="{033AE345-6E90-4806-9A5A-A0497D3B2973}" type="parTrans" cxnId="{5E94D6DD-B41B-4662-906B-5637E4B3D1F6}">
      <dgm:prSet/>
      <dgm:spPr/>
      <dgm:t>
        <a:bodyPr/>
        <a:lstStyle/>
        <a:p>
          <a:endParaRPr lang="en-US"/>
        </a:p>
      </dgm:t>
    </dgm:pt>
    <dgm:pt modelId="{D87EC3D1-585E-4AA7-BD3F-5B827BA17950}" type="sibTrans" cxnId="{5E94D6DD-B41B-4662-906B-5637E4B3D1F6}">
      <dgm:prSet/>
      <dgm:spPr/>
      <dgm:t>
        <a:bodyPr/>
        <a:lstStyle/>
        <a:p>
          <a:endParaRPr lang="en-US"/>
        </a:p>
      </dgm:t>
    </dgm:pt>
    <dgm:pt modelId="{3B788EEA-4567-4B8D-9405-7EDAFFC3D54C}" type="pres">
      <dgm:prSet presAssocID="{89F692A3-F3BA-4B7D-8E80-B72355A08F2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42BF3E8-1A3A-4967-A69D-040FD5BDDED8}" type="pres">
      <dgm:prSet presAssocID="{89F692A3-F3BA-4B7D-8E80-B72355A08F20}" presName="dummyMaxCanvas" presStyleCnt="0">
        <dgm:presLayoutVars/>
      </dgm:prSet>
      <dgm:spPr/>
    </dgm:pt>
    <dgm:pt modelId="{1835E6C4-B2EB-419F-AECC-66DDE0112ABE}" type="pres">
      <dgm:prSet presAssocID="{89F692A3-F3BA-4B7D-8E80-B72355A08F20}" presName="ThreeNodes_1" presStyleLbl="node1" presStyleIdx="0" presStyleCnt="3" custScaleX="1050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A2113C-FF50-498F-854A-4E9EC17AE61D}" type="pres">
      <dgm:prSet presAssocID="{89F692A3-F3BA-4B7D-8E80-B72355A08F20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EC64CE-E162-43E2-A7E7-45CB03166482}" type="pres">
      <dgm:prSet presAssocID="{89F692A3-F3BA-4B7D-8E80-B72355A08F20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5B123C-422A-4EC5-9570-462BE32A6BD7}" type="pres">
      <dgm:prSet presAssocID="{89F692A3-F3BA-4B7D-8E80-B72355A08F20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83D603-E01D-4064-B1CE-9BF1CDFDE236}" type="pres">
      <dgm:prSet presAssocID="{89F692A3-F3BA-4B7D-8E80-B72355A08F20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4E6AEB-FD5B-488D-BBB1-A98E528BA828}" type="pres">
      <dgm:prSet presAssocID="{89F692A3-F3BA-4B7D-8E80-B72355A08F20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0CE115-495C-4954-92FF-E0B43F2BF9D4}" type="pres">
      <dgm:prSet presAssocID="{89F692A3-F3BA-4B7D-8E80-B72355A08F20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3CCFA2-7BE8-4A14-B7D7-BC9BC80D083E}" type="pres">
      <dgm:prSet presAssocID="{89F692A3-F3BA-4B7D-8E80-B72355A08F20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18DAE2-185A-4E92-9658-9630208210F6}" type="presOf" srcId="{1D2E8E62-1FF4-466D-8A21-5FFBC41B5116}" destId="{C683D603-E01D-4064-B1CE-9BF1CDFDE236}" srcOrd="0" destOrd="0" presId="urn:microsoft.com/office/officeart/2005/8/layout/vProcess5"/>
    <dgm:cxn modelId="{E321CB74-87E1-48D9-8CA0-0221BEF2E593}" type="presOf" srcId="{D47D82BE-8E4F-4406-BCAC-44BADACF5C52}" destId="{293CCFA2-7BE8-4A14-B7D7-BC9BC80D083E}" srcOrd="1" destOrd="0" presId="urn:microsoft.com/office/officeart/2005/8/layout/vProcess5"/>
    <dgm:cxn modelId="{217DF581-7FA1-41B7-BD8A-00FBF140EB14}" type="presOf" srcId="{B2523090-7DB2-47CF-828C-56BD8E3A26BB}" destId="{06A2113C-FF50-498F-854A-4E9EC17AE61D}" srcOrd="0" destOrd="0" presId="urn:microsoft.com/office/officeart/2005/8/layout/vProcess5"/>
    <dgm:cxn modelId="{500A3516-82A8-4E96-955B-E09E3D5CEBC6}" type="presOf" srcId="{3139B9CD-78ED-4E8C-B4F2-72E26C0EC68F}" destId="{0C5B123C-422A-4EC5-9570-462BE32A6BD7}" srcOrd="0" destOrd="0" presId="urn:microsoft.com/office/officeart/2005/8/layout/vProcess5"/>
    <dgm:cxn modelId="{FCFEABE5-FBA2-4C7F-9249-B2BC210D4F1F}" type="presOf" srcId="{89F692A3-F3BA-4B7D-8E80-B72355A08F20}" destId="{3B788EEA-4567-4B8D-9405-7EDAFFC3D54C}" srcOrd="0" destOrd="0" presId="urn:microsoft.com/office/officeart/2005/8/layout/vProcess5"/>
    <dgm:cxn modelId="{EEF51D89-3F59-4B89-B85E-435C6B40818D}" type="presOf" srcId="{D47D82BE-8E4F-4406-BCAC-44BADACF5C52}" destId="{FBEC64CE-E162-43E2-A7E7-45CB03166482}" srcOrd="0" destOrd="0" presId="urn:microsoft.com/office/officeart/2005/8/layout/vProcess5"/>
    <dgm:cxn modelId="{5E94D6DD-B41B-4662-906B-5637E4B3D1F6}" srcId="{89F692A3-F3BA-4B7D-8E80-B72355A08F20}" destId="{D47D82BE-8E4F-4406-BCAC-44BADACF5C52}" srcOrd="2" destOrd="0" parTransId="{033AE345-6E90-4806-9A5A-A0497D3B2973}" sibTransId="{D87EC3D1-585E-4AA7-BD3F-5B827BA17950}"/>
    <dgm:cxn modelId="{E6537E3E-BF32-49DA-A6BD-4713C5380137}" type="presOf" srcId="{B2523090-7DB2-47CF-828C-56BD8E3A26BB}" destId="{A10CE115-495C-4954-92FF-E0B43F2BF9D4}" srcOrd="1" destOrd="0" presId="urn:microsoft.com/office/officeart/2005/8/layout/vProcess5"/>
    <dgm:cxn modelId="{BEBF05EB-FDC0-420F-9B6E-D113DE3740EC}" srcId="{89F692A3-F3BA-4B7D-8E80-B72355A08F20}" destId="{B2523090-7DB2-47CF-828C-56BD8E3A26BB}" srcOrd="1" destOrd="0" parTransId="{365CF774-1018-4B2E-9D26-43090630BEAE}" sibTransId="{1D2E8E62-1FF4-466D-8A21-5FFBC41B5116}"/>
    <dgm:cxn modelId="{F6402DC6-0E9D-4E87-A33E-44BF33F8EC00}" type="presOf" srcId="{C3E17642-C07C-48DA-8039-9C196AB33903}" destId="{9F4E6AEB-FD5B-488D-BBB1-A98E528BA828}" srcOrd="1" destOrd="0" presId="urn:microsoft.com/office/officeart/2005/8/layout/vProcess5"/>
    <dgm:cxn modelId="{59D87BAA-79D0-40F8-BBF9-7FDC4D87A475}" srcId="{89F692A3-F3BA-4B7D-8E80-B72355A08F20}" destId="{C3E17642-C07C-48DA-8039-9C196AB33903}" srcOrd="0" destOrd="0" parTransId="{5831240C-F3D2-4922-8EE0-A11706963771}" sibTransId="{3139B9CD-78ED-4E8C-B4F2-72E26C0EC68F}"/>
    <dgm:cxn modelId="{C1725EF0-620D-4827-BE86-C3BCAC1C8A17}" type="presOf" srcId="{C3E17642-C07C-48DA-8039-9C196AB33903}" destId="{1835E6C4-B2EB-419F-AECC-66DDE0112ABE}" srcOrd="0" destOrd="0" presId="urn:microsoft.com/office/officeart/2005/8/layout/vProcess5"/>
    <dgm:cxn modelId="{7ECBE7DA-00A8-47F3-B400-220F46988665}" type="presParOf" srcId="{3B788EEA-4567-4B8D-9405-7EDAFFC3D54C}" destId="{D42BF3E8-1A3A-4967-A69D-040FD5BDDED8}" srcOrd="0" destOrd="0" presId="urn:microsoft.com/office/officeart/2005/8/layout/vProcess5"/>
    <dgm:cxn modelId="{1CF2AF1F-DEE0-46FB-ACD5-2C334A551636}" type="presParOf" srcId="{3B788EEA-4567-4B8D-9405-7EDAFFC3D54C}" destId="{1835E6C4-B2EB-419F-AECC-66DDE0112ABE}" srcOrd="1" destOrd="0" presId="urn:microsoft.com/office/officeart/2005/8/layout/vProcess5"/>
    <dgm:cxn modelId="{4FB9955B-0C1D-4BB9-AF05-3AA46758D287}" type="presParOf" srcId="{3B788EEA-4567-4B8D-9405-7EDAFFC3D54C}" destId="{06A2113C-FF50-498F-854A-4E9EC17AE61D}" srcOrd="2" destOrd="0" presId="urn:microsoft.com/office/officeart/2005/8/layout/vProcess5"/>
    <dgm:cxn modelId="{41986205-EA42-41CF-B519-3E04136FC1AE}" type="presParOf" srcId="{3B788EEA-4567-4B8D-9405-7EDAFFC3D54C}" destId="{FBEC64CE-E162-43E2-A7E7-45CB03166482}" srcOrd="3" destOrd="0" presId="urn:microsoft.com/office/officeart/2005/8/layout/vProcess5"/>
    <dgm:cxn modelId="{6922E75D-3D58-41AC-B1F5-12DDC763F6F7}" type="presParOf" srcId="{3B788EEA-4567-4B8D-9405-7EDAFFC3D54C}" destId="{0C5B123C-422A-4EC5-9570-462BE32A6BD7}" srcOrd="4" destOrd="0" presId="urn:microsoft.com/office/officeart/2005/8/layout/vProcess5"/>
    <dgm:cxn modelId="{A6E728AE-EA6F-42C1-A1C1-BED9FD8C068D}" type="presParOf" srcId="{3B788EEA-4567-4B8D-9405-7EDAFFC3D54C}" destId="{C683D603-E01D-4064-B1CE-9BF1CDFDE236}" srcOrd="5" destOrd="0" presId="urn:microsoft.com/office/officeart/2005/8/layout/vProcess5"/>
    <dgm:cxn modelId="{47B7E841-7F8B-480E-97F4-1584BC82821A}" type="presParOf" srcId="{3B788EEA-4567-4B8D-9405-7EDAFFC3D54C}" destId="{9F4E6AEB-FD5B-488D-BBB1-A98E528BA828}" srcOrd="6" destOrd="0" presId="urn:microsoft.com/office/officeart/2005/8/layout/vProcess5"/>
    <dgm:cxn modelId="{D44576E1-135F-4C64-AF32-352D856BD80E}" type="presParOf" srcId="{3B788EEA-4567-4B8D-9405-7EDAFFC3D54C}" destId="{A10CE115-495C-4954-92FF-E0B43F2BF9D4}" srcOrd="7" destOrd="0" presId="urn:microsoft.com/office/officeart/2005/8/layout/vProcess5"/>
    <dgm:cxn modelId="{AC777138-278E-4386-86D8-4C0DD7B8AA49}" type="presParOf" srcId="{3B788EEA-4567-4B8D-9405-7EDAFFC3D54C}" destId="{293CCFA2-7BE8-4A14-B7D7-BC9BC80D083E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4B00F2-F875-4068-981F-9BB213BBF4E9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D18E3C-1ECC-40FF-BFE8-0E6A31A3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067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D18E3C-1ECC-40FF-BFE8-0E6A31A3DA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364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D18E3C-1ECC-40FF-BFE8-0E6A31A3DA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620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D18E3C-1ECC-40FF-BFE8-0E6A31A3DA2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91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D18E3C-1ECC-40FF-BFE8-0E6A31A3DA2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50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D18E3C-1ECC-40FF-BFE8-0E6A31A3DA2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984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D18E3C-1ECC-40FF-BFE8-0E6A31A3DA2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2913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D18E3C-1ECC-40FF-BFE8-0E6A31A3DA2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216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microsoft.com/office/2007/relationships/hdphoto" Target="../media/hdphoto1.wdp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51A8CB-67BD-70C8-2835-4272C913B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51CDBD8-AE3F-6481-1691-50B618B745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3DBAB8E-CDC7-C5F8-2075-D1677A244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9B8C8-AAAF-49A6-8810-3A1B3E3A293B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B17CF08-2AD8-61FF-AE36-35AE8E557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6225F3-235F-A24C-7A0B-B45B536BE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9503F-BC8C-486E-9838-0DB20EA52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246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C23F24-8455-9E1F-1D4F-6CCAB67FD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3441E27-1BBF-5113-565E-0467E0E1F0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012CB0F-4BE0-FEBD-E674-3C51330F7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9B8C8-AAAF-49A6-8810-3A1B3E3A293B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BB5468D-4173-84E5-F6D7-EFD6FA5FB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014822E-107E-A452-7858-F177A139E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9503F-BC8C-486E-9838-0DB20EA52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006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79C27E1-DF15-60B0-B9A2-76B6B0B033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B61A79B-B1D0-AD08-B668-20DD88859B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2CC81B1-6974-F35B-DBB6-2D23BFF2C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9B8C8-AAAF-49A6-8810-3A1B3E3A293B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8AFFC1D-BA3B-A1A5-F821-D32FE6760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5CBFA5-E225-8623-5942-DCCB729B8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9503F-BC8C-486E-9838-0DB20EA52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53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4EBBB10-2042-4467-BCF4-B7711B73BF1D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78" y="210732"/>
            <a:ext cx="685800" cy="677105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C1297786-452E-4F0B-BE47-BE5A7D9CAABF}"/>
              </a:ext>
            </a:extLst>
          </p:cNvPr>
          <p:cNvCxnSpPr/>
          <p:nvPr userDrawn="1"/>
        </p:nvCxnSpPr>
        <p:spPr>
          <a:xfrm>
            <a:off x="1110164" y="165107"/>
            <a:ext cx="0" cy="768349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167690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342944" indent="-171471"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30843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40270"/>
            <a:ext cx="11094171" cy="85810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334857"/>
            <a:ext cx="5384800" cy="4926142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8011" y="1334857"/>
            <a:ext cx="5384800" cy="4926142"/>
          </a:xfrm>
        </p:spPr>
        <p:txBody>
          <a:bodyPr vert="horz" lIns="0" tIns="0" rIns="0" bIns="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47571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537633" y="1327151"/>
            <a:ext cx="11106153" cy="4918084"/>
          </a:xfrm>
          <a:prstGeom prst="rect">
            <a:avLst/>
          </a:prstGeom>
          <a:solidFill>
            <a:srgbClr val="EDED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55" tIns="45728" rIns="91455" bIns="45728" rtlCol="0" anchor="ctr"/>
          <a:lstStyle/>
          <a:p>
            <a:pPr algn="ctr"/>
            <a:endParaRPr lang="en-US" sz="15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40270"/>
            <a:ext cx="11094171" cy="85810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326163"/>
            <a:ext cx="5384800" cy="4919071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8011" y="1326163"/>
            <a:ext cx="5384800" cy="4919071"/>
          </a:xfrm>
        </p:spPr>
        <p:txBody>
          <a:bodyPr vert="horz" lIns="0" tIns="0" rIns="0" bIns="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81869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537633" y="1327151"/>
            <a:ext cx="11106153" cy="4918084"/>
          </a:xfrm>
          <a:prstGeom prst="rect">
            <a:avLst/>
          </a:prstGeom>
          <a:solidFill>
            <a:srgbClr val="EDED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55" tIns="45728" rIns="91455" bIns="45728" rtlCol="0" anchor="ctr"/>
          <a:lstStyle/>
          <a:p>
            <a:pPr algn="ctr"/>
            <a:endParaRPr lang="en-US" sz="15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537633" y="1327150"/>
            <a:ext cx="11094720" cy="49149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1027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40270"/>
            <a:ext cx="11094171" cy="85810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45629" y="1327150"/>
            <a:ext cx="5552105" cy="4934012"/>
          </a:xfrm>
          <a:solidFill>
            <a:schemeClr val="tx2"/>
          </a:solidFill>
        </p:spPr>
        <p:txBody>
          <a:bodyPr vert="horz" lIns="329239" tIns="274366" rIns="329239" bIns="274366" rtlCol="0">
            <a:noAutofit/>
          </a:bodyPr>
          <a:lstStyle>
            <a:lvl1pPr marL="0" indent="0">
              <a:buNone/>
              <a:defRPr lang="en-US" sz="1583" dirty="0" smtClean="0">
                <a:solidFill>
                  <a:schemeClr val="bg1"/>
                </a:solidFill>
              </a:defRPr>
            </a:lvl1pPr>
            <a:lvl2pPr marL="171471" indent="0">
              <a:buNone/>
              <a:defRPr lang="en-US" dirty="0" smtClean="0">
                <a:solidFill>
                  <a:schemeClr val="bg1"/>
                </a:solidFill>
              </a:defRPr>
            </a:lvl2pPr>
            <a:lvl3pPr marL="342944" indent="0">
              <a:buNone/>
              <a:defRPr lang="en-US" dirty="0" smtClean="0">
                <a:solidFill>
                  <a:schemeClr val="bg1"/>
                </a:solidFill>
              </a:defRPr>
            </a:lvl3pPr>
            <a:lvl4pPr marL="514415" indent="0">
              <a:buNone/>
              <a:defRPr lang="en-US" dirty="0" smtClean="0">
                <a:solidFill>
                  <a:schemeClr val="bg1"/>
                </a:solidFill>
              </a:defRPr>
            </a:lvl4pPr>
            <a:lvl5pPr marL="685887" indent="0">
              <a:buNone/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091533" y="1327150"/>
            <a:ext cx="5554838" cy="49377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7199839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40270"/>
            <a:ext cx="11094171" cy="85810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86593" y="1327150"/>
            <a:ext cx="5557193" cy="4934012"/>
          </a:xfrm>
          <a:solidFill>
            <a:srgbClr val="0B2D71"/>
          </a:solidFill>
        </p:spPr>
        <p:txBody>
          <a:bodyPr vert="horz" lIns="329239" tIns="274366" rIns="329239" bIns="274366" rtlCol="0">
            <a:noAutofit/>
          </a:bodyPr>
          <a:lstStyle>
            <a:lvl1pPr marL="0" indent="0">
              <a:buNone/>
              <a:defRPr lang="en-US" sz="1583" dirty="0" smtClean="0">
                <a:solidFill>
                  <a:schemeClr val="bg1"/>
                </a:solidFill>
              </a:defRPr>
            </a:lvl1pPr>
            <a:lvl2pPr marL="171471" indent="0">
              <a:buNone/>
              <a:defRPr lang="en-US" dirty="0" smtClean="0">
                <a:solidFill>
                  <a:schemeClr val="bg1"/>
                </a:solidFill>
              </a:defRPr>
            </a:lvl2pPr>
            <a:lvl3pPr marL="342944" indent="0">
              <a:buNone/>
              <a:defRPr lang="en-US" dirty="0" smtClean="0">
                <a:solidFill>
                  <a:schemeClr val="bg1"/>
                </a:solidFill>
              </a:defRPr>
            </a:lvl3pPr>
            <a:lvl4pPr marL="514415" indent="0">
              <a:buNone/>
              <a:defRPr lang="en-US" dirty="0" smtClean="0">
                <a:solidFill>
                  <a:schemeClr val="bg1"/>
                </a:solidFill>
              </a:defRPr>
            </a:lvl4pPr>
            <a:lvl5pPr marL="685887" indent="0">
              <a:buNone/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37634" y="1327150"/>
            <a:ext cx="5558368" cy="49377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5817100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48915" y="1052694"/>
            <a:ext cx="11094171" cy="4752612"/>
          </a:xfrm>
        </p:spPr>
        <p:txBody>
          <a:bodyPr anchor="ctr"/>
          <a:lstStyle>
            <a:lvl1pPr marL="0" indent="0" algn="ctr">
              <a:spcBef>
                <a:spcPts val="1200"/>
              </a:spcBef>
              <a:buNone/>
              <a:defRPr sz="4000" b="1">
                <a:solidFill>
                  <a:schemeClr val="bg1"/>
                </a:solidFill>
              </a:defRPr>
            </a:lvl1pPr>
            <a:lvl2pPr marL="342944" indent="-171471"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4830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BBCE07-76D2-9001-47C7-9E3DE3762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012449-04BA-FD7B-38CC-F13BB40761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50BE0CA-018B-A494-8605-063C5F7C1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9B8C8-AAAF-49A6-8810-3A1B3E3A293B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0B36686-E261-4735-22FB-710B14E9E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6F10A3-8452-DCEF-2FE7-9C24BC989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9503F-BC8C-486E-9838-0DB20EA52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4607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96991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46896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1" y="2660922"/>
            <a:ext cx="10363200" cy="1362075"/>
          </a:xfrm>
        </p:spPr>
        <p:txBody>
          <a:bodyPr anchor="t"/>
          <a:lstStyle>
            <a:lvl1pPr algn="ctr">
              <a:defRPr sz="3583" b="1" cap="none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1" y="2327522"/>
            <a:ext cx="10363200" cy="420533"/>
          </a:xfrm>
        </p:spPr>
        <p:txBody>
          <a:bodyPr anchor="t"/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58" indent="0">
              <a:buNone/>
              <a:defRPr sz="1833">
                <a:solidFill>
                  <a:schemeClr val="tx1">
                    <a:tint val="75000"/>
                  </a:schemeClr>
                </a:solidFill>
              </a:defRPr>
            </a:lvl2pPr>
            <a:lvl3pPr marL="914516" indent="0">
              <a:buNone/>
              <a:defRPr sz="1583">
                <a:solidFill>
                  <a:schemeClr val="tx1">
                    <a:tint val="75000"/>
                  </a:schemeClr>
                </a:solidFill>
              </a:defRPr>
            </a:lvl3pPr>
            <a:lvl4pPr marL="1371773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4pPr>
            <a:lvl5pPr marL="1829032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5pPr>
            <a:lvl6pPr marL="2286289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6pPr>
            <a:lvl7pPr marL="2743548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7pPr>
            <a:lvl8pPr marL="3200805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8pPr>
            <a:lvl9pPr marL="3658064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31203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MOV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90654630-537B-422D-9323-2B461455107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060" y="798"/>
          <a:ext cx="1058" cy="7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xmlns="" id="{90654630-537B-422D-9323-2B46145510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60" y="798"/>
                        <a:ext cx="1058" cy="7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A3734AF-DAC8-47AE-87F1-B05C9284C4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659" r="97512">
                        <a14:foregroundMark x1="15166" y1="3805" x2="15166" y2="3805"/>
                        <a14:foregroundMark x1="4621" y1="13699" x2="4621" y2="13699"/>
                        <a14:backgroundMark x1="7109" y1="5632" x2="91825" y2="663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10164"/>
          <a:stretch/>
        </p:blipFill>
        <p:spPr>
          <a:xfrm>
            <a:off x="1626394" y="342490"/>
            <a:ext cx="8939213" cy="6248810"/>
          </a:xfrm>
          <a:prstGeom prst="rect">
            <a:avLst/>
          </a:prstGeom>
        </p:spPr>
      </p:pic>
      <p:sp>
        <p:nvSpPr>
          <p:cNvPr id="9" name="Media Placeholder 8">
            <a:extLst>
              <a:ext uri="{FF2B5EF4-FFF2-40B4-BE49-F238E27FC236}">
                <a16:creationId xmlns:a16="http://schemas.microsoft.com/office/drawing/2014/main" xmlns="" id="{ED67CC11-B65A-4147-9FDC-628C479A8B8E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2219326" y="723901"/>
            <a:ext cx="7753350" cy="4371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	Frame for movie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78884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40270"/>
            <a:ext cx="11094171" cy="85810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329532"/>
            <a:ext cx="5384800" cy="4926542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8011" y="1329532"/>
            <a:ext cx="5384800" cy="4926542"/>
          </a:xfrm>
        </p:spPr>
        <p:txBody>
          <a:bodyPr vert="horz" lIns="0" tIns="0" rIns="0" bIns="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95015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67873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4C598E-60DC-DAB2-0B7F-B630BECB2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1777C91-8CA2-7988-51A3-E92804D269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6996C49-46BF-EB91-7E1D-6D787F60B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9B8C8-AAAF-49A6-8810-3A1B3E3A293B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19B09A-60B3-2BB0-30B8-04675C938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9C6170-0AAD-5F01-3584-D0FD1D45E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9503F-BC8C-486E-9838-0DB20EA52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273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0B7B39-264D-3A01-EEAA-3B7E29A2A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1D6F6CE-0125-AC5D-CEDD-C95BBCACE7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66599E2-4BED-98C7-D9A0-EF9CC42534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1E8A1E1-55FE-E049-5585-5C9F17341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9B8C8-AAAF-49A6-8810-3A1B3E3A293B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3CD80E7-BD18-25D8-62CA-6BE7582F0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52D1BCC-2736-D554-BC2C-B57BC2FBD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9503F-BC8C-486E-9838-0DB20EA52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103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9D7966-EDDE-BE47-2D34-D1EB2A25E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652CE71-EFE4-777F-ADDB-ABF01C8360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6957EB6-16BF-D076-48BF-77154F687D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E786799-28E7-F6F7-D09B-BD531F362E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9C45C43-E0C2-28EE-5F0A-F32529E2A8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05965B9-AE70-5519-B217-CE9C78AA2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9B8C8-AAAF-49A6-8810-3A1B3E3A293B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E0E2992-2863-5238-2B5A-D1681C0A6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9AD2035-E86A-EC1F-00D1-B88B4E4BC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9503F-BC8C-486E-9838-0DB20EA52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064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A652A7-CD27-73B2-1420-4AFB55409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102A3B2-0C83-A4A8-6851-F57C2A444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9B8C8-AAAF-49A6-8810-3A1B3E3A293B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A8889A8-C378-E411-00A7-86D5E3C1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B4A4462-0B58-6E54-8A1A-58BDF830A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9503F-BC8C-486E-9838-0DB20EA52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202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B59121F-8670-7CEF-550D-5F197B505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9B8C8-AAAF-49A6-8810-3A1B3E3A293B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0692D4E-3E2C-D652-370E-D382A8728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1A6AAAB-34C8-7EE6-5F81-B3F3B9540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9503F-BC8C-486E-9838-0DB20EA52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535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FB59BA-4937-08E0-52E9-80A87D070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07B4E17-58E0-A693-3F7A-C9982BC6C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E93D54D-4BEF-2A54-CCE1-B59F84BC2B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184F51D-0544-6A32-5C82-D7EA2A5BF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9B8C8-AAAF-49A6-8810-3A1B3E3A293B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9C42D33-A38D-B41D-8C20-8D499C7F8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DCA3606-9DAE-53B3-9E56-0377362BB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9503F-BC8C-486E-9838-0DB20EA52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459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3A437A-7E1B-C1B9-F4A5-BD39AD0C7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3202ED9-5209-4D9F-7CCF-561B4B4DE2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6020615-A0F6-3242-97B9-62CDB2A20D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1191EF4-511B-4D85-FA90-8204EFF59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9B8C8-AAAF-49A6-8810-3A1B3E3A293B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D072ED7-2DE1-4F4B-913C-0A1C0D93D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1F0A960-8DA2-1A75-63B2-13A737B1F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9503F-BC8C-486E-9838-0DB20EA52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341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5646C84-9F96-9B4B-AB3B-65FD49897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8686983-39B9-2DF9-E587-39CFE13D8D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D98B129-67AD-40C8-E134-1FC64FB0C6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9B8C8-AAAF-49A6-8810-3A1B3E3A293B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0C833D-1972-45E6-A128-B38B622B86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9193BF7-2962-C199-429E-74FD42DA27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9503F-BC8C-486E-9838-0DB20EA52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87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5014" y="6291872"/>
            <a:ext cx="501973" cy="53659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566178" y="6619859"/>
            <a:ext cx="1077608" cy="12311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9A822660-8374-4340-934D-8C9E1AF0D0EE}" type="slidenum">
              <a:rPr lang="en-US" sz="833" smtClean="0"/>
              <a:pPr algn="r"/>
              <a:t>‹#›</a:t>
            </a:fld>
            <a:endParaRPr lang="en-US" sz="833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240270"/>
            <a:ext cx="11094171" cy="858108"/>
          </a:xfrm>
          <a:prstGeom prst="rect">
            <a:avLst/>
          </a:prstGeom>
        </p:spPr>
        <p:txBody>
          <a:bodyPr vert="horz" lIns="0" tIns="54873" rIns="0" bIns="54873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332469"/>
            <a:ext cx="11094171" cy="49145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8640" y="6619859"/>
            <a:ext cx="779059" cy="1281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33"/>
              <a:t>© 2022 Chevron</a:t>
            </a:r>
          </a:p>
        </p:txBody>
      </p:sp>
    </p:spTree>
    <p:extLst>
      <p:ext uri="{BB962C8B-B14F-4D97-AF65-F5344CB8AC3E}">
        <p14:creationId xmlns:p14="http://schemas.microsoft.com/office/powerpoint/2010/main" val="3468966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3" r:id="rId11"/>
  </p:sldLayoutIdLst>
  <p:hf sldNum="0" hdr="0" ftr="0" dt="0"/>
  <p:txStyles>
    <p:titleStyle>
      <a:lvl1pPr algn="ctr" defTabSz="457258" rtl="0" eaLnBrk="1" latinLnBrk="0" hangingPunct="1">
        <a:spcBef>
          <a:spcPct val="0"/>
        </a:spcBef>
        <a:buNone/>
        <a:defRPr sz="2833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71471" indent="-171471" algn="l" defTabSz="457258" rtl="0" eaLnBrk="1" latinLnBrk="0" hangingPunct="1">
        <a:spcBef>
          <a:spcPts val="500"/>
        </a:spcBef>
        <a:buFont typeface="Arial"/>
        <a:buChar char="•"/>
        <a:defRPr sz="1833" kern="1200">
          <a:solidFill>
            <a:schemeClr val="tx1"/>
          </a:solidFill>
          <a:latin typeface="+mn-lt"/>
          <a:ea typeface="+mn-ea"/>
          <a:cs typeface="+mn-cs"/>
        </a:defRPr>
      </a:lvl1pPr>
      <a:lvl2pPr marL="342944" indent="-171471" algn="l" defTabSz="457258" rtl="0" eaLnBrk="1" latinLnBrk="0" hangingPunct="1">
        <a:spcBef>
          <a:spcPts val="500"/>
        </a:spcBef>
        <a:buFont typeface="Arial"/>
        <a:buChar char="–"/>
        <a:defRPr sz="1833" kern="1200">
          <a:solidFill>
            <a:schemeClr val="tx1"/>
          </a:solidFill>
          <a:latin typeface="+mn-lt"/>
          <a:ea typeface="+mn-ea"/>
          <a:cs typeface="+mn-cs"/>
        </a:defRPr>
      </a:lvl2pPr>
      <a:lvl3pPr marL="514415" indent="-171471" algn="l" defTabSz="457258" rtl="0" eaLnBrk="1" latinLnBrk="0" hangingPunct="1">
        <a:spcBef>
          <a:spcPts val="500"/>
        </a:spcBef>
        <a:buFont typeface="Arial"/>
        <a:buChar char="•"/>
        <a:defRPr sz="1833" kern="1200">
          <a:solidFill>
            <a:schemeClr val="tx1"/>
          </a:solidFill>
          <a:latin typeface="+mn-lt"/>
          <a:ea typeface="+mn-ea"/>
          <a:cs typeface="+mn-cs"/>
        </a:defRPr>
      </a:lvl3pPr>
      <a:lvl4pPr marL="685887" indent="-171471" algn="l" defTabSz="457258" rtl="0" eaLnBrk="1" latinLnBrk="0" hangingPunct="1">
        <a:spcBef>
          <a:spcPts val="500"/>
        </a:spcBef>
        <a:buSzPct val="100000"/>
        <a:buFont typeface="Arial"/>
        <a:buChar char="–"/>
        <a:defRPr sz="1833" kern="1200">
          <a:solidFill>
            <a:schemeClr val="tx1"/>
          </a:solidFill>
          <a:latin typeface="+mn-lt"/>
          <a:ea typeface="+mn-ea"/>
          <a:cs typeface="+mn-cs"/>
        </a:defRPr>
      </a:lvl4pPr>
      <a:lvl5pPr marL="858946" indent="-173060" algn="l" defTabSz="457258" rtl="0" eaLnBrk="1" latinLnBrk="0" hangingPunct="1">
        <a:spcBef>
          <a:spcPts val="500"/>
        </a:spcBef>
        <a:buFont typeface="Arial"/>
        <a:buChar char="•"/>
        <a:defRPr sz="1833" kern="1200">
          <a:solidFill>
            <a:schemeClr val="tx1"/>
          </a:solidFill>
          <a:latin typeface="+mn-lt"/>
          <a:ea typeface="+mn-ea"/>
          <a:cs typeface="+mn-cs"/>
        </a:defRPr>
      </a:lvl5pPr>
      <a:lvl6pPr marL="2514919" indent="-228629" algn="l" defTabSz="45725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176" indent="-228629" algn="l" defTabSz="45725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434" indent="-228629" algn="l" defTabSz="45725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692" indent="-228629" algn="l" defTabSz="45725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58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1pPr>
      <a:lvl2pPr marL="457258" algn="l" defTabSz="457258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2pPr>
      <a:lvl3pPr marL="914516" algn="l" defTabSz="457258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3pPr>
      <a:lvl4pPr marL="1371773" algn="l" defTabSz="457258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4pPr>
      <a:lvl5pPr marL="1829032" algn="l" defTabSz="457258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5pPr>
      <a:lvl6pPr marL="2286289" algn="l" defTabSz="457258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6pPr>
      <a:lvl7pPr marL="2743548" algn="l" defTabSz="457258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7pPr>
      <a:lvl8pPr marL="3200805" algn="l" defTabSz="457258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8pPr>
      <a:lvl9pPr marL="3658064" algn="l" defTabSz="457258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566178" y="6619859"/>
            <a:ext cx="1077608" cy="12311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9A822660-8374-4340-934D-8C9E1AF0D0EE}" type="slidenum">
              <a:rPr lang="en-US" sz="833" smtClean="0"/>
              <a:pPr algn="r"/>
              <a:t>‹#›</a:t>
            </a:fld>
            <a:endParaRPr lang="en-US" sz="833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240270"/>
            <a:ext cx="11094171" cy="858108"/>
          </a:xfrm>
          <a:prstGeom prst="rect">
            <a:avLst/>
          </a:prstGeom>
        </p:spPr>
        <p:txBody>
          <a:bodyPr vert="horz" lIns="0" tIns="54873" rIns="0" bIns="54873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329532"/>
            <a:ext cx="11094171" cy="49174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8640" y="6619859"/>
            <a:ext cx="779059" cy="1281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33"/>
              <a:t>© 2022 Chevron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xmlns="" id="{1BD37700-44E8-440A-9D17-EB5A8071DFD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944389" y="6392029"/>
            <a:ext cx="300440" cy="33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544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</p:sldLayoutIdLst>
  <p:hf sldNum="0" hdr="0" ftr="0" dt="0"/>
  <p:txStyles>
    <p:titleStyle>
      <a:lvl1pPr algn="ctr" defTabSz="457258" rtl="0" eaLnBrk="1" latinLnBrk="0" hangingPunct="1">
        <a:spcBef>
          <a:spcPct val="0"/>
        </a:spcBef>
        <a:buNone/>
        <a:defRPr sz="2833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71471" indent="-171471" algn="l" defTabSz="457258" rtl="0" eaLnBrk="1" latinLnBrk="0" hangingPunct="1">
        <a:spcBef>
          <a:spcPts val="500"/>
        </a:spcBef>
        <a:buFont typeface="Arial"/>
        <a:buChar char="•"/>
        <a:defRPr sz="1833" kern="1200">
          <a:solidFill>
            <a:schemeClr val="tx1"/>
          </a:solidFill>
          <a:latin typeface="+mn-lt"/>
          <a:ea typeface="+mn-ea"/>
          <a:cs typeface="+mn-cs"/>
        </a:defRPr>
      </a:lvl1pPr>
      <a:lvl2pPr marL="342944" indent="-171471" algn="l" defTabSz="457258" rtl="0" eaLnBrk="1" latinLnBrk="0" hangingPunct="1">
        <a:spcBef>
          <a:spcPts val="500"/>
        </a:spcBef>
        <a:buFont typeface="Arial"/>
        <a:buChar char="–"/>
        <a:defRPr sz="1833" kern="1200">
          <a:solidFill>
            <a:schemeClr val="tx1"/>
          </a:solidFill>
          <a:latin typeface="+mn-lt"/>
          <a:ea typeface="+mn-ea"/>
          <a:cs typeface="+mn-cs"/>
        </a:defRPr>
      </a:lvl2pPr>
      <a:lvl3pPr marL="514415" indent="-171471" algn="l" defTabSz="457258" rtl="0" eaLnBrk="1" latinLnBrk="0" hangingPunct="1">
        <a:spcBef>
          <a:spcPts val="500"/>
        </a:spcBef>
        <a:buFont typeface="Arial"/>
        <a:buChar char="•"/>
        <a:defRPr sz="1833" kern="1200">
          <a:solidFill>
            <a:schemeClr val="tx1"/>
          </a:solidFill>
          <a:latin typeface="+mn-lt"/>
          <a:ea typeface="+mn-ea"/>
          <a:cs typeface="+mn-cs"/>
        </a:defRPr>
      </a:lvl3pPr>
      <a:lvl4pPr marL="685887" indent="-171471" algn="l" defTabSz="457258" rtl="0" eaLnBrk="1" latinLnBrk="0" hangingPunct="1">
        <a:spcBef>
          <a:spcPts val="500"/>
        </a:spcBef>
        <a:buSzPct val="100000"/>
        <a:buFont typeface="Arial"/>
        <a:buChar char="–"/>
        <a:defRPr sz="1833" kern="1200">
          <a:solidFill>
            <a:schemeClr val="tx1"/>
          </a:solidFill>
          <a:latin typeface="+mn-lt"/>
          <a:ea typeface="+mn-ea"/>
          <a:cs typeface="+mn-cs"/>
        </a:defRPr>
      </a:lvl4pPr>
      <a:lvl5pPr marL="858946" indent="-173060" algn="l" defTabSz="457258" rtl="0" eaLnBrk="1" latinLnBrk="0" hangingPunct="1">
        <a:spcBef>
          <a:spcPts val="500"/>
        </a:spcBef>
        <a:buFont typeface="Arial"/>
        <a:buChar char="•"/>
        <a:defRPr sz="1833" kern="1200">
          <a:solidFill>
            <a:schemeClr val="tx1"/>
          </a:solidFill>
          <a:latin typeface="+mn-lt"/>
          <a:ea typeface="+mn-ea"/>
          <a:cs typeface="+mn-cs"/>
        </a:defRPr>
      </a:lvl5pPr>
      <a:lvl6pPr marL="2514919" indent="-228629" algn="l" defTabSz="45725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176" indent="-228629" algn="l" defTabSz="45725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434" indent="-228629" algn="l" defTabSz="45725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692" indent="-228629" algn="l" defTabSz="45725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58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1pPr>
      <a:lvl2pPr marL="457258" algn="l" defTabSz="457258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2pPr>
      <a:lvl3pPr marL="914516" algn="l" defTabSz="457258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3pPr>
      <a:lvl4pPr marL="1371773" algn="l" defTabSz="457258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4pPr>
      <a:lvl5pPr marL="1829032" algn="l" defTabSz="457258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5pPr>
      <a:lvl6pPr marL="2286289" algn="l" defTabSz="457258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6pPr>
      <a:lvl7pPr marL="2743548" algn="l" defTabSz="457258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7pPr>
      <a:lvl8pPr marL="3200805" algn="l" defTabSz="457258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8pPr>
      <a:lvl9pPr marL="3658064" algn="l" defTabSz="457258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18" Type="http://schemas.microsoft.com/office/2007/relationships/diagramDrawing" Target="../diagrams/drawing1.xml"/><Relationship Id="rId3" Type="http://schemas.openxmlformats.org/officeDocument/2006/relationships/image" Target="../media/image8.png"/><Relationship Id="rId7" Type="http://schemas.openxmlformats.org/officeDocument/2006/relationships/image" Target="../media/image12.svg"/><Relationship Id="rId12" Type="http://schemas.openxmlformats.org/officeDocument/2006/relationships/image" Target="../media/image14.png"/><Relationship Id="rId1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6" Type="http://schemas.openxmlformats.org/officeDocument/2006/relationships/diagramQuickStyle" Target="../diagrams/quickStyl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5" Type="http://schemas.openxmlformats.org/officeDocument/2006/relationships/diagramLayout" Target="../diagrams/layout1.xml"/><Relationship Id="rId10" Type="http://schemas.openxmlformats.org/officeDocument/2006/relationships/image" Target="../media/image12.png"/><Relationship Id="rId19" Type="http://schemas.openxmlformats.org/officeDocument/2006/relationships/image" Target="../media/image16.png"/><Relationship Id="rId4" Type="http://schemas.openxmlformats.org/officeDocument/2006/relationships/image" Target="../media/image9.svg"/><Relationship Id="rId9" Type="http://schemas.openxmlformats.org/officeDocument/2006/relationships/image" Target="../media/image14.svg"/><Relationship Id="rId1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18" Type="http://schemas.microsoft.com/office/2007/relationships/diagramDrawing" Target="../diagrams/drawing2.xml"/><Relationship Id="rId3" Type="http://schemas.openxmlformats.org/officeDocument/2006/relationships/image" Target="../media/image8.png"/><Relationship Id="rId7" Type="http://schemas.openxmlformats.org/officeDocument/2006/relationships/image" Target="../media/image12.svg"/><Relationship Id="rId12" Type="http://schemas.openxmlformats.org/officeDocument/2006/relationships/image" Target="../media/image14.png"/><Relationship Id="rId1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6" Type="http://schemas.openxmlformats.org/officeDocument/2006/relationships/diagramQuickStyle" Target="../diagrams/quickStyl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5" Type="http://schemas.openxmlformats.org/officeDocument/2006/relationships/diagramLayout" Target="../diagrams/layout2.xml"/><Relationship Id="rId10" Type="http://schemas.openxmlformats.org/officeDocument/2006/relationships/image" Target="../media/image12.png"/><Relationship Id="rId4" Type="http://schemas.openxmlformats.org/officeDocument/2006/relationships/image" Target="../media/image9.svg"/><Relationship Id="rId9" Type="http://schemas.openxmlformats.org/officeDocument/2006/relationships/image" Target="../media/image14.svg"/><Relationship Id="rId1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24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9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11" Type="http://schemas.openxmlformats.org/officeDocument/2006/relationships/image" Target="../media/image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11" Type="http://schemas.openxmlformats.org/officeDocument/2006/relationships/image" Target="../media/image49.sv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42.svg"/><Relationship Id="rId9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BB66E3-D2B6-AD12-AA51-3AC93F1B9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181" y="1565707"/>
            <a:ext cx="6655982" cy="1325563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Электронная система нарядов-допусков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AC9EF3-C9C2-0DD7-1989-527DA5616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0018" y="4607075"/>
            <a:ext cx="4555836" cy="9268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ТОО «Тенгизшевройл»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5" name="Picture 4" descr="LogoBigFlat">
            <a:extLst>
              <a:ext uri="{FF2B5EF4-FFF2-40B4-BE49-F238E27FC236}">
                <a16:creationId xmlns:a16="http://schemas.microsoft.com/office/drawing/2014/main" xmlns="" id="{D0F6F71C-C8D1-BF6D-EA4C-DFF3F7FC899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114531" y="3558240"/>
            <a:ext cx="926811" cy="926811"/>
          </a:xfrm>
          <a:prstGeom prst="rect">
            <a:avLst/>
          </a:prstGeom>
          <a:noFill/>
        </p:spPr>
      </p:pic>
      <p:pic>
        <p:nvPicPr>
          <p:cNvPr id="8" name="Picture 7" descr="A picture containing text, person, indoor&#10;&#10;Description automatically generated">
            <a:extLst>
              <a:ext uri="{FF2B5EF4-FFF2-40B4-BE49-F238E27FC236}">
                <a16:creationId xmlns:a16="http://schemas.microsoft.com/office/drawing/2014/main" xmlns="" id="{78CF30AF-583C-596D-C28E-DC70FD30AD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345" y="-1540"/>
            <a:ext cx="5144655" cy="6859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E670D02-428C-952F-922F-DD7E5BA23212}"/>
              </a:ext>
            </a:extLst>
          </p:cNvPr>
          <p:cNvSpPr txBox="1"/>
          <p:nvPr/>
        </p:nvSpPr>
        <p:spPr>
          <a:xfrm>
            <a:off x="2731833" y="5486633"/>
            <a:ext cx="2332536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/>
                <a:ea typeface="+mj-ea"/>
                <a:cs typeface="Arial"/>
              </a:rPr>
              <a:t>Дмитрий </a:t>
            </a:r>
            <a:r>
              <a:rPr lang="ru-RU" sz="1600" dirty="0" err="1">
                <a:solidFill>
                  <a:schemeClr val="bg1"/>
                </a:solidFill>
                <a:latin typeface="Arial"/>
                <a:ea typeface="+mj-ea"/>
                <a:cs typeface="Arial"/>
              </a:rPr>
              <a:t>Лемаев</a:t>
            </a:r>
            <a:endParaRPr lang="ru-RU" sz="160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618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2074EA2E-AD73-3F5B-8B1F-D4794FFDEE64}"/>
              </a:ext>
            </a:extLst>
          </p:cNvPr>
          <p:cNvSpPr txBox="1">
            <a:spLocks/>
          </p:cNvSpPr>
          <p:nvPr/>
        </p:nvSpPr>
        <p:spPr>
          <a:xfrm>
            <a:off x="3264573" y="480935"/>
            <a:ext cx="6609916" cy="376446"/>
          </a:xfrm>
          <a:prstGeom prst="rect">
            <a:avLst/>
          </a:prstGeom>
        </p:spPr>
        <p:txBody>
          <a:bodyPr vert="horz" wrap="square" lIns="109728" tIns="0" rIns="109728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>
                <a:solidFill>
                  <a:srgbClr val="009D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цифровизации системы нарядов-допусков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4B6F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97C7AB8-227F-57D5-B9D1-7FE2E47989DF}"/>
              </a:ext>
            </a:extLst>
          </p:cNvPr>
          <p:cNvSpPr/>
          <p:nvPr/>
        </p:nvSpPr>
        <p:spPr>
          <a:xfrm>
            <a:off x="8570239" y="1941655"/>
            <a:ext cx="662371" cy="11757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9301F20-3F45-EF8A-6966-2ABCEB72B7AD}"/>
              </a:ext>
            </a:extLst>
          </p:cNvPr>
          <p:cNvSpPr/>
          <p:nvPr/>
        </p:nvSpPr>
        <p:spPr bwMode="auto">
          <a:xfrm>
            <a:off x="3432652" y="1435275"/>
            <a:ext cx="5788514" cy="457200"/>
          </a:xfrm>
          <a:prstGeom prst="rect">
            <a:avLst/>
          </a:prstGeom>
          <a:solidFill>
            <a:srgbClr val="002060"/>
          </a:solidFill>
          <a:ln>
            <a:solidFill>
              <a:srgbClr val="0B2D7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68580" tIns="34289" rIns="137160" bIns="34290" numCol="1" rtlCol="0" anchor="ctr" anchorCtr="0" compatLnSpc="1">
            <a:prstTxWarp prst="textNoShape">
              <a:avLst/>
            </a:prstTxWarp>
          </a:bodyPr>
          <a:lstStyle/>
          <a:p>
            <a:pPr defTabSz="68551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Перспективы и возможности</a:t>
            </a:r>
            <a:endParaRPr lang="en-US" sz="1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8729C5C-338E-84B0-E676-7E0BF1DBAC40}"/>
              </a:ext>
            </a:extLst>
          </p:cNvPr>
          <p:cNvSpPr/>
          <p:nvPr/>
        </p:nvSpPr>
        <p:spPr>
          <a:xfrm>
            <a:off x="530308" y="1583887"/>
            <a:ext cx="2805517" cy="41848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9D1FFBC-EB05-EB92-7D36-B34727CA599D}"/>
              </a:ext>
            </a:extLst>
          </p:cNvPr>
          <p:cNvSpPr/>
          <p:nvPr/>
        </p:nvSpPr>
        <p:spPr>
          <a:xfrm>
            <a:off x="9312256" y="1330217"/>
            <a:ext cx="2386712" cy="44384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E8E8C97-C95F-5358-F838-B1FA6396C189}"/>
              </a:ext>
            </a:extLst>
          </p:cNvPr>
          <p:cNvSpPr/>
          <p:nvPr/>
        </p:nvSpPr>
        <p:spPr>
          <a:xfrm>
            <a:off x="9612914" y="3288455"/>
            <a:ext cx="1683503" cy="13707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2">
              <a:defRPr/>
            </a:pPr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1FA2924-7368-E94F-C2BA-808A34A1B176}"/>
              </a:ext>
            </a:extLst>
          </p:cNvPr>
          <p:cNvSpPr/>
          <p:nvPr/>
        </p:nvSpPr>
        <p:spPr>
          <a:xfrm>
            <a:off x="10028465" y="3624217"/>
            <a:ext cx="872740" cy="529835"/>
          </a:xfrm>
          <a:prstGeom prst="rect">
            <a:avLst/>
          </a:prstGeom>
          <a:solidFill>
            <a:srgbClr val="3A0D3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2">
              <a:defRPr/>
            </a:pPr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Graphic 14" descr="Internet">
            <a:extLst>
              <a:ext uri="{FF2B5EF4-FFF2-40B4-BE49-F238E27FC236}">
                <a16:creationId xmlns:a16="http://schemas.microsoft.com/office/drawing/2014/main" xmlns="" id="{57193BAB-D42C-FBF3-9C5C-A01FB58C37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730370" y="3277046"/>
            <a:ext cx="1472547" cy="137079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3EF2576-B6ED-C969-4D59-015D57366F2B}"/>
              </a:ext>
            </a:extLst>
          </p:cNvPr>
          <p:cNvSpPr txBox="1"/>
          <p:nvPr/>
        </p:nvSpPr>
        <p:spPr>
          <a:xfrm>
            <a:off x="3432652" y="1922117"/>
            <a:ext cx="5808193" cy="1049100"/>
          </a:xfrm>
          <a:prstGeom prst="homePlate">
            <a:avLst/>
          </a:prstGeom>
          <a:solidFill>
            <a:srgbClr val="009DD9"/>
          </a:solidFill>
        </p:spPr>
        <p:txBody>
          <a:bodyPr wrap="square" lIns="76200" tIns="76200" rIns="76200" bIns="76200">
            <a:noAutofit/>
          </a:bodyPr>
          <a:lstStyle/>
          <a:p>
            <a:pPr defTabSz="457182"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Минимизация рисков, обеспечение безопасности, повышение производственной эффективности, повышение эффективности</a:t>
            </a:r>
          </a:p>
          <a:p>
            <a:pPr defTabSz="457182"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45718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45718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45718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1C0FCD67-9745-723A-9018-9DA8352AD2FD}"/>
              </a:ext>
            </a:extLst>
          </p:cNvPr>
          <p:cNvSpPr/>
          <p:nvPr/>
        </p:nvSpPr>
        <p:spPr>
          <a:xfrm>
            <a:off x="6938746" y="3479195"/>
            <a:ext cx="457200" cy="457200"/>
          </a:xfrm>
          <a:prstGeom prst="ellipse">
            <a:avLst/>
          </a:prstGeom>
          <a:solidFill>
            <a:srgbClr val="FFFFFF">
              <a:alpha val="6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58">
              <a:defRPr/>
            </a:pPr>
            <a:endParaRPr lang="en-US" sz="20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B2DA89A-E0A0-C4FB-7415-DDE3595379D1}"/>
              </a:ext>
            </a:extLst>
          </p:cNvPr>
          <p:cNvSpPr txBox="1"/>
          <p:nvPr/>
        </p:nvSpPr>
        <p:spPr>
          <a:xfrm>
            <a:off x="3448338" y="3649782"/>
            <a:ext cx="5770144" cy="20372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64008" rIns="64008" rtlCol="0" anchor="ctr">
            <a:noAutofit/>
          </a:bodyPr>
          <a:lstStyle/>
          <a:p>
            <a:pPr marL="146838" indent="-146838" defTabSz="457258">
              <a:lnSpc>
                <a:spcPct val="9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5B073D1E-3BA8-48EB-7A53-2B152BD0D9FD}"/>
              </a:ext>
            </a:extLst>
          </p:cNvPr>
          <p:cNvGrpSpPr/>
          <p:nvPr/>
        </p:nvGrpSpPr>
        <p:grpSpPr>
          <a:xfrm>
            <a:off x="8464429" y="1364375"/>
            <a:ext cx="609600" cy="609600"/>
            <a:chOff x="2197350" y="1319031"/>
            <a:chExt cx="853440" cy="837965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337023EE-A262-E5B9-2EEA-0799226C1196}"/>
                </a:ext>
              </a:extLst>
            </p:cNvPr>
            <p:cNvSpPr/>
            <p:nvPr/>
          </p:nvSpPr>
          <p:spPr>
            <a:xfrm>
              <a:off x="2197350" y="1319031"/>
              <a:ext cx="853440" cy="837965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58">
                <a:defRPr/>
              </a:pPr>
              <a:endParaRPr lang="en-US" sz="20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2" name="Picture 2">
              <a:extLst>
                <a:ext uri="{FF2B5EF4-FFF2-40B4-BE49-F238E27FC236}">
                  <a16:creationId xmlns:a16="http://schemas.microsoft.com/office/drawing/2014/main" xmlns="" id="{1029B8E0-46B2-948C-524D-A48F8F5617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421903" y="1419529"/>
              <a:ext cx="422372" cy="6284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160F19E-FD26-73AB-5295-62D989F27561}"/>
              </a:ext>
            </a:extLst>
          </p:cNvPr>
          <p:cNvSpPr txBox="1"/>
          <p:nvPr/>
        </p:nvSpPr>
        <p:spPr>
          <a:xfrm>
            <a:off x="9359855" y="1971209"/>
            <a:ext cx="2350557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42930">
              <a:spcBef>
                <a:spcPts val="375"/>
              </a:spcBef>
              <a:defRPr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Вместо системы бумажных НД в ТШО внедрили </a:t>
            </a:r>
            <a:r>
              <a:rPr lang="ru-RU" sz="1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эНД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веб-решение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доступ к которому осуществляется с ПК или мобильных устройств.</a:t>
            </a: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Graphic 23" descr="Laptop">
            <a:extLst>
              <a:ext uri="{FF2B5EF4-FFF2-40B4-BE49-F238E27FC236}">
                <a16:creationId xmlns:a16="http://schemas.microsoft.com/office/drawing/2014/main" xmlns="" id="{D2249053-F680-65AA-8F28-9584A4ECB3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382202" y="4642878"/>
            <a:ext cx="1072464" cy="1059073"/>
          </a:xfrm>
          <a:prstGeom prst="rect">
            <a:avLst/>
          </a:prstGeom>
        </p:spPr>
      </p:pic>
      <p:pic>
        <p:nvPicPr>
          <p:cNvPr id="25" name="Graphic 24" descr="Smart Phone">
            <a:extLst>
              <a:ext uri="{FF2B5EF4-FFF2-40B4-BE49-F238E27FC236}">
                <a16:creationId xmlns:a16="http://schemas.microsoft.com/office/drawing/2014/main" xmlns="" id="{E8EA0102-9DEC-C1F9-6D14-7461964855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630632" y="4815655"/>
            <a:ext cx="915873" cy="807858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67C88365-5624-C977-E68A-50F4AB66DF4C}"/>
              </a:ext>
            </a:extLst>
          </p:cNvPr>
          <p:cNvCxnSpPr>
            <a:cxnSpLocks/>
          </p:cNvCxnSpPr>
          <p:nvPr/>
        </p:nvCxnSpPr>
        <p:spPr>
          <a:xfrm flipH="1">
            <a:off x="9822375" y="4417898"/>
            <a:ext cx="397071" cy="404816"/>
          </a:xfrm>
          <a:prstGeom prst="straightConnector1">
            <a:avLst/>
          </a:prstGeom>
          <a:ln w="111125" cmpd="sng"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4B3650F2-9C55-2B5B-C0E3-94B59CE32F92}"/>
              </a:ext>
            </a:extLst>
          </p:cNvPr>
          <p:cNvCxnSpPr>
            <a:cxnSpLocks/>
          </p:cNvCxnSpPr>
          <p:nvPr/>
        </p:nvCxnSpPr>
        <p:spPr>
          <a:xfrm>
            <a:off x="10680216" y="4417898"/>
            <a:ext cx="415554" cy="370608"/>
          </a:xfrm>
          <a:prstGeom prst="straightConnector1">
            <a:avLst/>
          </a:prstGeom>
          <a:ln w="111125" cmpd="sng"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B6FED169-6C51-705B-2490-1704E1E388AA}"/>
              </a:ext>
            </a:extLst>
          </p:cNvPr>
          <p:cNvSpPr/>
          <p:nvPr/>
        </p:nvSpPr>
        <p:spPr bwMode="auto">
          <a:xfrm>
            <a:off x="9339674" y="1435275"/>
            <a:ext cx="2383248" cy="457200"/>
          </a:xfrm>
          <a:prstGeom prst="rect">
            <a:avLst/>
          </a:prstGeom>
          <a:solidFill>
            <a:srgbClr val="002060"/>
          </a:solidFill>
          <a:ln>
            <a:solidFill>
              <a:srgbClr val="0B2D7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68580" tIns="34289" rIns="137160" bIns="34290" numCol="1" rtlCol="0" anchor="ctr" anchorCtr="0" compatLnSpc="1">
            <a:prstTxWarp prst="textNoShape">
              <a:avLst/>
            </a:prstTxWarp>
          </a:bodyPr>
          <a:lstStyle/>
          <a:p>
            <a:pPr defTabSz="68551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Цифровизация </a:t>
            </a:r>
            <a:endParaRPr lang="en-US" sz="1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C2AA15F5-575C-ED85-A4E0-857ABABBE3CA}"/>
              </a:ext>
            </a:extLst>
          </p:cNvPr>
          <p:cNvSpPr/>
          <p:nvPr/>
        </p:nvSpPr>
        <p:spPr>
          <a:xfrm>
            <a:off x="11021002" y="1371524"/>
            <a:ext cx="609600" cy="609600"/>
          </a:xfrm>
          <a:prstGeom prst="ellipse">
            <a:avLst/>
          </a:prstGeom>
          <a:solidFill>
            <a:srgbClr val="FFFFFF">
              <a:alpha val="6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58">
              <a:defRPr/>
            </a:pPr>
            <a:endParaRPr lang="en-US" sz="20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17F1870B-4958-05C2-FDF3-4638755EADD5}"/>
              </a:ext>
            </a:extLst>
          </p:cNvPr>
          <p:cNvSpPr/>
          <p:nvPr/>
        </p:nvSpPr>
        <p:spPr bwMode="auto">
          <a:xfrm>
            <a:off x="537279" y="1454551"/>
            <a:ext cx="2798546" cy="457200"/>
          </a:xfrm>
          <a:prstGeom prst="rect">
            <a:avLst/>
          </a:prstGeom>
          <a:solidFill>
            <a:srgbClr val="002060"/>
          </a:solidFill>
          <a:ln>
            <a:solidFill>
              <a:srgbClr val="0B2D7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68580" tIns="34289" rIns="137160" bIns="34290" numCol="1" rtlCol="0" anchor="ctr" anchorCtr="0" compatLnSpc="1">
            <a:prstTxWarp prst="textNoShape">
              <a:avLst/>
            </a:prstTxWarp>
          </a:bodyPr>
          <a:lstStyle/>
          <a:p>
            <a:pPr defTabSz="68551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До внедрения</a:t>
            </a:r>
            <a:endParaRPr lang="en-US" sz="1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6C9557F6-0E26-C5B4-FB05-90DDB5FF64B4}"/>
              </a:ext>
            </a:extLst>
          </p:cNvPr>
          <p:cNvSpPr txBox="1"/>
          <p:nvPr/>
        </p:nvSpPr>
        <p:spPr>
          <a:xfrm>
            <a:off x="542861" y="1920516"/>
            <a:ext cx="28570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42930">
              <a:spcBef>
                <a:spcPts val="375"/>
              </a:spcBef>
              <a:defRPr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прошлом компания ТШО использовала бумажные НД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F7FAD260-F6A8-0F22-2DE4-60A74D15A546}"/>
              </a:ext>
            </a:extLst>
          </p:cNvPr>
          <p:cNvGrpSpPr/>
          <p:nvPr/>
        </p:nvGrpSpPr>
        <p:grpSpPr>
          <a:xfrm>
            <a:off x="2610724" y="1379394"/>
            <a:ext cx="609600" cy="609600"/>
            <a:chOff x="3030037" y="1540950"/>
            <a:chExt cx="731520" cy="731520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2C298CDB-BA3A-AC9D-EFFC-E1583BEA9D60}"/>
                </a:ext>
              </a:extLst>
            </p:cNvPr>
            <p:cNvSpPr/>
            <p:nvPr/>
          </p:nvSpPr>
          <p:spPr>
            <a:xfrm>
              <a:off x="3030037" y="1540950"/>
              <a:ext cx="731520" cy="731520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58">
                <a:defRPr/>
              </a:pPr>
              <a:endParaRPr lang="en-US" sz="20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4" name="Picture 2">
              <a:extLst>
                <a:ext uri="{FF2B5EF4-FFF2-40B4-BE49-F238E27FC236}">
                  <a16:creationId xmlns:a16="http://schemas.microsoft.com/office/drawing/2014/main" xmlns="" id="{49D7C9B0-CBD4-E06C-5AD2-2FCB25A9DE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1277" y="1586670"/>
              <a:ext cx="599725" cy="64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C05AB195-AAA0-A501-B232-E1E31DEA4EDF}"/>
              </a:ext>
            </a:extLst>
          </p:cNvPr>
          <p:cNvSpPr/>
          <p:nvPr/>
        </p:nvSpPr>
        <p:spPr bwMode="auto">
          <a:xfrm>
            <a:off x="3446053" y="3148174"/>
            <a:ext cx="5770144" cy="457200"/>
          </a:xfrm>
          <a:prstGeom prst="rect">
            <a:avLst/>
          </a:prstGeom>
          <a:solidFill>
            <a:srgbClr val="002060"/>
          </a:solidFill>
          <a:ln>
            <a:solidFill>
              <a:srgbClr val="0B2D7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68580" tIns="34289" rIns="137160" bIns="34290" numCol="1" rtlCol="0" anchor="ctr" anchorCtr="0" compatLnSpc="1">
            <a:prstTxWarp prst="textNoShape">
              <a:avLst/>
            </a:prstTxWarp>
          </a:bodyPr>
          <a:lstStyle/>
          <a:p>
            <a:pPr defTabSz="68551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Как мы к этому пришли</a:t>
            </a:r>
            <a:endParaRPr lang="en-US" sz="1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904D7D8F-407C-17C9-E76D-FECD6F17C4B6}"/>
              </a:ext>
            </a:extLst>
          </p:cNvPr>
          <p:cNvSpPr txBox="1"/>
          <p:nvPr/>
        </p:nvSpPr>
        <p:spPr>
          <a:xfrm>
            <a:off x="530309" y="5831119"/>
            <a:ext cx="11150749" cy="50167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91440" tIns="45720" rIns="91440" bIns="45720" anchor="t">
            <a:spAutoFit/>
          </a:bodyPr>
          <a:lstStyle/>
          <a:p>
            <a:pPr defTabSz="457258">
              <a:lnSpc>
                <a:spcPct val="95000"/>
              </a:lnSpc>
              <a:spcBef>
                <a:spcPts val="500"/>
              </a:spcBef>
              <a:defRPr/>
            </a:pP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ТШО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–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одна из первых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компаний в нефтегазовом секторе Республики Казахстан, которая перешла в электронную версию оформления нарядов-допусков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!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828B9685-CAD3-8030-B054-6915BCF0CC81}"/>
              </a:ext>
            </a:extLst>
          </p:cNvPr>
          <p:cNvGrpSpPr/>
          <p:nvPr/>
        </p:nvGrpSpPr>
        <p:grpSpPr>
          <a:xfrm>
            <a:off x="8421357" y="3135330"/>
            <a:ext cx="609600" cy="504014"/>
            <a:chOff x="9333563" y="3954316"/>
            <a:chExt cx="731520" cy="731520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xmlns="" id="{D2928091-0E77-3634-6B1F-864A686D7F7E}"/>
                </a:ext>
              </a:extLst>
            </p:cNvPr>
            <p:cNvSpPr/>
            <p:nvPr/>
          </p:nvSpPr>
          <p:spPr>
            <a:xfrm>
              <a:off x="9333563" y="3954316"/>
              <a:ext cx="731520" cy="731520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58">
                <a:defRPr/>
              </a:pPr>
              <a:endParaRPr lang="en-US" sz="20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0" name="Picture 4">
              <a:extLst>
                <a:ext uri="{FF2B5EF4-FFF2-40B4-BE49-F238E27FC236}">
                  <a16:creationId xmlns:a16="http://schemas.microsoft.com/office/drawing/2014/main" xmlns="" id="{5BBF1750-11F8-C0C6-46FD-B5DF4DE269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80132" y="3969466"/>
              <a:ext cx="462631" cy="617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1" name="Picture 6">
            <a:extLst>
              <a:ext uri="{FF2B5EF4-FFF2-40B4-BE49-F238E27FC236}">
                <a16:creationId xmlns:a16="http://schemas.microsoft.com/office/drawing/2014/main" xmlns="" id="{A2FCABDC-625A-F0C8-A106-013567A17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596" y="1434219"/>
            <a:ext cx="481291" cy="48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DD065357-5254-2B1A-0ED9-D9EE4D31629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4004" y="2520741"/>
            <a:ext cx="2263760" cy="3235813"/>
          </a:xfrm>
          <a:prstGeom prst="rect">
            <a:avLst/>
          </a:prstGeom>
        </p:spPr>
      </p:pic>
      <p:graphicFrame>
        <p:nvGraphicFramePr>
          <p:cNvPr id="44" name="Diagram 43">
            <a:extLst>
              <a:ext uri="{FF2B5EF4-FFF2-40B4-BE49-F238E27FC236}">
                <a16:creationId xmlns:a16="http://schemas.microsoft.com/office/drawing/2014/main" xmlns="" id="{3760E99C-3F38-932F-577A-66BD80A193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0917805"/>
              </p:ext>
            </p:extLst>
          </p:nvPr>
        </p:nvGraphicFramePr>
        <p:xfrm>
          <a:off x="3611347" y="3840877"/>
          <a:ext cx="5444125" cy="1636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43890A4-1FCC-CBFA-8628-FAA4D6C8224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0" y="200869"/>
            <a:ext cx="12192000" cy="645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235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2074EA2E-AD73-3F5B-8B1F-D4794FFDEE64}"/>
              </a:ext>
            </a:extLst>
          </p:cNvPr>
          <p:cNvSpPr txBox="1">
            <a:spLocks/>
          </p:cNvSpPr>
          <p:nvPr/>
        </p:nvSpPr>
        <p:spPr>
          <a:xfrm>
            <a:off x="3264573" y="480935"/>
            <a:ext cx="6609916" cy="376446"/>
          </a:xfrm>
          <a:prstGeom prst="rect">
            <a:avLst/>
          </a:prstGeom>
        </p:spPr>
        <p:txBody>
          <a:bodyPr vert="horz" wrap="square" lIns="109728" tIns="0" rIns="109728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>
                <a:solidFill>
                  <a:srgbClr val="009D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цифровизации системы нарядов-допусков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4B6F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97C7AB8-227F-57D5-B9D1-7FE2E47989DF}"/>
              </a:ext>
            </a:extLst>
          </p:cNvPr>
          <p:cNvSpPr/>
          <p:nvPr/>
        </p:nvSpPr>
        <p:spPr>
          <a:xfrm>
            <a:off x="8570239" y="1941655"/>
            <a:ext cx="662371" cy="11757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9301F20-3F45-EF8A-6966-2ABCEB72B7AD}"/>
              </a:ext>
            </a:extLst>
          </p:cNvPr>
          <p:cNvSpPr/>
          <p:nvPr/>
        </p:nvSpPr>
        <p:spPr bwMode="auto">
          <a:xfrm>
            <a:off x="3432652" y="1435275"/>
            <a:ext cx="5788514" cy="457200"/>
          </a:xfrm>
          <a:prstGeom prst="rect">
            <a:avLst/>
          </a:prstGeom>
          <a:solidFill>
            <a:srgbClr val="002060"/>
          </a:solidFill>
          <a:ln>
            <a:solidFill>
              <a:srgbClr val="0B2D7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68580" tIns="34289" rIns="137160" bIns="34290" numCol="1" rtlCol="0" anchor="ctr" anchorCtr="0" compatLnSpc="1">
            <a:prstTxWarp prst="textNoShape">
              <a:avLst/>
            </a:prstTxWarp>
          </a:bodyPr>
          <a:lstStyle/>
          <a:p>
            <a:pPr defTabSz="68551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Перспективы и возможности</a:t>
            </a:r>
            <a:endParaRPr lang="en-US" sz="1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8729C5C-338E-84B0-E676-7E0BF1DBAC40}"/>
              </a:ext>
            </a:extLst>
          </p:cNvPr>
          <p:cNvSpPr/>
          <p:nvPr/>
        </p:nvSpPr>
        <p:spPr>
          <a:xfrm>
            <a:off x="530308" y="1583887"/>
            <a:ext cx="2805517" cy="41848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9D1FFBC-EB05-EB92-7D36-B34727CA599D}"/>
              </a:ext>
            </a:extLst>
          </p:cNvPr>
          <p:cNvSpPr/>
          <p:nvPr/>
        </p:nvSpPr>
        <p:spPr>
          <a:xfrm>
            <a:off x="9312256" y="1330217"/>
            <a:ext cx="2386712" cy="44384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E8E8C97-C95F-5358-F838-B1FA6396C189}"/>
              </a:ext>
            </a:extLst>
          </p:cNvPr>
          <p:cNvSpPr/>
          <p:nvPr/>
        </p:nvSpPr>
        <p:spPr>
          <a:xfrm>
            <a:off x="9612914" y="3288455"/>
            <a:ext cx="1683503" cy="13707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2">
              <a:defRPr/>
            </a:pPr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1FA2924-7368-E94F-C2BA-808A34A1B176}"/>
              </a:ext>
            </a:extLst>
          </p:cNvPr>
          <p:cNvSpPr/>
          <p:nvPr/>
        </p:nvSpPr>
        <p:spPr>
          <a:xfrm>
            <a:off x="10028465" y="3624217"/>
            <a:ext cx="872740" cy="529835"/>
          </a:xfrm>
          <a:prstGeom prst="rect">
            <a:avLst/>
          </a:prstGeom>
          <a:solidFill>
            <a:srgbClr val="3A0D3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2">
              <a:defRPr/>
            </a:pPr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Graphic 14" descr="Internet">
            <a:extLst>
              <a:ext uri="{FF2B5EF4-FFF2-40B4-BE49-F238E27FC236}">
                <a16:creationId xmlns:a16="http://schemas.microsoft.com/office/drawing/2014/main" xmlns="" id="{57193BAB-D42C-FBF3-9C5C-A01FB58C37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730370" y="3277046"/>
            <a:ext cx="1472547" cy="137079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3EF2576-B6ED-C969-4D59-015D57366F2B}"/>
              </a:ext>
            </a:extLst>
          </p:cNvPr>
          <p:cNvSpPr txBox="1"/>
          <p:nvPr/>
        </p:nvSpPr>
        <p:spPr>
          <a:xfrm>
            <a:off x="3432652" y="1922117"/>
            <a:ext cx="5808193" cy="1049100"/>
          </a:xfrm>
          <a:prstGeom prst="homePlate">
            <a:avLst/>
          </a:prstGeom>
          <a:solidFill>
            <a:srgbClr val="009DD9"/>
          </a:solidFill>
        </p:spPr>
        <p:txBody>
          <a:bodyPr wrap="square" lIns="76200" tIns="76200" rIns="76200" bIns="76200">
            <a:noAutofit/>
          </a:bodyPr>
          <a:lstStyle/>
          <a:p>
            <a:pPr defTabSz="457182"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Минимизация рисков, обеспечение безопасности, повышение производственной эффективности, повышение эффективности</a:t>
            </a:r>
          </a:p>
          <a:p>
            <a:pPr defTabSz="457182"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45718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45718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45718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1C0FCD67-9745-723A-9018-9DA8352AD2FD}"/>
              </a:ext>
            </a:extLst>
          </p:cNvPr>
          <p:cNvSpPr/>
          <p:nvPr/>
        </p:nvSpPr>
        <p:spPr>
          <a:xfrm>
            <a:off x="6938746" y="3479195"/>
            <a:ext cx="457200" cy="457200"/>
          </a:xfrm>
          <a:prstGeom prst="ellipse">
            <a:avLst/>
          </a:prstGeom>
          <a:solidFill>
            <a:srgbClr val="FFFFFF">
              <a:alpha val="6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58">
              <a:defRPr/>
            </a:pPr>
            <a:endParaRPr lang="en-US" sz="20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B2DA89A-E0A0-C4FB-7415-DDE3595379D1}"/>
              </a:ext>
            </a:extLst>
          </p:cNvPr>
          <p:cNvSpPr txBox="1"/>
          <p:nvPr/>
        </p:nvSpPr>
        <p:spPr>
          <a:xfrm>
            <a:off x="3448338" y="3649782"/>
            <a:ext cx="5770144" cy="20372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64008" rIns="64008" rtlCol="0" anchor="ctr">
            <a:noAutofit/>
          </a:bodyPr>
          <a:lstStyle/>
          <a:p>
            <a:pPr marL="146838" indent="-146838" defTabSz="457258">
              <a:lnSpc>
                <a:spcPct val="9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5B073D1E-3BA8-48EB-7A53-2B152BD0D9FD}"/>
              </a:ext>
            </a:extLst>
          </p:cNvPr>
          <p:cNvGrpSpPr/>
          <p:nvPr/>
        </p:nvGrpSpPr>
        <p:grpSpPr>
          <a:xfrm>
            <a:off x="8464429" y="1364375"/>
            <a:ext cx="609600" cy="609600"/>
            <a:chOff x="2197350" y="1319031"/>
            <a:chExt cx="853440" cy="837965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337023EE-A262-E5B9-2EEA-0799226C1196}"/>
                </a:ext>
              </a:extLst>
            </p:cNvPr>
            <p:cNvSpPr/>
            <p:nvPr/>
          </p:nvSpPr>
          <p:spPr>
            <a:xfrm>
              <a:off x="2197350" y="1319031"/>
              <a:ext cx="853440" cy="837965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58">
                <a:defRPr/>
              </a:pPr>
              <a:endParaRPr lang="en-US" sz="20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2" name="Picture 2">
              <a:extLst>
                <a:ext uri="{FF2B5EF4-FFF2-40B4-BE49-F238E27FC236}">
                  <a16:creationId xmlns:a16="http://schemas.microsoft.com/office/drawing/2014/main" xmlns="" id="{1029B8E0-46B2-948C-524D-A48F8F5617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421903" y="1419529"/>
              <a:ext cx="422372" cy="6284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160F19E-FD26-73AB-5295-62D989F27561}"/>
              </a:ext>
            </a:extLst>
          </p:cNvPr>
          <p:cNvSpPr txBox="1"/>
          <p:nvPr/>
        </p:nvSpPr>
        <p:spPr>
          <a:xfrm>
            <a:off x="9359855" y="1971209"/>
            <a:ext cx="2350557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42930">
              <a:spcBef>
                <a:spcPts val="375"/>
              </a:spcBef>
              <a:defRPr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Вместо системы бумажных НД в ТШО внедрили </a:t>
            </a:r>
            <a:r>
              <a:rPr lang="ru-RU" sz="1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эНД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веб-решение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доступ к которому осуществляется с ПК или мобильных устройств.</a:t>
            </a: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Graphic 23" descr="Laptop">
            <a:extLst>
              <a:ext uri="{FF2B5EF4-FFF2-40B4-BE49-F238E27FC236}">
                <a16:creationId xmlns:a16="http://schemas.microsoft.com/office/drawing/2014/main" xmlns="" id="{D2249053-F680-65AA-8F28-9584A4ECB3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382202" y="4642878"/>
            <a:ext cx="1072464" cy="1059073"/>
          </a:xfrm>
          <a:prstGeom prst="rect">
            <a:avLst/>
          </a:prstGeom>
        </p:spPr>
      </p:pic>
      <p:pic>
        <p:nvPicPr>
          <p:cNvPr id="25" name="Graphic 24" descr="Smart Phone">
            <a:extLst>
              <a:ext uri="{FF2B5EF4-FFF2-40B4-BE49-F238E27FC236}">
                <a16:creationId xmlns:a16="http://schemas.microsoft.com/office/drawing/2014/main" xmlns="" id="{E8EA0102-9DEC-C1F9-6D14-7461964855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630632" y="4815655"/>
            <a:ext cx="915873" cy="807858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67C88365-5624-C977-E68A-50F4AB66DF4C}"/>
              </a:ext>
            </a:extLst>
          </p:cNvPr>
          <p:cNvCxnSpPr>
            <a:cxnSpLocks/>
          </p:cNvCxnSpPr>
          <p:nvPr/>
        </p:nvCxnSpPr>
        <p:spPr>
          <a:xfrm flipH="1">
            <a:off x="9822375" y="4417898"/>
            <a:ext cx="397071" cy="404816"/>
          </a:xfrm>
          <a:prstGeom prst="straightConnector1">
            <a:avLst/>
          </a:prstGeom>
          <a:ln w="111125" cmpd="sng"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4B3650F2-9C55-2B5B-C0E3-94B59CE32F92}"/>
              </a:ext>
            </a:extLst>
          </p:cNvPr>
          <p:cNvCxnSpPr>
            <a:cxnSpLocks/>
          </p:cNvCxnSpPr>
          <p:nvPr/>
        </p:nvCxnSpPr>
        <p:spPr>
          <a:xfrm>
            <a:off x="10680216" y="4417898"/>
            <a:ext cx="415554" cy="370608"/>
          </a:xfrm>
          <a:prstGeom prst="straightConnector1">
            <a:avLst/>
          </a:prstGeom>
          <a:ln w="111125" cmpd="sng"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B6FED169-6C51-705B-2490-1704E1E388AA}"/>
              </a:ext>
            </a:extLst>
          </p:cNvPr>
          <p:cNvSpPr/>
          <p:nvPr/>
        </p:nvSpPr>
        <p:spPr bwMode="auto">
          <a:xfrm>
            <a:off x="9339674" y="1435275"/>
            <a:ext cx="2383248" cy="457200"/>
          </a:xfrm>
          <a:prstGeom prst="rect">
            <a:avLst/>
          </a:prstGeom>
          <a:solidFill>
            <a:srgbClr val="002060"/>
          </a:solidFill>
          <a:ln>
            <a:solidFill>
              <a:srgbClr val="0B2D7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68580" tIns="34289" rIns="137160" bIns="34290" numCol="1" rtlCol="0" anchor="ctr" anchorCtr="0" compatLnSpc="1">
            <a:prstTxWarp prst="textNoShape">
              <a:avLst/>
            </a:prstTxWarp>
          </a:bodyPr>
          <a:lstStyle/>
          <a:p>
            <a:pPr defTabSz="68551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Цифровизация </a:t>
            </a:r>
            <a:endParaRPr lang="en-US" sz="1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C2AA15F5-575C-ED85-A4E0-857ABABBE3CA}"/>
              </a:ext>
            </a:extLst>
          </p:cNvPr>
          <p:cNvSpPr/>
          <p:nvPr/>
        </p:nvSpPr>
        <p:spPr>
          <a:xfrm>
            <a:off x="11021002" y="1371524"/>
            <a:ext cx="609600" cy="609600"/>
          </a:xfrm>
          <a:prstGeom prst="ellipse">
            <a:avLst/>
          </a:prstGeom>
          <a:solidFill>
            <a:srgbClr val="FFFFFF">
              <a:alpha val="6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58">
              <a:defRPr/>
            </a:pPr>
            <a:endParaRPr lang="en-US" sz="20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17F1870B-4958-05C2-FDF3-4638755EADD5}"/>
              </a:ext>
            </a:extLst>
          </p:cNvPr>
          <p:cNvSpPr/>
          <p:nvPr/>
        </p:nvSpPr>
        <p:spPr bwMode="auto">
          <a:xfrm>
            <a:off x="537279" y="1454551"/>
            <a:ext cx="2798546" cy="457200"/>
          </a:xfrm>
          <a:prstGeom prst="rect">
            <a:avLst/>
          </a:prstGeom>
          <a:solidFill>
            <a:srgbClr val="002060"/>
          </a:solidFill>
          <a:ln>
            <a:solidFill>
              <a:srgbClr val="0B2D7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68580" tIns="34289" rIns="137160" bIns="34290" numCol="1" rtlCol="0" anchor="ctr" anchorCtr="0" compatLnSpc="1">
            <a:prstTxWarp prst="textNoShape">
              <a:avLst/>
            </a:prstTxWarp>
          </a:bodyPr>
          <a:lstStyle/>
          <a:p>
            <a:pPr defTabSz="68551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До внедрения</a:t>
            </a:r>
            <a:endParaRPr lang="en-US" sz="1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6C9557F6-0E26-C5B4-FB05-90DDB5FF64B4}"/>
              </a:ext>
            </a:extLst>
          </p:cNvPr>
          <p:cNvSpPr txBox="1"/>
          <p:nvPr/>
        </p:nvSpPr>
        <p:spPr>
          <a:xfrm>
            <a:off x="542861" y="1920516"/>
            <a:ext cx="28570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42930">
              <a:spcBef>
                <a:spcPts val="375"/>
              </a:spcBef>
              <a:defRPr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прошлом компания ТШО использовала бумажные НД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F7FAD260-F6A8-0F22-2DE4-60A74D15A546}"/>
              </a:ext>
            </a:extLst>
          </p:cNvPr>
          <p:cNvGrpSpPr/>
          <p:nvPr/>
        </p:nvGrpSpPr>
        <p:grpSpPr>
          <a:xfrm>
            <a:off x="2610724" y="1379394"/>
            <a:ext cx="609600" cy="609600"/>
            <a:chOff x="3030037" y="1540950"/>
            <a:chExt cx="731520" cy="731520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2C298CDB-BA3A-AC9D-EFFC-E1583BEA9D60}"/>
                </a:ext>
              </a:extLst>
            </p:cNvPr>
            <p:cNvSpPr/>
            <p:nvPr/>
          </p:nvSpPr>
          <p:spPr>
            <a:xfrm>
              <a:off x="3030037" y="1540950"/>
              <a:ext cx="731520" cy="731520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58">
                <a:defRPr/>
              </a:pPr>
              <a:endParaRPr lang="en-US" sz="20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4" name="Picture 2">
              <a:extLst>
                <a:ext uri="{FF2B5EF4-FFF2-40B4-BE49-F238E27FC236}">
                  <a16:creationId xmlns:a16="http://schemas.microsoft.com/office/drawing/2014/main" xmlns="" id="{49D7C9B0-CBD4-E06C-5AD2-2FCB25A9DE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1277" y="1586670"/>
              <a:ext cx="599725" cy="64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C05AB195-AAA0-A501-B232-E1E31DEA4EDF}"/>
              </a:ext>
            </a:extLst>
          </p:cNvPr>
          <p:cNvSpPr/>
          <p:nvPr/>
        </p:nvSpPr>
        <p:spPr bwMode="auto">
          <a:xfrm>
            <a:off x="3446053" y="3148174"/>
            <a:ext cx="5770144" cy="457200"/>
          </a:xfrm>
          <a:prstGeom prst="rect">
            <a:avLst/>
          </a:prstGeom>
          <a:solidFill>
            <a:srgbClr val="002060"/>
          </a:solidFill>
          <a:ln>
            <a:solidFill>
              <a:srgbClr val="0B2D7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68580" tIns="34289" rIns="137160" bIns="34290" numCol="1" rtlCol="0" anchor="ctr" anchorCtr="0" compatLnSpc="1">
            <a:prstTxWarp prst="textNoShape">
              <a:avLst/>
            </a:prstTxWarp>
          </a:bodyPr>
          <a:lstStyle/>
          <a:p>
            <a:pPr defTabSz="68551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Как мы к этому пришли</a:t>
            </a:r>
            <a:endParaRPr lang="en-US" sz="1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904D7D8F-407C-17C9-E76D-FECD6F17C4B6}"/>
              </a:ext>
            </a:extLst>
          </p:cNvPr>
          <p:cNvSpPr txBox="1"/>
          <p:nvPr/>
        </p:nvSpPr>
        <p:spPr>
          <a:xfrm>
            <a:off x="530309" y="5831119"/>
            <a:ext cx="11150749" cy="50167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91440" tIns="45720" rIns="91440" bIns="45720" anchor="t">
            <a:spAutoFit/>
          </a:bodyPr>
          <a:lstStyle/>
          <a:p>
            <a:pPr defTabSz="457258">
              <a:lnSpc>
                <a:spcPct val="95000"/>
              </a:lnSpc>
              <a:spcBef>
                <a:spcPts val="500"/>
              </a:spcBef>
              <a:defRPr/>
            </a:pP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ТШО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–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одна из первых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компаний в нефтегазовом секторе Республики Казахстан, которая перешла в электронную версию оформления нарядов-допусков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!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828B9685-CAD3-8030-B054-6915BCF0CC81}"/>
              </a:ext>
            </a:extLst>
          </p:cNvPr>
          <p:cNvGrpSpPr/>
          <p:nvPr/>
        </p:nvGrpSpPr>
        <p:grpSpPr>
          <a:xfrm>
            <a:off x="8421357" y="3135330"/>
            <a:ext cx="609600" cy="504014"/>
            <a:chOff x="9333563" y="3954316"/>
            <a:chExt cx="731520" cy="731520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xmlns="" id="{D2928091-0E77-3634-6B1F-864A686D7F7E}"/>
                </a:ext>
              </a:extLst>
            </p:cNvPr>
            <p:cNvSpPr/>
            <p:nvPr/>
          </p:nvSpPr>
          <p:spPr>
            <a:xfrm>
              <a:off x="9333563" y="3954316"/>
              <a:ext cx="731520" cy="731520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58">
                <a:defRPr/>
              </a:pPr>
              <a:endParaRPr lang="en-US" sz="20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0" name="Picture 4">
              <a:extLst>
                <a:ext uri="{FF2B5EF4-FFF2-40B4-BE49-F238E27FC236}">
                  <a16:creationId xmlns:a16="http://schemas.microsoft.com/office/drawing/2014/main" xmlns="" id="{5BBF1750-11F8-C0C6-46FD-B5DF4DE269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80132" y="3969466"/>
              <a:ext cx="462631" cy="617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1" name="Picture 6">
            <a:extLst>
              <a:ext uri="{FF2B5EF4-FFF2-40B4-BE49-F238E27FC236}">
                <a16:creationId xmlns:a16="http://schemas.microsoft.com/office/drawing/2014/main" xmlns="" id="{A2FCABDC-625A-F0C8-A106-013567A17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596" y="1434219"/>
            <a:ext cx="481291" cy="48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DD065357-5254-2B1A-0ED9-D9EE4D31629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4004" y="2520741"/>
            <a:ext cx="2263760" cy="3235813"/>
          </a:xfrm>
          <a:prstGeom prst="rect">
            <a:avLst/>
          </a:prstGeom>
        </p:spPr>
      </p:pic>
      <p:graphicFrame>
        <p:nvGraphicFramePr>
          <p:cNvPr id="44" name="Diagram 43">
            <a:extLst>
              <a:ext uri="{FF2B5EF4-FFF2-40B4-BE49-F238E27FC236}">
                <a16:creationId xmlns:a16="http://schemas.microsoft.com/office/drawing/2014/main" xmlns="" id="{3760E99C-3F38-932F-577A-66BD80A19378}"/>
              </a:ext>
            </a:extLst>
          </p:cNvPr>
          <p:cNvGraphicFramePr/>
          <p:nvPr/>
        </p:nvGraphicFramePr>
        <p:xfrm>
          <a:off x="3611347" y="3840877"/>
          <a:ext cx="5444125" cy="1636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785284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1">
            <a:extLst>
              <a:ext uri="{FF2B5EF4-FFF2-40B4-BE49-F238E27FC236}">
                <a16:creationId xmlns:a16="http://schemas.microsoft.com/office/drawing/2014/main" xmlns="" id="{4430DA02-ACBD-A380-0757-55893369BC61}"/>
              </a:ext>
            </a:extLst>
          </p:cNvPr>
          <p:cNvSpPr txBox="1">
            <a:spLocks/>
          </p:cNvSpPr>
          <p:nvPr/>
        </p:nvSpPr>
        <p:spPr>
          <a:xfrm>
            <a:off x="1112878" y="300314"/>
            <a:ext cx="10515600" cy="508465"/>
          </a:xfrm>
          <a:prstGeom prst="rect">
            <a:avLst/>
          </a:prstGeom>
        </p:spPr>
        <p:txBody>
          <a:bodyPr vert="horz" lIns="0" tIns="54873" rIns="0" bIns="54873" rtlCol="0" anchor="t">
            <a:noAutofit/>
          </a:bodyPr>
          <a:lstStyle>
            <a:lvl1pPr algn="ctr" defTabSz="457258" rtl="0" eaLnBrk="1" latinLnBrk="0" hangingPunct="1">
              <a:spcBef>
                <a:spcPct val="0"/>
              </a:spcBef>
              <a:buNone/>
              <a:defRPr sz="2700" b="1" kern="1200" cap="all" baseline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marL="0" marR="0" lvl="0" indent="0" algn="ctr" defTabSz="4572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33" b="1" i="0" u="none" strike="noStrike" kern="1200" cap="none" spc="0" normalizeH="0" baseline="0" noProof="0" dirty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Реализация</a:t>
            </a:r>
            <a:r>
              <a:rPr lang="ru-RU" sz="2833" cap="none" dirty="0">
                <a:solidFill>
                  <a:srgbClr val="009D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эНД посредством стандартизированного ПО</a:t>
            </a:r>
            <a:endParaRPr kumimoji="0" lang="nl-NL" sz="2833" b="1" i="0" u="none" strike="noStrike" kern="1200" cap="all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xmlns="" id="{C9497887-FB24-03E0-2ECD-ACA2D2990809}"/>
              </a:ext>
            </a:extLst>
          </p:cNvPr>
          <p:cNvGrpSpPr/>
          <p:nvPr/>
        </p:nvGrpSpPr>
        <p:grpSpPr>
          <a:xfrm>
            <a:off x="230206" y="3346588"/>
            <a:ext cx="2755712" cy="1811303"/>
            <a:chOff x="10246818" y="5852765"/>
            <a:chExt cx="3467884" cy="1693450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xmlns="" id="{DAB8CD88-4D30-98F3-7188-D1581F04AA42}"/>
                </a:ext>
              </a:extLst>
            </p:cNvPr>
            <p:cNvSpPr txBox="1"/>
            <p:nvPr/>
          </p:nvSpPr>
          <p:spPr>
            <a:xfrm>
              <a:off x="10410651" y="6884567"/>
              <a:ext cx="3271004" cy="661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33" b="0" i="0" u="none" strike="noStrike" kern="0" cap="none" spc="0" normalizeH="0" baseline="0" noProof="0" dirty="0">
                  <a:ln>
                    <a:noFill/>
                  </a:ln>
                  <a:solidFill>
                    <a:srgbClr val="0066B2"/>
                  </a:solidFill>
                  <a:effectLst/>
                  <a:uLnTx/>
                  <a:uFillTx/>
                  <a:latin typeface="Arial" panose="020B0604020202020204" pitchFamily="34" charset="0"/>
                  <a:ea typeface="Open Sans Light" panose="020B0306030504020204" pitchFamily="34" charset="0"/>
                  <a:cs typeface="Arial" panose="020B0604020202020204" pitchFamily="34" charset="0"/>
                </a:rPr>
                <a:t>Гибкое</a:t>
              </a:r>
              <a:r>
                <a:rPr kumimoji="0" lang="en-US" sz="1333" b="0" i="0" u="none" strike="noStrike" kern="0" cap="none" spc="0" normalizeH="0" baseline="0" noProof="0" dirty="0">
                  <a:ln>
                    <a:noFill/>
                  </a:ln>
                  <a:solidFill>
                    <a:srgbClr val="0066B2"/>
                  </a:solidFill>
                  <a:effectLst/>
                  <a:uLnTx/>
                  <a:uFillTx/>
                  <a:latin typeface="Arial" panose="020B0604020202020204" pitchFamily="34" charset="0"/>
                  <a:ea typeface="Open Sans Light" panose="020B0306030504020204" pitchFamily="34" charset="0"/>
                  <a:cs typeface="Arial" panose="020B0604020202020204" pitchFamily="34" charset="0"/>
                </a:rPr>
                <a:t>,</a:t>
              </a:r>
              <a:r>
                <a:rPr kumimoji="0" lang="ru-RU" sz="1333" b="0" i="0" u="none" strike="noStrike" kern="0" cap="none" spc="0" normalizeH="0" baseline="0" noProof="0" dirty="0">
                  <a:ln>
                    <a:noFill/>
                  </a:ln>
                  <a:solidFill>
                    <a:srgbClr val="0066B2"/>
                  </a:solidFill>
                  <a:effectLst/>
                  <a:uLnTx/>
                  <a:uFillTx/>
                  <a:latin typeface="Arial" panose="020B0604020202020204" pitchFamily="34" charset="0"/>
                  <a:ea typeface="Open Sans Light" panose="020B0306030504020204" pitchFamily="34" charset="0"/>
                  <a:cs typeface="Arial" panose="020B0604020202020204" pitchFamily="34" charset="0"/>
                </a:rPr>
                <a:t> современное решение с возможностью облачного хранения</a:t>
              </a:r>
              <a:endParaRPr kumimoji="0" lang="en-US" sz="1333" b="0" i="0" u="none" strike="noStrike" kern="0" cap="none" spc="0" normalizeH="0" baseline="0" noProof="0" dirty="0">
                <a:ln>
                  <a:noFill/>
                </a:ln>
                <a:solidFill>
                  <a:srgbClr val="0066B2"/>
                </a:solidFill>
                <a:effectLst/>
                <a:uLnTx/>
                <a:uFillTx/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xmlns="" id="{9E2E067B-343F-F0EF-434E-C5105812ECC7}"/>
                </a:ext>
              </a:extLst>
            </p:cNvPr>
            <p:cNvSpPr/>
            <p:nvPr/>
          </p:nvSpPr>
          <p:spPr>
            <a:xfrm>
              <a:off x="10246818" y="6394335"/>
              <a:ext cx="3467884" cy="489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113" normalizeH="0" baseline="0" noProof="0" dirty="0">
                  <a:ln>
                    <a:noFill/>
                  </a:ln>
                  <a:solidFill>
                    <a:srgbClr val="0066B2"/>
                  </a:solidFill>
                  <a:effectLst/>
                  <a:uLnTx/>
                  <a:uFillTx/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ВОЗМОЖНОСТЬ  ОБЛАЧНОГО ХРАНЕНИЯ</a:t>
              </a:r>
              <a:endParaRPr kumimoji="0" lang="en-US" sz="1400" b="1" i="0" u="none" strike="noStrike" kern="0" cap="none" spc="113" normalizeH="0" baseline="0" noProof="0" dirty="0">
                <a:ln>
                  <a:noFill/>
                </a:ln>
                <a:solidFill>
                  <a:srgbClr val="0066B2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xmlns="" id="{B402465A-6F3B-AF15-4885-E0EC45E7FFB9}"/>
                </a:ext>
              </a:extLst>
            </p:cNvPr>
            <p:cNvGrpSpPr/>
            <p:nvPr/>
          </p:nvGrpSpPr>
          <p:grpSpPr>
            <a:xfrm>
              <a:off x="11748961" y="5852765"/>
              <a:ext cx="671249" cy="482907"/>
              <a:chOff x="12003625" y="1051328"/>
              <a:chExt cx="671249" cy="482907"/>
            </a:xfrm>
          </p:grpSpPr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xmlns="" id="{10A7AF01-E895-1E25-4170-17C69608AA94}"/>
                  </a:ext>
                </a:extLst>
              </p:cNvPr>
              <p:cNvSpPr/>
              <p:nvPr/>
            </p:nvSpPr>
            <p:spPr>
              <a:xfrm>
                <a:off x="12003625" y="1051328"/>
                <a:ext cx="671249" cy="465810"/>
              </a:xfrm>
              <a:prstGeom prst="ellipse">
                <a:avLst/>
              </a:prstGeom>
              <a:solidFill>
                <a:sysClr val="window" lastClr="FFFFFF">
                  <a:lumMod val="9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5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66B2"/>
                  </a:solidFill>
                  <a:effectLst/>
                  <a:uLnTx/>
                  <a:uFillTx/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Shape 2847">
                <a:extLst>
                  <a:ext uri="{FF2B5EF4-FFF2-40B4-BE49-F238E27FC236}">
                    <a16:creationId xmlns:a16="http://schemas.microsoft.com/office/drawing/2014/main" xmlns="" id="{C5BFD81D-A04F-3F09-3102-BAB31060DC5F}"/>
                  </a:ext>
                </a:extLst>
              </p:cNvPr>
              <p:cNvSpPr/>
              <p:nvPr/>
            </p:nvSpPr>
            <p:spPr>
              <a:xfrm>
                <a:off x="12093169" y="1077035"/>
                <a:ext cx="479464" cy="4572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634" y="6292"/>
                    </a:moveTo>
                    <a:cubicBezTo>
                      <a:pt x="18643" y="6159"/>
                      <a:pt x="18655" y="6026"/>
                      <a:pt x="18655" y="5891"/>
                    </a:cubicBezTo>
                    <a:cubicBezTo>
                      <a:pt x="18655" y="2638"/>
                      <a:pt x="16017" y="0"/>
                      <a:pt x="12764" y="0"/>
                    </a:cubicBezTo>
                    <a:cubicBezTo>
                      <a:pt x="10499" y="0"/>
                      <a:pt x="8536" y="1279"/>
                      <a:pt x="7550" y="3153"/>
                    </a:cubicBezTo>
                    <a:cubicBezTo>
                      <a:pt x="7185" y="3021"/>
                      <a:pt x="6793" y="2945"/>
                      <a:pt x="6382" y="2945"/>
                    </a:cubicBezTo>
                    <a:cubicBezTo>
                      <a:pt x="4484" y="2945"/>
                      <a:pt x="2945" y="4484"/>
                      <a:pt x="2945" y="6382"/>
                    </a:cubicBezTo>
                    <a:cubicBezTo>
                      <a:pt x="2945" y="6629"/>
                      <a:pt x="2973" y="6869"/>
                      <a:pt x="3022" y="7101"/>
                    </a:cubicBezTo>
                    <a:cubicBezTo>
                      <a:pt x="1267" y="7686"/>
                      <a:pt x="0" y="9339"/>
                      <a:pt x="0" y="11291"/>
                    </a:cubicBezTo>
                    <a:cubicBezTo>
                      <a:pt x="0" y="13731"/>
                      <a:pt x="1978" y="15709"/>
                      <a:pt x="4418" y="15709"/>
                    </a:cubicBezTo>
                    <a:lnTo>
                      <a:pt x="8836" y="15709"/>
                    </a:lnTo>
                    <a:cubicBezTo>
                      <a:pt x="9108" y="15709"/>
                      <a:pt x="9327" y="15489"/>
                      <a:pt x="9327" y="15218"/>
                    </a:cubicBezTo>
                    <a:cubicBezTo>
                      <a:pt x="9327" y="14947"/>
                      <a:pt x="9108" y="14727"/>
                      <a:pt x="8836" y="14727"/>
                    </a:cubicBezTo>
                    <a:lnTo>
                      <a:pt x="4418" y="14727"/>
                    </a:lnTo>
                    <a:cubicBezTo>
                      <a:pt x="2524" y="14727"/>
                      <a:pt x="982" y="13185"/>
                      <a:pt x="982" y="11291"/>
                    </a:cubicBezTo>
                    <a:cubicBezTo>
                      <a:pt x="982" y="9810"/>
                      <a:pt x="1926" y="8502"/>
                      <a:pt x="3333" y="8033"/>
                    </a:cubicBezTo>
                    <a:lnTo>
                      <a:pt x="4165" y="7756"/>
                    </a:lnTo>
                    <a:lnTo>
                      <a:pt x="3982" y="6897"/>
                    </a:lnTo>
                    <a:cubicBezTo>
                      <a:pt x="3946" y="6725"/>
                      <a:pt x="3927" y="6551"/>
                      <a:pt x="3927" y="6382"/>
                    </a:cubicBezTo>
                    <a:cubicBezTo>
                      <a:pt x="3927" y="5028"/>
                      <a:pt x="5028" y="3927"/>
                      <a:pt x="6382" y="3927"/>
                    </a:cubicBezTo>
                    <a:cubicBezTo>
                      <a:pt x="6662" y="3927"/>
                      <a:pt x="6942" y="3977"/>
                      <a:pt x="7215" y="4077"/>
                    </a:cubicBezTo>
                    <a:lnTo>
                      <a:pt x="8019" y="4368"/>
                    </a:lnTo>
                    <a:lnTo>
                      <a:pt x="8418" y="3611"/>
                    </a:lnTo>
                    <a:cubicBezTo>
                      <a:pt x="9272" y="1989"/>
                      <a:pt x="10937" y="982"/>
                      <a:pt x="12764" y="982"/>
                    </a:cubicBezTo>
                    <a:cubicBezTo>
                      <a:pt x="15470" y="982"/>
                      <a:pt x="17673" y="3184"/>
                      <a:pt x="17673" y="5891"/>
                    </a:cubicBezTo>
                    <a:cubicBezTo>
                      <a:pt x="17673" y="5977"/>
                      <a:pt x="17666" y="6060"/>
                      <a:pt x="17660" y="6145"/>
                    </a:cubicBezTo>
                    <a:lnTo>
                      <a:pt x="17655" y="6229"/>
                    </a:lnTo>
                    <a:lnTo>
                      <a:pt x="17610" y="6920"/>
                    </a:lnTo>
                    <a:lnTo>
                      <a:pt x="18245" y="7194"/>
                    </a:lnTo>
                    <a:cubicBezTo>
                      <a:pt x="19686" y="7816"/>
                      <a:pt x="20618" y="9232"/>
                      <a:pt x="20618" y="10800"/>
                    </a:cubicBezTo>
                    <a:cubicBezTo>
                      <a:pt x="20618" y="12965"/>
                      <a:pt x="18856" y="14727"/>
                      <a:pt x="16691" y="14727"/>
                    </a:cubicBezTo>
                    <a:lnTo>
                      <a:pt x="12764" y="14727"/>
                    </a:lnTo>
                    <a:cubicBezTo>
                      <a:pt x="12492" y="14727"/>
                      <a:pt x="12273" y="14947"/>
                      <a:pt x="12273" y="15218"/>
                    </a:cubicBezTo>
                    <a:cubicBezTo>
                      <a:pt x="12273" y="15489"/>
                      <a:pt x="12492" y="15709"/>
                      <a:pt x="12764" y="15709"/>
                    </a:cubicBezTo>
                    <a:lnTo>
                      <a:pt x="16691" y="15709"/>
                    </a:lnTo>
                    <a:cubicBezTo>
                      <a:pt x="19401" y="15709"/>
                      <a:pt x="21600" y="13511"/>
                      <a:pt x="21600" y="10800"/>
                    </a:cubicBezTo>
                    <a:cubicBezTo>
                      <a:pt x="21600" y="8780"/>
                      <a:pt x="20378" y="7045"/>
                      <a:pt x="18634" y="6292"/>
                    </a:cubicBezTo>
                    <a:moveTo>
                      <a:pt x="13745" y="17673"/>
                    </a:moveTo>
                    <a:cubicBezTo>
                      <a:pt x="13610" y="17673"/>
                      <a:pt x="13488" y="17728"/>
                      <a:pt x="13398" y="17817"/>
                    </a:cubicBezTo>
                    <a:lnTo>
                      <a:pt x="11291" y="19924"/>
                    </a:lnTo>
                    <a:lnTo>
                      <a:pt x="11291" y="8346"/>
                    </a:lnTo>
                    <a:cubicBezTo>
                      <a:pt x="11291" y="8074"/>
                      <a:pt x="11071" y="7855"/>
                      <a:pt x="10800" y="7855"/>
                    </a:cubicBezTo>
                    <a:cubicBezTo>
                      <a:pt x="10529" y="7855"/>
                      <a:pt x="10309" y="8074"/>
                      <a:pt x="10309" y="8346"/>
                    </a:cubicBezTo>
                    <a:lnTo>
                      <a:pt x="10309" y="19924"/>
                    </a:lnTo>
                    <a:lnTo>
                      <a:pt x="8202" y="17817"/>
                    </a:lnTo>
                    <a:cubicBezTo>
                      <a:pt x="8113" y="17728"/>
                      <a:pt x="7990" y="17673"/>
                      <a:pt x="7855" y="17673"/>
                    </a:cubicBezTo>
                    <a:cubicBezTo>
                      <a:pt x="7583" y="17673"/>
                      <a:pt x="7364" y="17893"/>
                      <a:pt x="7364" y="18164"/>
                    </a:cubicBezTo>
                    <a:cubicBezTo>
                      <a:pt x="7364" y="18300"/>
                      <a:pt x="7419" y="18422"/>
                      <a:pt x="7507" y="18511"/>
                    </a:cubicBezTo>
                    <a:lnTo>
                      <a:pt x="10453" y="21456"/>
                    </a:lnTo>
                    <a:cubicBezTo>
                      <a:pt x="10542" y="21545"/>
                      <a:pt x="10664" y="21600"/>
                      <a:pt x="10800" y="21600"/>
                    </a:cubicBezTo>
                    <a:cubicBezTo>
                      <a:pt x="10936" y="21600"/>
                      <a:pt x="11058" y="21545"/>
                      <a:pt x="11147" y="21456"/>
                    </a:cubicBezTo>
                    <a:lnTo>
                      <a:pt x="14093" y="18511"/>
                    </a:lnTo>
                    <a:cubicBezTo>
                      <a:pt x="14182" y="18422"/>
                      <a:pt x="14236" y="18300"/>
                      <a:pt x="14236" y="18164"/>
                    </a:cubicBezTo>
                    <a:cubicBezTo>
                      <a:pt x="14236" y="17893"/>
                      <a:pt x="14017" y="17673"/>
                      <a:pt x="13745" y="17673"/>
                    </a:cubicBezTo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66B2"/>
                </a:solidFill>
                <a:miter lim="400000"/>
              </a:ln>
            </p:spPr>
            <p:txBody>
              <a:bodyPr lIns="14288" tIns="14288" rIns="14288" bIns="14288" anchor="ctr"/>
              <a:lstStyle/>
              <a:p>
                <a:pPr marL="0" marR="0" lvl="0" indent="0" defTabSz="17143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66B2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  <a:sym typeface="Gill Sans"/>
                </a:endParaRPr>
              </a:p>
            </p:txBody>
          </p:sp>
        </p:grp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xmlns="" id="{AE1B837E-0D3A-D759-7A0A-68EB710D3197}"/>
              </a:ext>
            </a:extLst>
          </p:cNvPr>
          <p:cNvGrpSpPr/>
          <p:nvPr/>
        </p:nvGrpSpPr>
        <p:grpSpPr>
          <a:xfrm>
            <a:off x="83259" y="1577390"/>
            <a:ext cx="3024324" cy="1835763"/>
            <a:chOff x="10052469" y="1354068"/>
            <a:chExt cx="3629188" cy="2202916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xmlns="" id="{FD21460A-8F99-57C3-5B48-95B3FFEAEB6B}"/>
                </a:ext>
              </a:extLst>
            </p:cNvPr>
            <p:cNvSpPr txBox="1"/>
            <p:nvPr/>
          </p:nvSpPr>
          <p:spPr>
            <a:xfrm>
              <a:off x="10052469" y="2430521"/>
              <a:ext cx="3629188" cy="1126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66B2"/>
                  </a:solidFill>
                  <a:effectLst/>
                  <a:uLnTx/>
                  <a:uFillTx/>
                  <a:latin typeface="Arial" panose="020B0604020202020204" pitchFamily="34" charset="0"/>
                  <a:ea typeface="Open Sans Light" panose="020B0306030504020204" pitchFamily="34" charset="0"/>
                  <a:cs typeface="Arial" panose="020B0604020202020204" pitchFamily="34" charset="0"/>
                </a:rPr>
                <a:t>Настраиваемые передовые системы управления рабочим процессом обеспечивают соответствие процесса применимым требованиям, его качество и возможность его проверки</a:t>
              </a:r>
              <a:r>
                <a:rPr lang="ru-RU" sz="1100" kern="0" dirty="0">
                  <a:solidFill>
                    <a:srgbClr val="0066B2"/>
                  </a:solidFill>
                  <a:latin typeface="Arial" panose="020B0604020202020204" pitchFamily="34" charset="0"/>
                  <a:ea typeface="Open Sans Light" panose="020B0306030504020204" pitchFamily="34" charset="0"/>
                  <a:cs typeface="Arial" panose="020B0604020202020204" pitchFamily="34" charset="0"/>
                </a:rPr>
                <a:t>.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66B2"/>
                </a:solidFill>
                <a:effectLst/>
                <a:uLnTx/>
                <a:uFillTx/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xmlns="" id="{34D46AC8-5CCD-4E6A-BD46-3C5F36E9D0FD}"/>
                </a:ext>
              </a:extLst>
            </p:cNvPr>
            <p:cNvSpPr/>
            <p:nvPr/>
          </p:nvSpPr>
          <p:spPr>
            <a:xfrm>
              <a:off x="10323651" y="2071625"/>
              <a:ext cx="3303068" cy="387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500" b="1" i="0" u="none" strike="noStrike" kern="0" cap="none" spc="113" normalizeH="0" baseline="0" noProof="0" dirty="0">
                  <a:ln>
                    <a:noFill/>
                  </a:ln>
                  <a:solidFill>
                    <a:srgbClr val="0066B2"/>
                  </a:solidFill>
                  <a:effectLst/>
                  <a:uLnTx/>
                  <a:uFillTx/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КОНТРОЛЬ</a:t>
              </a:r>
              <a:endParaRPr kumimoji="0" lang="en-US" sz="1500" b="1" i="0" u="none" strike="noStrike" kern="0" cap="none" spc="113" normalizeH="0" baseline="0" noProof="0" dirty="0">
                <a:ln>
                  <a:noFill/>
                </a:ln>
                <a:solidFill>
                  <a:srgbClr val="0066B2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xmlns="" id="{CA6C9017-5791-0AF7-29D3-E4419FCDFEAE}"/>
                </a:ext>
              </a:extLst>
            </p:cNvPr>
            <p:cNvGrpSpPr/>
            <p:nvPr/>
          </p:nvGrpSpPr>
          <p:grpSpPr>
            <a:xfrm>
              <a:off x="11615380" y="1354068"/>
              <a:ext cx="719610" cy="686650"/>
              <a:chOff x="11457682" y="1322420"/>
              <a:chExt cx="719610" cy="686650"/>
            </a:xfrm>
          </p:grpSpPr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xmlns="" id="{066EB04F-DB01-C98C-CD08-1F37B8D8C42A}"/>
                  </a:ext>
                </a:extLst>
              </p:cNvPr>
              <p:cNvSpPr/>
              <p:nvPr/>
            </p:nvSpPr>
            <p:spPr>
              <a:xfrm>
                <a:off x="11457682" y="1322420"/>
                <a:ext cx="719610" cy="686650"/>
              </a:xfrm>
              <a:prstGeom prst="ellipse">
                <a:avLst/>
              </a:prstGeom>
              <a:solidFill>
                <a:sysClr val="window" lastClr="FFFFFF">
                  <a:lumMod val="9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5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86" name="Graphic 85" descr="Steering Wheel outline">
                <a:extLst>
                  <a:ext uri="{FF2B5EF4-FFF2-40B4-BE49-F238E27FC236}">
                    <a16:creationId xmlns:a16="http://schemas.microsoft.com/office/drawing/2014/main" xmlns="" id="{C9ECB1AD-1A0D-E2AA-66B3-2C79448157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p:blipFill>
            <p:spPr>
              <a:xfrm>
                <a:off x="11500660" y="1341304"/>
                <a:ext cx="640080" cy="640080"/>
              </a:xfrm>
              <a:prstGeom prst="rect">
                <a:avLst/>
              </a:prstGeom>
            </p:spPr>
          </p:pic>
        </p:grpSp>
      </p:grpSp>
      <p:pic>
        <p:nvPicPr>
          <p:cNvPr id="88" name="Picture 87">
            <a:extLst>
              <a:ext uri="{FF2B5EF4-FFF2-40B4-BE49-F238E27FC236}">
                <a16:creationId xmlns:a16="http://schemas.microsoft.com/office/drawing/2014/main" xmlns="" id="{F635CD18-A7A5-7996-8953-9D9DDB33A09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826"/>
          <a:stretch/>
        </p:blipFill>
        <p:spPr>
          <a:xfrm>
            <a:off x="2906880" y="1573484"/>
            <a:ext cx="6004018" cy="3785048"/>
          </a:xfrm>
          <a:prstGeom prst="rect">
            <a:avLst/>
          </a:prstGeom>
        </p:spPr>
      </p:pic>
      <p:grpSp>
        <p:nvGrpSpPr>
          <p:cNvPr id="90" name="Group 89">
            <a:extLst>
              <a:ext uri="{FF2B5EF4-FFF2-40B4-BE49-F238E27FC236}">
                <a16:creationId xmlns:a16="http://schemas.microsoft.com/office/drawing/2014/main" xmlns="" id="{5883058B-A9C0-3690-30F3-3D594E031851}"/>
              </a:ext>
            </a:extLst>
          </p:cNvPr>
          <p:cNvGrpSpPr/>
          <p:nvPr/>
        </p:nvGrpSpPr>
        <p:grpSpPr>
          <a:xfrm>
            <a:off x="8740182" y="1599418"/>
            <a:ext cx="3365848" cy="1745664"/>
            <a:chOff x="11894951" y="2891578"/>
            <a:chExt cx="4039018" cy="2094797"/>
          </a:xfrm>
        </p:grpSpPr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xmlns="" id="{C62FB7B3-9351-A675-BFF4-2BD36C7900D4}"/>
                </a:ext>
              </a:extLst>
            </p:cNvPr>
            <p:cNvSpPr txBox="1"/>
            <p:nvPr/>
          </p:nvSpPr>
          <p:spPr>
            <a:xfrm>
              <a:off x="11894951" y="3890998"/>
              <a:ext cx="4039018" cy="10953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33" b="0" i="0" u="none" strike="noStrike" kern="0" cap="none" spc="0" normalizeH="0" baseline="0" noProof="0" dirty="0">
                  <a:ln>
                    <a:noFill/>
                  </a:ln>
                  <a:solidFill>
                    <a:srgbClr val="0066B2"/>
                  </a:solidFill>
                  <a:effectLst/>
                  <a:uLnTx/>
                  <a:uFillTx/>
                  <a:latin typeface="Arial" panose="020B0604020202020204" pitchFamily="34" charset="0"/>
                  <a:ea typeface="Open Sans Light" panose="020B0306030504020204" pitchFamily="34" charset="0"/>
                  <a:cs typeface="Arial" panose="020B0604020202020204" pitchFamily="34" charset="0"/>
                </a:rPr>
                <a:t>Система создана с учетом интересов конечного пользователя</a:t>
              </a:r>
              <a:r>
                <a:rPr lang="ru-RU" sz="1333" kern="0" dirty="0">
                  <a:solidFill>
                    <a:srgbClr val="0066B2"/>
                  </a:solidFill>
                  <a:latin typeface="Arial" panose="020B0604020202020204" pitchFamily="34" charset="0"/>
                  <a:ea typeface="Open Sans Light" panose="020B0306030504020204" pitchFamily="34" charset="0"/>
                  <a:cs typeface="Arial" panose="020B0604020202020204" pitchFamily="34" charset="0"/>
                </a:rPr>
                <a:t> и имеет </a:t>
              </a:r>
              <a:r>
                <a:rPr kumimoji="0" lang="ru-RU" sz="1333" b="0" i="0" u="none" strike="noStrike" kern="0" cap="none" spc="0" normalizeH="0" baseline="0" noProof="0" dirty="0">
                  <a:ln>
                    <a:noFill/>
                  </a:ln>
                  <a:solidFill>
                    <a:srgbClr val="0066B2"/>
                  </a:solidFill>
                  <a:effectLst/>
                  <a:uLnTx/>
                  <a:uFillTx/>
                  <a:latin typeface="Arial" panose="020B0604020202020204" pitchFamily="34" charset="0"/>
                  <a:ea typeface="Open Sans Light" panose="020B0306030504020204" pitchFamily="34" charset="0"/>
                  <a:cs typeface="Arial" panose="020B0604020202020204" pitchFamily="34" charset="0"/>
                </a:rPr>
                <a:t>простой в использовании интерфейс для быстрой адаптации</a:t>
              </a:r>
              <a:endParaRPr kumimoji="0" lang="en-US" sz="1333" b="0" i="0" u="none" strike="noStrike" kern="0" cap="none" spc="0" normalizeH="0" baseline="0" noProof="0" dirty="0">
                <a:ln>
                  <a:noFill/>
                </a:ln>
                <a:solidFill>
                  <a:srgbClr val="0066B2"/>
                </a:solidFill>
                <a:effectLst/>
                <a:uLnTx/>
                <a:uFillTx/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xmlns="" id="{46721C84-2BD7-F8DF-F38D-97688EC75091}"/>
                </a:ext>
              </a:extLst>
            </p:cNvPr>
            <p:cNvSpPr/>
            <p:nvPr/>
          </p:nvSpPr>
          <p:spPr>
            <a:xfrm>
              <a:off x="13372783" y="3521666"/>
              <a:ext cx="1495564" cy="3877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457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500" b="1" kern="0" spc="113" dirty="0">
                  <a:solidFill>
                    <a:srgbClr val="0066B2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ЯСНОСТЬ</a:t>
              </a:r>
              <a:endParaRPr kumimoji="0" lang="en-US" sz="1500" b="1" i="0" u="none" strike="noStrike" kern="0" cap="none" spc="113" normalizeH="0" baseline="0" noProof="0" dirty="0">
                <a:ln>
                  <a:noFill/>
                </a:ln>
                <a:solidFill>
                  <a:srgbClr val="0066B2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xmlns="" id="{A52C9F73-27C7-D994-4DB3-8A7C1EDEC244}"/>
                </a:ext>
              </a:extLst>
            </p:cNvPr>
            <p:cNvGrpSpPr/>
            <p:nvPr/>
          </p:nvGrpSpPr>
          <p:grpSpPr>
            <a:xfrm>
              <a:off x="13652365" y="2891578"/>
              <a:ext cx="640080" cy="640080"/>
              <a:chOff x="13715998" y="3482977"/>
              <a:chExt cx="640080" cy="640080"/>
            </a:xfrm>
          </p:grpSpPr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xmlns="" id="{DEC1B5DE-20A3-ABE0-2749-76C1D8D30298}"/>
                  </a:ext>
                </a:extLst>
              </p:cNvPr>
              <p:cNvSpPr/>
              <p:nvPr/>
            </p:nvSpPr>
            <p:spPr>
              <a:xfrm>
                <a:off x="13715998" y="3482977"/>
                <a:ext cx="640080" cy="640080"/>
              </a:xfrm>
              <a:prstGeom prst="ellipse">
                <a:avLst/>
              </a:prstGeom>
              <a:solidFill>
                <a:sysClr val="window" lastClr="FFFFFF">
                  <a:lumMod val="9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5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1E3D76"/>
                  </a:solidFill>
                  <a:effectLst/>
                  <a:uLnTx/>
                  <a:uFillTx/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Shape 2633">
                <a:extLst>
                  <a:ext uri="{FF2B5EF4-FFF2-40B4-BE49-F238E27FC236}">
                    <a16:creationId xmlns:a16="http://schemas.microsoft.com/office/drawing/2014/main" xmlns="" id="{7E1F700D-6229-EAC4-DE13-8077B712092B}"/>
                  </a:ext>
                </a:extLst>
              </p:cNvPr>
              <p:cNvSpPr/>
              <p:nvPr/>
            </p:nvSpPr>
            <p:spPr>
              <a:xfrm>
                <a:off x="13807438" y="3602271"/>
                <a:ext cx="457200" cy="4572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144" y="18334"/>
                    </a:moveTo>
                    <a:lnTo>
                      <a:pt x="15583" y="6873"/>
                    </a:lnTo>
                    <a:lnTo>
                      <a:pt x="20168" y="6873"/>
                    </a:lnTo>
                    <a:cubicBezTo>
                      <a:pt x="20168" y="6873"/>
                      <a:pt x="12144" y="18334"/>
                      <a:pt x="12144" y="18334"/>
                    </a:cubicBezTo>
                    <a:close/>
                    <a:moveTo>
                      <a:pt x="10800" y="19403"/>
                    </a:moveTo>
                    <a:lnTo>
                      <a:pt x="7041" y="6873"/>
                    </a:lnTo>
                    <a:lnTo>
                      <a:pt x="14559" y="6873"/>
                    </a:lnTo>
                    <a:cubicBezTo>
                      <a:pt x="14559" y="6873"/>
                      <a:pt x="10800" y="19403"/>
                      <a:pt x="10800" y="19403"/>
                    </a:cubicBezTo>
                    <a:close/>
                    <a:moveTo>
                      <a:pt x="1432" y="6873"/>
                    </a:moveTo>
                    <a:lnTo>
                      <a:pt x="6017" y="6873"/>
                    </a:lnTo>
                    <a:lnTo>
                      <a:pt x="9456" y="18334"/>
                    </a:lnTo>
                    <a:cubicBezTo>
                      <a:pt x="9456" y="18334"/>
                      <a:pt x="1432" y="6873"/>
                      <a:pt x="1432" y="6873"/>
                    </a:cubicBezTo>
                    <a:close/>
                    <a:moveTo>
                      <a:pt x="6578" y="982"/>
                    </a:moveTo>
                    <a:lnTo>
                      <a:pt x="8536" y="982"/>
                    </a:lnTo>
                    <a:lnTo>
                      <a:pt x="6082" y="5891"/>
                    </a:lnTo>
                    <a:lnTo>
                      <a:pt x="1669" y="5891"/>
                    </a:lnTo>
                    <a:cubicBezTo>
                      <a:pt x="1669" y="5891"/>
                      <a:pt x="6578" y="982"/>
                      <a:pt x="6578" y="982"/>
                    </a:cubicBezTo>
                    <a:close/>
                    <a:moveTo>
                      <a:pt x="11973" y="982"/>
                    </a:moveTo>
                    <a:lnTo>
                      <a:pt x="14427" y="5891"/>
                    </a:lnTo>
                    <a:lnTo>
                      <a:pt x="7173" y="5891"/>
                    </a:lnTo>
                    <a:lnTo>
                      <a:pt x="9627" y="982"/>
                    </a:lnTo>
                    <a:cubicBezTo>
                      <a:pt x="9627" y="982"/>
                      <a:pt x="11973" y="982"/>
                      <a:pt x="11973" y="982"/>
                    </a:cubicBezTo>
                    <a:close/>
                    <a:moveTo>
                      <a:pt x="15022" y="982"/>
                    </a:moveTo>
                    <a:lnTo>
                      <a:pt x="19931" y="5891"/>
                    </a:lnTo>
                    <a:lnTo>
                      <a:pt x="15518" y="5891"/>
                    </a:lnTo>
                    <a:lnTo>
                      <a:pt x="13064" y="982"/>
                    </a:lnTo>
                    <a:cubicBezTo>
                      <a:pt x="13064" y="982"/>
                      <a:pt x="15022" y="982"/>
                      <a:pt x="15022" y="982"/>
                    </a:cubicBezTo>
                    <a:close/>
                    <a:moveTo>
                      <a:pt x="21600" y="6382"/>
                    </a:moveTo>
                    <a:cubicBezTo>
                      <a:pt x="21600" y="6272"/>
                      <a:pt x="21557" y="6175"/>
                      <a:pt x="21495" y="6093"/>
                    </a:cubicBezTo>
                    <a:lnTo>
                      <a:pt x="21502" y="6088"/>
                    </a:lnTo>
                    <a:lnTo>
                      <a:pt x="21471" y="6057"/>
                    </a:lnTo>
                    <a:cubicBezTo>
                      <a:pt x="21459" y="6044"/>
                      <a:pt x="21448" y="6032"/>
                      <a:pt x="21434" y="6020"/>
                    </a:cubicBezTo>
                    <a:lnTo>
                      <a:pt x="15611" y="197"/>
                    </a:lnTo>
                    <a:lnTo>
                      <a:pt x="15604" y="201"/>
                    </a:lnTo>
                    <a:cubicBezTo>
                      <a:pt x="15514" y="82"/>
                      <a:pt x="15379" y="0"/>
                      <a:pt x="15218" y="0"/>
                    </a:cubicBezTo>
                    <a:lnTo>
                      <a:pt x="6382" y="0"/>
                    </a:lnTo>
                    <a:cubicBezTo>
                      <a:pt x="6221" y="0"/>
                      <a:pt x="6086" y="82"/>
                      <a:pt x="5996" y="201"/>
                    </a:cubicBezTo>
                    <a:lnTo>
                      <a:pt x="5989" y="197"/>
                    </a:lnTo>
                    <a:lnTo>
                      <a:pt x="166" y="6020"/>
                    </a:lnTo>
                    <a:cubicBezTo>
                      <a:pt x="152" y="6032"/>
                      <a:pt x="141" y="6044"/>
                      <a:pt x="129" y="6057"/>
                    </a:cubicBezTo>
                    <a:lnTo>
                      <a:pt x="98" y="6088"/>
                    </a:lnTo>
                    <a:lnTo>
                      <a:pt x="105" y="6093"/>
                    </a:lnTo>
                    <a:cubicBezTo>
                      <a:pt x="43" y="6175"/>
                      <a:pt x="0" y="6272"/>
                      <a:pt x="0" y="6382"/>
                    </a:cubicBezTo>
                    <a:cubicBezTo>
                      <a:pt x="0" y="6499"/>
                      <a:pt x="46" y="6602"/>
                      <a:pt x="115" y="6686"/>
                    </a:cubicBezTo>
                    <a:lnTo>
                      <a:pt x="109" y="6690"/>
                    </a:lnTo>
                    <a:lnTo>
                      <a:pt x="10418" y="21418"/>
                    </a:lnTo>
                    <a:lnTo>
                      <a:pt x="10424" y="21413"/>
                    </a:lnTo>
                    <a:cubicBezTo>
                      <a:pt x="10514" y="21525"/>
                      <a:pt x="10646" y="21600"/>
                      <a:pt x="10800" y="21600"/>
                    </a:cubicBezTo>
                    <a:cubicBezTo>
                      <a:pt x="10954" y="21600"/>
                      <a:pt x="11086" y="21525"/>
                      <a:pt x="11176" y="21413"/>
                    </a:cubicBezTo>
                    <a:lnTo>
                      <a:pt x="11182" y="21418"/>
                    </a:lnTo>
                    <a:lnTo>
                      <a:pt x="21491" y="6690"/>
                    </a:lnTo>
                    <a:lnTo>
                      <a:pt x="21485" y="6686"/>
                    </a:lnTo>
                    <a:cubicBezTo>
                      <a:pt x="21553" y="6602"/>
                      <a:pt x="21600" y="6499"/>
                      <a:pt x="21600" y="6382"/>
                    </a:cubicBezTo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66B2"/>
                </a:solidFill>
                <a:miter lim="400000"/>
              </a:ln>
            </p:spPr>
            <p:txBody>
              <a:bodyPr lIns="14288" tIns="14288" rIns="14288" bIns="14288" anchor="ctr"/>
              <a:lstStyle/>
              <a:p>
                <a:pPr marL="0" marR="0" lvl="0" indent="0" defTabSz="17143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66B2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  <a:sym typeface="Gill Sans"/>
                </a:endParaRPr>
              </a:p>
            </p:txBody>
          </p:sp>
        </p:grp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xmlns="" id="{AF0BB81B-0FE3-196C-951F-1FB35F7287B2}"/>
              </a:ext>
            </a:extLst>
          </p:cNvPr>
          <p:cNvGrpSpPr/>
          <p:nvPr/>
        </p:nvGrpSpPr>
        <p:grpSpPr>
          <a:xfrm>
            <a:off x="8976995" y="3314519"/>
            <a:ext cx="2844121" cy="1994527"/>
            <a:chOff x="10213774" y="3823050"/>
            <a:chExt cx="3412945" cy="2393432"/>
          </a:xfrm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xmlns="" id="{D7F4A255-B598-B431-0FCA-31883E8FCD3C}"/>
                </a:ext>
              </a:extLst>
            </p:cNvPr>
            <p:cNvSpPr txBox="1"/>
            <p:nvPr/>
          </p:nvSpPr>
          <p:spPr>
            <a:xfrm>
              <a:off x="10213774" y="4874960"/>
              <a:ext cx="3412945" cy="1341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33" b="0" i="0" u="none" strike="noStrike" kern="0" cap="none" spc="0" normalizeH="0" baseline="0" noProof="0" dirty="0">
                  <a:ln>
                    <a:noFill/>
                  </a:ln>
                  <a:solidFill>
                    <a:srgbClr val="0066B2"/>
                  </a:solidFill>
                  <a:effectLst/>
                  <a:uLnTx/>
                  <a:uFillTx/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Система интегрирована с системой управления ТО</a:t>
              </a:r>
              <a:r>
                <a:rPr kumimoji="0" lang="en-US" sz="1333" b="0" i="0" u="none" strike="noStrike" kern="0" cap="none" spc="0" normalizeH="0" baseline="0" noProof="0" dirty="0">
                  <a:ln>
                    <a:noFill/>
                  </a:ln>
                  <a:solidFill>
                    <a:srgbClr val="0066B2"/>
                  </a:solidFill>
                  <a:effectLst/>
                  <a:uLnTx/>
                  <a:uFillTx/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 (</a:t>
              </a:r>
              <a:r>
                <a:rPr kumimoji="0" lang="ru-RU" sz="1333" b="0" i="0" u="none" strike="noStrike" kern="0" cap="none" spc="0" normalizeH="0" baseline="0" noProof="0" dirty="0">
                  <a:ln>
                    <a:noFill/>
                  </a:ln>
                  <a:solidFill>
                    <a:srgbClr val="0066B2"/>
                  </a:solidFill>
                  <a:effectLst/>
                  <a:uLnTx/>
                  <a:uFillTx/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СУТО</a:t>
              </a:r>
              <a:r>
                <a:rPr kumimoji="0" lang="en-US" sz="1333" b="0" i="0" u="none" strike="noStrike" kern="0" cap="none" spc="0" normalizeH="0" baseline="0" noProof="0" dirty="0">
                  <a:ln>
                    <a:noFill/>
                  </a:ln>
                  <a:solidFill>
                    <a:srgbClr val="0066B2"/>
                  </a:solidFill>
                  <a:effectLst/>
                  <a:uLnTx/>
                  <a:uFillTx/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)</a:t>
              </a:r>
              <a:r>
                <a:rPr kumimoji="0" lang="ru-RU" sz="1333" b="0" i="0" u="none" strike="noStrike" kern="0" cap="none" spc="0" normalizeH="0" baseline="0" noProof="0" dirty="0">
                  <a:ln>
                    <a:noFill/>
                  </a:ln>
                  <a:solidFill>
                    <a:srgbClr val="0066B2"/>
                  </a:solidFill>
                  <a:effectLst/>
                  <a:uLnTx/>
                  <a:uFillTx/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 для работы с данными по оборудованию и рабочим заявкам</a:t>
              </a:r>
              <a:endParaRPr kumimoji="0" lang="en-US" sz="1333" b="0" i="0" u="none" strike="noStrike" kern="0" cap="none" spc="0" normalizeH="0" baseline="0" noProof="0" dirty="0">
                <a:ln>
                  <a:noFill/>
                </a:ln>
                <a:solidFill>
                  <a:srgbClr val="0066B2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xmlns="" id="{B4E21D4D-8FF5-608D-C434-12A47C03E3DD}"/>
                </a:ext>
              </a:extLst>
            </p:cNvPr>
            <p:cNvSpPr/>
            <p:nvPr/>
          </p:nvSpPr>
          <p:spPr>
            <a:xfrm>
              <a:off x="10323651" y="4527090"/>
              <a:ext cx="3303068" cy="387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500" b="1" i="0" u="none" strike="noStrike" kern="0" cap="none" spc="113" normalizeH="0" baseline="0" noProof="0" dirty="0">
                  <a:ln>
                    <a:noFill/>
                  </a:ln>
                  <a:solidFill>
                    <a:srgbClr val="0066B2"/>
                  </a:solidFill>
                  <a:effectLst/>
                  <a:uLnTx/>
                  <a:uFillTx/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ВЗАИМОСВЯЗЬ</a:t>
              </a:r>
              <a:endParaRPr kumimoji="0" lang="en-US" sz="1500" b="1" i="0" u="none" strike="noStrike" kern="0" cap="none" spc="113" normalizeH="0" baseline="0" noProof="0" dirty="0">
                <a:ln>
                  <a:noFill/>
                </a:ln>
                <a:solidFill>
                  <a:srgbClr val="0066B2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xmlns="" id="{1BEBB679-3ED8-BC9D-5D46-E2880614ECDF}"/>
                </a:ext>
              </a:extLst>
            </p:cNvPr>
            <p:cNvGrpSpPr/>
            <p:nvPr/>
          </p:nvGrpSpPr>
          <p:grpSpPr>
            <a:xfrm>
              <a:off x="11713297" y="3823050"/>
              <a:ext cx="640080" cy="640080"/>
              <a:chOff x="11401532" y="3808710"/>
              <a:chExt cx="640080" cy="640080"/>
            </a:xfrm>
          </p:grpSpPr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xmlns="" id="{C27B6B5C-86D3-112A-1F8B-414EF23C3120}"/>
                  </a:ext>
                </a:extLst>
              </p:cNvPr>
              <p:cNvSpPr/>
              <p:nvPr/>
            </p:nvSpPr>
            <p:spPr>
              <a:xfrm>
                <a:off x="11401532" y="3808710"/>
                <a:ext cx="640080" cy="640080"/>
              </a:xfrm>
              <a:prstGeom prst="ellipse">
                <a:avLst/>
              </a:prstGeom>
              <a:solidFill>
                <a:sysClr val="window" lastClr="FFFFFF">
                  <a:lumMod val="9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5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1E3D76"/>
                  </a:solidFill>
                  <a:effectLst/>
                  <a:uLnTx/>
                  <a:uFillTx/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01" name="Graphic 100" descr="Internet Of Things outline">
                <a:extLst>
                  <a:ext uri="{FF2B5EF4-FFF2-40B4-BE49-F238E27FC236}">
                    <a16:creationId xmlns:a16="http://schemas.microsoft.com/office/drawing/2014/main" xmlns="" id="{9D78A904-A4CC-E7C8-0480-E460A46AB6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p:blipFill>
            <p:spPr>
              <a:xfrm>
                <a:off x="11485444" y="3887310"/>
                <a:ext cx="457200" cy="457200"/>
              </a:xfrm>
              <a:prstGeom prst="rect">
                <a:avLst/>
              </a:prstGeom>
            </p:spPr>
          </p:pic>
        </p:grpSp>
      </p:grpSp>
      <p:sp>
        <p:nvSpPr>
          <p:cNvPr id="103" name="Rectangle 102">
            <a:extLst>
              <a:ext uri="{FF2B5EF4-FFF2-40B4-BE49-F238E27FC236}">
                <a16:creationId xmlns:a16="http://schemas.microsoft.com/office/drawing/2014/main" xmlns="" id="{F9715D65-5070-CA24-B599-A2F703A50329}"/>
              </a:ext>
            </a:extLst>
          </p:cNvPr>
          <p:cNvSpPr/>
          <p:nvPr/>
        </p:nvSpPr>
        <p:spPr>
          <a:xfrm>
            <a:off x="335248" y="5402797"/>
            <a:ext cx="1524000" cy="622787"/>
          </a:xfrm>
          <a:prstGeom prst="rect">
            <a:avLst/>
          </a:prstGeom>
          <a:solidFill>
            <a:srgbClr val="009DD9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5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Наряд допуск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xmlns="" id="{3B487669-8517-738A-7EF4-1665A332420A}"/>
              </a:ext>
            </a:extLst>
          </p:cNvPr>
          <p:cNvSpPr/>
          <p:nvPr/>
        </p:nvSpPr>
        <p:spPr>
          <a:xfrm>
            <a:off x="1950828" y="5399584"/>
            <a:ext cx="1524000" cy="622788"/>
          </a:xfrm>
          <a:prstGeom prst="rect">
            <a:avLst/>
          </a:prstGeom>
          <a:solidFill>
            <a:srgbClr val="009DD9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5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Карта задания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xmlns="" id="{D8DCC114-8237-E82B-793D-AAE1CD57B7DB}"/>
              </a:ext>
            </a:extLst>
          </p:cNvPr>
          <p:cNvSpPr/>
          <p:nvPr/>
        </p:nvSpPr>
        <p:spPr>
          <a:xfrm>
            <a:off x="3552133" y="5402797"/>
            <a:ext cx="1524000" cy="622787"/>
          </a:xfrm>
          <a:prstGeom prst="rect">
            <a:avLst/>
          </a:prstGeom>
          <a:solidFill>
            <a:srgbClr val="009DD9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457258">
              <a:defRPr/>
            </a:pPr>
            <a:endParaRPr lang="ru-RU" sz="1600" b="1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58">
              <a:defRPr/>
            </a:pPr>
            <a:r>
              <a:rPr lang="ru-RU" sz="16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Изоляция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45725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xmlns="" id="{E1FA775B-ADFC-9569-9F8D-097DDC3F7E8D}"/>
              </a:ext>
            </a:extLst>
          </p:cNvPr>
          <p:cNvSpPr/>
          <p:nvPr/>
        </p:nvSpPr>
        <p:spPr>
          <a:xfrm>
            <a:off x="5124402" y="5402797"/>
            <a:ext cx="1800029" cy="622786"/>
          </a:xfrm>
          <a:prstGeom prst="rect">
            <a:avLst/>
          </a:prstGeom>
          <a:solidFill>
            <a:srgbClr val="009DD9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5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Байпас устройств </a:t>
            </a:r>
            <a:r>
              <a:rPr lang="ru-RU" sz="14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варийной </a:t>
            </a:r>
            <a:r>
              <a:rPr lang="ru-RU" sz="14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ащиты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xmlns="" id="{FCD5E7EC-48A5-17AE-1950-66ED26DD0ED8}"/>
              </a:ext>
            </a:extLst>
          </p:cNvPr>
          <p:cNvSpPr/>
          <p:nvPr/>
        </p:nvSpPr>
        <p:spPr>
          <a:xfrm>
            <a:off x="6972700" y="5399584"/>
            <a:ext cx="1524000" cy="622786"/>
          </a:xfrm>
          <a:prstGeom prst="rect">
            <a:avLst/>
          </a:prstGeom>
          <a:solidFill>
            <a:srgbClr val="009DD9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5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Инструктаж по ТБ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xmlns="" id="{0411A6C1-4868-4631-95A3-9B2835E85750}"/>
              </a:ext>
            </a:extLst>
          </p:cNvPr>
          <p:cNvSpPr/>
          <p:nvPr/>
        </p:nvSpPr>
        <p:spPr>
          <a:xfrm>
            <a:off x="8568485" y="5399584"/>
            <a:ext cx="1524000" cy="622786"/>
          </a:xfrm>
          <a:prstGeom prst="rect">
            <a:avLst/>
          </a:prstGeom>
          <a:solidFill>
            <a:srgbClr val="009DD9"/>
          </a:solidFill>
          <a:ln w="9525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marL="0" marR="0" lvl="0" indent="0" algn="ctr" defTabSz="45725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Оценки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xmlns="" id="{A1664729-4A29-7B63-071F-07DE4EC05ADE}"/>
              </a:ext>
            </a:extLst>
          </p:cNvPr>
          <p:cNvSpPr/>
          <p:nvPr/>
        </p:nvSpPr>
        <p:spPr>
          <a:xfrm>
            <a:off x="10140754" y="5399584"/>
            <a:ext cx="1524000" cy="622786"/>
          </a:xfrm>
          <a:prstGeom prst="rect">
            <a:avLst/>
          </a:prstGeom>
          <a:solidFill>
            <a:srgbClr val="009DD9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5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Аналитика 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3C2D4B48-034B-5E2E-B14B-00874ADB32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77590" y="1785342"/>
            <a:ext cx="5292585" cy="261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322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83CBA1-4158-C8FF-7CDD-5DCB8B84FB5E}"/>
              </a:ext>
            </a:extLst>
          </p:cNvPr>
          <p:cNvSpPr txBox="1">
            <a:spLocks/>
          </p:cNvSpPr>
          <p:nvPr/>
        </p:nvSpPr>
        <p:spPr>
          <a:xfrm>
            <a:off x="2269282" y="204960"/>
            <a:ext cx="8303013" cy="36285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258">
              <a:lnSpc>
                <a:spcPct val="120000"/>
              </a:lnSpc>
            </a:pPr>
            <a:r>
              <a:rPr lang="ru-RU" sz="2800" b="1" dirty="0">
                <a:solidFill>
                  <a:srgbClr val="009DD9"/>
                </a:solidFill>
                <a:latin typeface="Arial"/>
                <a:ea typeface="Open Sans Light" panose="020B0306030504020204" pitchFamily="34" charset="0"/>
                <a:cs typeface="Open Sans Light" panose="020B0306030504020204" pitchFamily="34" charset="0"/>
              </a:rPr>
              <a:t>Дополнительные возможности системы эНД</a:t>
            </a:r>
            <a:endParaRPr lang="en-US" sz="2800" b="1" dirty="0">
              <a:solidFill>
                <a:srgbClr val="009DD9"/>
              </a:solidFill>
              <a:latin typeface="Arial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97E551C-B3AA-AB06-EC00-E9290A3D67B7}"/>
              </a:ext>
            </a:extLst>
          </p:cNvPr>
          <p:cNvSpPr txBox="1"/>
          <p:nvPr/>
        </p:nvSpPr>
        <p:spPr>
          <a:xfrm>
            <a:off x="6771579" y="1433014"/>
            <a:ext cx="27206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Arial Narrow" panose="020B0606020202030204" pitchFamily="34" charset="0"/>
              </a:rPr>
              <a:t>Графическое представление данных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sz="1600" dirty="0">
                <a:latin typeface="Arial Narrow" panose="020B0606020202030204" pitchFamily="34" charset="0"/>
              </a:rPr>
              <a:t>выполняемых работах в режиме реального времени</a:t>
            </a:r>
            <a:endParaRPr lang="en-US" sz="1600" dirty="0">
              <a:latin typeface="Arial Narrow" panose="020B060602020203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B9DF649B-C81B-7FA0-1677-F39CD51A66EE}"/>
              </a:ext>
            </a:extLst>
          </p:cNvPr>
          <p:cNvGrpSpPr/>
          <p:nvPr/>
        </p:nvGrpSpPr>
        <p:grpSpPr>
          <a:xfrm>
            <a:off x="9690236" y="1437540"/>
            <a:ext cx="2422711" cy="4086454"/>
            <a:chOff x="7290743" y="1134189"/>
            <a:chExt cx="2907253" cy="490374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B4C83076-AAFA-BF79-515C-260EF58BE51D}"/>
                </a:ext>
              </a:extLst>
            </p:cNvPr>
            <p:cNvGrpSpPr/>
            <p:nvPr/>
          </p:nvGrpSpPr>
          <p:grpSpPr>
            <a:xfrm>
              <a:off x="7745746" y="2082769"/>
              <a:ext cx="2266989" cy="3955165"/>
              <a:chOff x="787467" y="803606"/>
              <a:chExt cx="2496112" cy="4242183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xmlns="" id="{A7629DB9-0733-73F9-8EDB-0EE2048B10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7467" y="803606"/>
                <a:ext cx="2496112" cy="4242183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xmlns="" id="{128DBB83-A0FC-7B6C-4E2C-B9F8FB969E0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b="8087"/>
              <a:stretch/>
            </p:blipFill>
            <p:spPr>
              <a:xfrm>
                <a:off x="1176585" y="1452186"/>
                <a:ext cx="1830108" cy="3190867"/>
              </a:xfrm>
              <a:prstGeom prst="rect">
                <a:avLst/>
              </a:prstGeom>
            </p:spPr>
          </p:pic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AAFBE527-7E0E-B8AD-800D-1C38D38434F8}"/>
                </a:ext>
              </a:extLst>
            </p:cNvPr>
            <p:cNvSpPr txBox="1"/>
            <p:nvPr/>
          </p:nvSpPr>
          <p:spPr>
            <a:xfrm>
              <a:off x="7290743" y="1134189"/>
              <a:ext cx="2907253" cy="701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latin typeface="Arial Narrow" panose="020B0606020202030204" pitchFamily="34" charset="0"/>
                </a:rPr>
                <a:t>Мобильность </a:t>
              </a:r>
              <a:r>
                <a:rPr lang="ru-RU" sz="1600" dirty="0">
                  <a:latin typeface="Arial Narrow" panose="020B0606020202030204" pitchFamily="34" charset="0"/>
                </a:rPr>
                <a:t>– доступ через веб-приложение</a:t>
              </a:r>
              <a:endParaRPr lang="en-US" sz="1600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352A18F1-C329-B4AC-26A1-BF8940CFC791}"/>
              </a:ext>
            </a:extLst>
          </p:cNvPr>
          <p:cNvGrpSpPr/>
          <p:nvPr/>
        </p:nvGrpSpPr>
        <p:grpSpPr>
          <a:xfrm>
            <a:off x="3157992" y="1433014"/>
            <a:ext cx="3394697" cy="3856079"/>
            <a:chOff x="522221" y="1279395"/>
            <a:chExt cx="5182753" cy="518171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665467AD-2D51-941E-1FEA-BB44296282B7}"/>
                </a:ext>
              </a:extLst>
            </p:cNvPr>
            <p:cNvSpPr txBox="1"/>
            <p:nvPr/>
          </p:nvSpPr>
          <p:spPr>
            <a:xfrm>
              <a:off x="522221" y="1279395"/>
              <a:ext cx="5182753" cy="2109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latin typeface="Arial Narrow" panose="020B0606020202030204" pitchFamily="34" charset="0"/>
                </a:rPr>
                <a:t>Аналитическая часть системы эНД </a:t>
              </a:r>
              <a:r>
                <a:rPr lang="ru-RU" sz="1600" dirty="0">
                  <a:latin typeface="Arial Narrow" panose="020B0606020202030204" pitchFamily="34" charset="0"/>
                </a:rPr>
                <a:t>дает возможность создавать информационные панели и отчеты по НД, изоляции</a:t>
              </a:r>
              <a:r>
                <a:rPr lang="en-US" sz="1600" dirty="0">
                  <a:latin typeface="Arial Narrow" panose="020B0606020202030204" pitchFamily="34" charset="0"/>
                </a:rPr>
                <a:t>,</a:t>
              </a:r>
              <a:r>
                <a:rPr lang="ru-RU" sz="1600" dirty="0">
                  <a:latin typeface="Arial Narrow" panose="020B0606020202030204" pitchFamily="34" charset="0"/>
                </a:rPr>
                <a:t> байпасированию устройств аварийной защиты</a:t>
              </a:r>
              <a:r>
                <a:rPr lang="en-US" sz="1600" dirty="0">
                  <a:latin typeface="Arial Narrow" panose="020B0606020202030204" pitchFamily="34" charset="0"/>
                </a:rPr>
                <a:t>, </a:t>
              </a:r>
              <a:r>
                <a:rPr lang="ru-RU" sz="1600" dirty="0">
                  <a:latin typeface="Arial Narrow" panose="020B0606020202030204" pitchFamily="34" charset="0"/>
                </a:rPr>
                <a:t>управлению пользователями</a:t>
              </a:r>
              <a:endParaRPr lang="en-US" sz="1600" dirty="0">
                <a:latin typeface="Arial Narrow" panose="020B0606020202030204" pitchFamily="34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16B62F91-F687-E008-F8F0-2A83B3B80B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13565" y="3394670"/>
              <a:ext cx="3201035" cy="179332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7FBB2956-7C35-3341-5D65-560438B2C4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78910" y="4048094"/>
              <a:ext cx="2966259" cy="167658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C7D5981B-63A9-7ED5-ED79-455C6AC877C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834100" y="4562236"/>
              <a:ext cx="3101380" cy="189887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9AA41E06-04BF-2F62-16B9-10008CD22BA1}"/>
              </a:ext>
            </a:extLst>
          </p:cNvPr>
          <p:cNvGrpSpPr/>
          <p:nvPr/>
        </p:nvGrpSpPr>
        <p:grpSpPr>
          <a:xfrm>
            <a:off x="160743" y="1435247"/>
            <a:ext cx="3023105" cy="3745649"/>
            <a:chOff x="191523" y="1225238"/>
            <a:chExt cx="3627725" cy="449477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018FAD8F-4DFD-DD24-E05F-097C00A6C031}"/>
                </a:ext>
              </a:extLst>
            </p:cNvPr>
            <p:cNvSpPr txBox="1"/>
            <p:nvPr/>
          </p:nvSpPr>
          <p:spPr>
            <a:xfrm>
              <a:off x="191523" y="1225238"/>
              <a:ext cx="3627725" cy="18835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latin typeface="Arial Narrow" panose="020B0606020202030204" pitchFamily="34" charset="0"/>
                </a:rPr>
                <a:t>Рабочие процессы и роли </a:t>
              </a:r>
              <a:r>
                <a:rPr lang="ru-RU" sz="1600" dirty="0">
                  <a:latin typeface="Arial Narrow" panose="020B0606020202030204" pitchFamily="34" charset="0"/>
                </a:rPr>
                <a:t>для обеспечения выполнения работ по изоляции, байпасированию устройств аварийной защиты</a:t>
              </a:r>
              <a:r>
                <a:rPr lang="en-US" sz="1600" dirty="0">
                  <a:latin typeface="Arial Narrow" panose="020B0606020202030204" pitchFamily="34" charset="0"/>
                </a:rPr>
                <a:t>,</a:t>
              </a:r>
              <a:r>
                <a:rPr lang="ru-RU" sz="1600" dirty="0">
                  <a:latin typeface="Arial Narrow" panose="020B0606020202030204" pitchFamily="34" charset="0"/>
                </a:rPr>
                <a:t> инструктажей по ТБ</a:t>
              </a:r>
              <a:r>
                <a:rPr lang="en-US" sz="1600" dirty="0">
                  <a:latin typeface="Arial Narrow" panose="020B0606020202030204" pitchFamily="34" charset="0"/>
                </a:rPr>
                <a:t>,</a:t>
              </a:r>
              <a:r>
                <a:rPr lang="ru-RU" sz="1600" dirty="0">
                  <a:latin typeface="Arial Narrow" panose="020B0606020202030204" pitchFamily="34" charset="0"/>
                </a:rPr>
                <a:t> удаленной работы и др.</a:t>
              </a:r>
              <a:endParaRPr lang="en-US" sz="1600" dirty="0">
                <a:latin typeface="Arial Narrow" panose="020B0606020202030204" pitchFamily="34" charset="0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DB893300-B7F6-4FF8-382F-77B3065143E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91297" y="3111510"/>
              <a:ext cx="3174437" cy="1726216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867C8282-7F9F-3E09-50F3-9EA06A74CF5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30226" y="3536798"/>
              <a:ext cx="3187720" cy="1793325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D8CBEF34-5EC8-1281-FFF3-7BA33BC4F9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55715" y="3926692"/>
              <a:ext cx="2948410" cy="1793325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E04596C0-9D88-0D01-DADD-C7D010BB52A5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1659" r="97512">
                        <a14:foregroundMark x1="15166" y1="3805" x2="15166" y2="3805"/>
                        <a14:foregroundMark x1="4621" y1="13699" x2="4621" y2="13699"/>
                        <a14:backgroundMark x1="7109" y1="5632" x2="91825" y2="663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9004"/>
          <a:stretch/>
        </p:blipFill>
        <p:spPr>
          <a:xfrm>
            <a:off x="6210613" y="2684114"/>
            <a:ext cx="3738705" cy="280590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639BCBC2-962F-5FD9-200D-991A930B69B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20789" y="2804489"/>
            <a:ext cx="3310247" cy="2023734"/>
          </a:xfrm>
          <a:prstGeom prst="rect">
            <a:avLst/>
          </a:prstGeom>
        </p:spPr>
      </p:pic>
      <p:pic>
        <p:nvPicPr>
          <p:cNvPr id="22" name="Picture 21" descr="A person wearing a hard hat and looking at a piece of paper&#10;&#10;Description automatically generated with low confidence">
            <a:extLst>
              <a:ext uri="{FF2B5EF4-FFF2-40B4-BE49-F238E27FC236}">
                <a16:creationId xmlns:a16="http://schemas.microsoft.com/office/drawing/2014/main" xmlns="" id="{179B367C-76CC-6BA0-CEA5-9B35672988E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1003" y="1681195"/>
            <a:ext cx="3560324" cy="474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621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544 2.96296E-6 L -0.49544 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>
            <a:extLst>
              <a:ext uri="{FF2B5EF4-FFF2-40B4-BE49-F238E27FC236}">
                <a16:creationId xmlns:a16="http://schemas.microsoft.com/office/drawing/2014/main" xmlns="" id="{7A59F52F-C6A8-5AEC-1336-C13ACBA92A8F}"/>
              </a:ext>
            </a:extLst>
          </p:cNvPr>
          <p:cNvSpPr txBox="1">
            <a:spLocks/>
          </p:cNvSpPr>
          <p:nvPr/>
        </p:nvSpPr>
        <p:spPr>
          <a:xfrm>
            <a:off x="787039" y="383889"/>
            <a:ext cx="11094171" cy="858108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Обучение по системе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эНД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9DD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50C66083-B6AB-AE85-4B36-A01BA45722E8}"/>
              </a:ext>
            </a:extLst>
          </p:cNvPr>
          <p:cNvGrpSpPr/>
          <p:nvPr/>
        </p:nvGrpSpPr>
        <p:grpSpPr>
          <a:xfrm>
            <a:off x="1352449" y="1760625"/>
            <a:ext cx="1735871" cy="2302147"/>
            <a:chOff x="548640" y="1252603"/>
            <a:chExt cx="2916412" cy="4267808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048D4C61-F8AE-4B2C-543B-940D4030363E}"/>
                </a:ext>
              </a:extLst>
            </p:cNvPr>
            <p:cNvSpPr/>
            <p:nvPr/>
          </p:nvSpPr>
          <p:spPr>
            <a:xfrm>
              <a:off x="548640" y="1252603"/>
              <a:ext cx="2916412" cy="2411260"/>
            </a:xfrm>
            <a:prstGeom prst="rect">
              <a:avLst/>
            </a:prstGeom>
            <a:solidFill>
              <a:srgbClr val="009DD9"/>
            </a:solidFill>
            <a:ln w="9525" cap="flat" cmpd="sng" algn="ctr">
              <a:noFill/>
              <a:prstDash val="solid"/>
            </a:ln>
            <a:effectLst/>
          </p:spPr>
          <p:txBody>
            <a:bodyPr lIns="0" rIns="0" rtlCol="0" anchor="t"/>
            <a:lstStyle/>
            <a:p>
              <a:pPr marL="0" marR="0" lvl="0" indent="0" algn="ctr" defTabSz="3429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Уровень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1</a:t>
              </a:r>
            </a:p>
            <a:p>
              <a:pPr marL="0" marR="0" lvl="0" indent="0" algn="ctr" defTabSz="3429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НД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342944"/>
              <a:r>
                <a:rPr lang="ru-RU" sz="1300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Для всех пользователей системы </a:t>
              </a:r>
              <a:r>
                <a:rPr lang="ru-RU" sz="1300" b="1" kern="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эНД</a:t>
              </a:r>
              <a:endParaRPr lang="en-US" sz="13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3" name="Picture 32" descr="A picture containing outdoor, person, man, boat&#10;&#10;Description automatically generated">
              <a:extLst>
                <a:ext uri="{FF2B5EF4-FFF2-40B4-BE49-F238E27FC236}">
                  <a16:creationId xmlns:a16="http://schemas.microsoft.com/office/drawing/2014/main" xmlns="" id="{21351BC4-2092-BB1D-3BD4-269FDF3307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8640" y="3576137"/>
              <a:ext cx="2916412" cy="1944274"/>
            </a:xfrm>
            <a:prstGeom prst="rect">
              <a:avLst/>
            </a:prstGeom>
          </p:spPr>
        </p:pic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D0EB220D-EE17-6D78-0B1E-7796F2250711}"/>
              </a:ext>
            </a:extLst>
          </p:cNvPr>
          <p:cNvSpPr/>
          <p:nvPr/>
        </p:nvSpPr>
        <p:spPr>
          <a:xfrm>
            <a:off x="3361090" y="1767093"/>
            <a:ext cx="1735870" cy="1448322"/>
          </a:xfrm>
          <a:prstGeom prst="rect">
            <a:avLst/>
          </a:prstGeom>
          <a:solidFill>
            <a:srgbClr val="009DD9"/>
          </a:solidFill>
          <a:ln w="76200" cap="flat" cmpd="sng" algn="ctr">
            <a:noFill/>
            <a:prstDash val="solid"/>
          </a:ln>
          <a:effectLst/>
        </p:spPr>
        <p:txBody>
          <a:bodyPr lIns="0" rIns="0" rtlCol="0" anchor="t"/>
          <a:lstStyle/>
          <a:p>
            <a:pPr marL="0" marR="0" lvl="0" indent="0" algn="ctr" defTabSz="3429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Уровень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  <a:p>
            <a:pPr marL="0" marR="0" lvl="0" indent="0" algn="ctr" defTabSz="3429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Допуск на изоляцию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3429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Для пользователей системы эНД, участвующих в процессе управления работами по изоляции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E8EB8705-F95B-68E0-4EF3-1496DE6B1F15}"/>
              </a:ext>
            </a:extLst>
          </p:cNvPr>
          <p:cNvGrpSpPr/>
          <p:nvPr/>
        </p:nvGrpSpPr>
        <p:grpSpPr>
          <a:xfrm>
            <a:off x="5395160" y="1781619"/>
            <a:ext cx="1741702" cy="2320987"/>
            <a:chOff x="8117566" y="1328575"/>
            <a:chExt cx="2735874" cy="4220251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F07FF2B9-07E6-DFA5-C7BE-7DF9D942B59C}"/>
                </a:ext>
              </a:extLst>
            </p:cNvPr>
            <p:cNvSpPr/>
            <p:nvPr/>
          </p:nvSpPr>
          <p:spPr>
            <a:xfrm>
              <a:off x="8117566" y="1328575"/>
              <a:ext cx="2735874" cy="2335287"/>
            </a:xfrm>
            <a:prstGeom prst="rect">
              <a:avLst/>
            </a:prstGeom>
            <a:solidFill>
              <a:srgbClr val="009DD9"/>
            </a:solidFill>
            <a:ln w="9525" cap="flat" cmpd="sng" algn="ctr">
              <a:noFill/>
              <a:prstDash val="solid"/>
            </a:ln>
            <a:effectLst/>
          </p:spPr>
          <p:txBody>
            <a:bodyPr lIns="0" rIns="0" rtlCol="0" anchor="t"/>
            <a:lstStyle/>
            <a:p>
              <a:pPr marL="0" marR="0" lvl="0" indent="0" algn="ctr" defTabSz="3429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Уровень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3</a:t>
              </a:r>
            </a:p>
            <a:p>
              <a:pPr marL="0" marR="0" lvl="0" indent="0" algn="ctr" defTabSz="3429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Администратор пользователей 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R="0" lvl="0" indent="0" algn="ctr" defTabSz="342944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200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Для администраторов пользователей системы эНД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9" name="Picture 38" descr="A person looking at the camera&#10;&#10;Description automatically generated">
              <a:extLst>
                <a:ext uri="{FF2B5EF4-FFF2-40B4-BE49-F238E27FC236}">
                  <a16:creationId xmlns:a16="http://schemas.microsoft.com/office/drawing/2014/main" xmlns="" id="{5BC7393A-9A8D-607B-F44E-13E82B915E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6091"/>
            <a:stretch/>
          </p:blipFill>
          <p:spPr>
            <a:xfrm>
              <a:off x="8117566" y="3531208"/>
              <a:ext cx="2735874" cy="2017618"/>
            </a:xfrm>
            <a:prstGeom prst="rect">
              <a:avLst/>
            </a:prstGeom>
          </p:spPr>
        </p:pic>
      </p:grpSp>
      <p:sp>
        <p:nvSpPr>
          <p:cNvPr id="40" name="Arrow: Pentagon 39">
            <a:extLst>
              <a:ext uri="{FF2B5EF4-FFF2-40B4-BE49-F238E27FC236}">
                <a16:creationId xmlns:a16="http://schemas.microsoft.com/office/drawing/2014/main" xmlns="" id="{8536B510-D677-8752-0D78-E82DB86F9891}"/>
              </a:ext>
            </a:extLst>
          </p:cNvPr>
          <p:cNvSpPr/>
          <p:nvPr/>
        </p:nvSpPr>
        <p:spPr>
          <a:xfrm>
            <a:off x="3114120" y="2220352"/>
            <a:ext cx="225731" cy="1448322"/>
          </a:xfrm>
          <a:prstGeom prst="homePlate">
            <a:avLst>
              <a:gd name="adj" fmla="val 100000"/>
            </a:avLst>
          </a:prstGeom>
          <a:solidFill>
            <a:srgbClr val="0B2D7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3429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75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Arrow: Pentagon 40">
            <a:extLst>
              <a:ext uri="{FF2B5EF4-FFF2-40B4-BE49-F238E27FC236}">
                <a16:creationId xmlns:a16="http://schemas.microsoft.com/office/drawing/2014/main" xmlns="" id="{5858F0C2-97F2-EF14-BDAE-DE153A1606EF}"/>
              </a:ext>
            </a:extLst>
          </p:cNvPr>
          <p:cNvSpPr/>
          <p:nvPr/>
        </p:nvSpPr>
        <p:spPr>
          <a:xfrm>
            <a:off x="5138167" y="2229234"/>
            <a:ext cx="225731" cy="1448322"/>
          </a:xfrm>
          <a:prstGeom prst="homePlate">
            <a:avLst>
              <a:gd name="adj" fmla="val 100000"/>
            </a:avLst>
          </a:prstGeom>
          <a:solidFill>
            <a:srgbClr val="0B2D7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3429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75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Arrow: Pentagon 41">
            <a:extLst>
              <a:ext uri="{FF2B5EF4-FFF2-40B4-BE49-F238E27FC236}">
                <a16:creationId xmlns:a16="http://schemas.microsoft.com/office/drawing/2014/main" xmlns="" id="{1BAEF553-48D7-2B81-F50C-E0DFCFDF0F3D}"/>
              </a:ext>
            </a:extLst>
          </p:cNvPr>
          <p:cNvSpPr/>
          <p:nvPr/>
        </p:nvSpPr>
        <p:spPr>
          <a:xfrm>
            <a:off x="7170021" y="2242186"/>
            <a:ext cx="225731" cy="1448322"/>
          </a:xfrm>
          <a:prstGeom prst="homePlate">
            <a:avLst>
              <a:gd name="adj" fmla="val 100000"/>
            </a:avLst>
          </a:prstGeom>
          <a:solidFill>
            <a:srgbClr val="0B2D7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3429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75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94BB2DFA-2A70-2BA8-63C4-4B6B0E87F284}"/>
              </a:ext>
            </a:extLst>
          </p:cNvPr>
          <p:cNvSpPr/>
          <p:nvPr/>
        </p:nvSpPr>
        <p:spPr>
          <a:xfrm>
            <a:off x="9412988" y="1749758"/>
            <a:ext cx="1735871" cy="1289888"/>
          </a:xfrm>
          <a:prstGeom prst="rect">
            <a:avLst/>
          </a:prstGeom>
          <a:solidFill>
            <a:srgbClr val="009DD9"/>
          </a:solidFill>
          <a:ln w="9525" cap="flat" cmpd="sng" algn="ctr">
            <a:noFill/>
            <a:prstDash val="solid"/>
          </a:ln>
          <a:effectLst/>
        </p:spPr>
        <p:txBody>
          <a:bodyPr lIns="0" rIns="0" rtlCol="0" anchor="t"/>
          <a:lstStyle/>
          <a:p>
            <a:pPr marL="0" marR="0" lvl="0" indent="0" algn="ctr" defTabSz="3429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Подготовка к роли инструктора по системе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эНД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indent="0" algn="ctr" defTabSz="342944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инструкторов по системе </a:t>
            </a:r>
            <a:r>
              <a:rPr lang="ru-RU" sz="1300" b="1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эНД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348F0AB5-BD6F-C8DF-F8B0-9383CC0B01FD}"/>
              </a:ext>
            </a:extLst>
          </p:cNvPr>
          <p:cNvSpPr txBox="1"/>
          <p:nvPr/>
        </p:nvSpPr>
        <p:spPr>
          <a:xfrm>
            <a:off x="5394404" y="4130702"/>
            <a:ext cx="177561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8" indent="-128588" defTabSz="411548">
              <a:buFont typeface="Wingdings" panose="05000000000000000000" pitchFamily="2" charset="2"/>
              <a:buChar char="§"/>
            </a:pP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Уровни администрирования системы</a:t>
            </a:r>
            <a:endParaRPr lang="en-US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8588" indent="-128588" defTabSz="411548">
              <a:buFont typeface="Wingdings" panose="05000000000000000000" pitchFamily="2" charset="2"/>
              <a:buChar char="§"/>
            </a:pP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Роли и обязанности администратора</a:t>
            </a:r>
            <a:endParaRPr lang="en-US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8588" indent="-128588" defTabSz="411548">
              <a:buFont typeface="Wingdings" panose="05000000000000000000" pitchFamily="2" charset="2"/>
              <a:buChar char="§"/>
            </a:pP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Функции администратора пользователей в системе</a:t>
            </a:r>
            <a:endParaRPr lang="en-US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8588" indent="-128588" defTabSz="411548">
              <a:buFont typeface="Wingdings" panose="05000000000000000000" pitchFamily="2" charset="2"/>
              <a:buChar char="§"/>
            </a:pP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Процедура оказания поддержки по ИТ</a:t>
            </a:r>
            <a:endParaRPr lang="en-GB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C234EB82-16D7-4751-EB74-B8F8AFF3B5E1}"/>
              </a:ext>
            </a:extLst>
          </p:cNvPr>
          <p:cNvSpPr txBox="1"/>
          <p:nvPr/>
        </p:nvSpPr>
        <p:spPr>
          <a:xfrm>
            <a:off x="9412988" y="4130702"/>
            <a:ext cx="17756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8" indent="-128588" defTabSz="411548">
              <a:buFont typeface="Wingdings" panose="05000000000000000000" pitchFamily="2" charset="2"/>
              <a:buChar char="§"/>
            </a:pP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Роль инструктора</a:t>
            </a:r>
            <a:endParaRPr lang="en-US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8588" indent="-128588" defTabSz="411548">
              <a:buFont typeface="Wingdings" panose="05000000000000000000" pitchFamily="2" charset="2"/>
              <a:buChar char="§"/>
            </a:pP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Проверочный лист инструктора для проверки подготовленности</a:t>
            </a:r>
            <a:endParaRPr lang="en-US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8588" indent="-128588" defTabSz="411548">
              <a:buFont typeface="Wingdings" panose="05000000000000000000" pitchFamily="2" charset="2"/>
              <a:buChar char="§"/>
            </a:pP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Подсказки, помогающие стать эффективным инструктором</a:t>
            </a:r>
            <a:endParaRPr lang="en-US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8588" indent="-128588" defTabSz="411548">
              <a:buFont typeface="Wingdings" panose="05000000000000000000" pitchFamily="2" charset="2"/>
              <a:buChar char="§"/>
            </a:pPr>
            <a:endParaRPr lang="en-GB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65D1EDFB-4420-3E71-5F25-2DCC8608D5BB}"/>
              </a:ext>
            </a:extLst>
          </p:cNvPr>
          <p:cNvSpPr txBox="1"/>
          <p:nvPr/>
        </p:nvSpPr>
        <p:spPr>
          <a:xfrm>
            <a:off x="1352449" y="4130702"/>
            <a:ext cx="183963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8" indent="-128588" defTabSz="411548">
              <a:buFont typeface="Wingdings" panose="05000000000000000000" pitchFamily="2" charset="2"/>
              <a:buChar char="§"/>
            </a:pP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Причины перехода на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эНД</a:t>
            </a:r>
            <a:endParaRPr lang="en-US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8588" indent="-128588" defTabSz="411548">
              <a:buFont typeface="Wingdings" panose="05000000000000000000" pitchFamily="2" charset="2"/>
              <a:buChar char="§"/>
            </a:pP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Навигация по НД</a:t>
            </a:r>
            <a:endParaRPr lang="en-US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8588" indent="-128588" defTabSz="411548">
              <a:buFont typeface="Wingdings" panose="05000000000000000000" pitchFamily="2" charset="2"/>
              <a:buChar char="§"/>
            </a:pP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Роли, типы и значки в НД</a:t>
            </a:r>
            <a:endParaRPr lang="en-US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8588" indent="-128588" defTabSz="411548">
              <a:buFont typeface="Wingdings" panose="05000000000000000000" pitchFamily="2" charset="2"/>
              <a:buChar char="§"/>
            </a:pP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Рабочий процесс по НД от создания до закрытия</a:t>
            </a:r>
            <a:endParaRPr lang="en-US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8588" indent="-128588" defTabSz="411548">
              <a:buFont typeface="Wingdings" panose="05000000000000000000" pitchFamily="2" charset="2"/>
              <a:buChar char="§"/>
            </a:pP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Поиск, копирование и редактирование НД</a:t>
            </a:r>
            <a:endParaRPr lang="en-US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8588" indent="-128588" defTabSz="411548">
              <a:buFont typeface="Wingdings" panose="05000000000000000000" pitchFamily="2" charset="2"/>
              <a:buChar char="§"/>
            </a:pP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Создание/использование шаблонов НД</a:t>
            </a:r>
            <a:endParaRPr lang="en-US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8588" indent="-128588" defTabSz="411548">
              <a:buFont typeface="Wingdings" panose="05000000000000000000" pitchFamily="2" charset="2"/>
              <a:buChar char="§"/>
            </a:pP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Опции по оказанию поддержки при работе в системе</a:t>
            </a:r>
            <a:endParaRPr lang="en-US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9BC6627E-DE3D-658F-1596-32CEDA7A9657}"/>
              </a:ext>
            </a:extLst>
          </p:cNvPr>
          <p:cNvSpPr txBox="1"/>
          <p:nvPr/>
        </p:nvSpPr>
        <p:spPr>
          <a:xfrm>
            <a:off x="3192087" y="4130702"/>
            <a:ext cx="2171811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8" indent="-128588" defTabSz="411548">
              <a:buFont typeface="Wingdings" panose="05000000000000000000" pitchFamily="2" charset="2"/>
              <a:buChar char="§"/>
            </a:pP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Роли, типы и значки в допуске на изоляцию</a:t>
            </a:r>
            <a:endParaRPr lang="en-US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8588" indent="-128588" defTabSz="411548">
              <a:buFont typeface="Wingdings" panose="05000000000000000000" pitchFamily="2" charset="2"/>
              <a:buChar char="§"/>
            </a:pP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Рабочий процесс по допускам на изоляцию от создания до закрытия</a:t>
            </a:r>
            <a:endParaRPr lang="en-US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8588" indent="-128588" defTabSz="411548">
              <a:buFont typeface="Wingdings" panose="05000000000000000000" pitchFamily="2" charset="2"/>
              <a:buChar char="§"/>
            </a:pP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Поиск, копирование и редактирование допусков на изоляцию</a:t>
            </a:r>
            <a:endParaRPr lang="en-US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8588" indent="-128588" defTabSz="411548">
              <a:buFont typeface="Wingdings" panose="05000000000000000000" pitchFamily="2" charset="2"/>
              <a:buChar char="§"/>
            </a:pP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Создание/использование шаблонов допусков на изоляцию </a:t>
            </a:r>
            <a:endParaRPr lang="en-US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8588" indent="-128588" defTabSz="411548">
              <a:buFont typeface="Wingdings" panose="05000000000000000000" pitchFamily="2" charset="2"/>
              <a:buChar char="§"/>
            </a:pP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Внесение изменений в допуски на изоляцию</a:t>
            </a:r>
            <a:endParaRPr lang="en-US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8588" indent="-128588" defTabSz="411548">
              <a:buFont typeface="Wingdings" panose="05000000000000000000" pitchFamily="2" charset="2"/>
              <a:buChar char="§"/>
            </a:pP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по снятию изоляции для проведения испытаний и по изоляции  на длительный период времени</a:t>
            </a:r>
            <a:endParaRPr lang="en-US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Arrow: Pentagon 49">
            <a:extLst>
              <a:ext uri="{FF2B5EF4-FFF2-40B4-BE49-F238E27FC236}">
                <a16:creationId xmlns:a16="http://schemas.microsoft.com/office/drawing/2014/main" xmlns="" id="{920199A7-AAE5-989A-38D5-986BB9D8FC18}"/>
              </a:ext>
            </a:extLst>
          </p:cNvPr>
          <p:cNvSpPr/>
          <p:nvPr/>
        </p:nvSpPr>
        <p:spPr>
          <a:xfrm>
            <a:off x="9172477" y="2250792"/>
            <a:ext cx="225731" cy="1448322"/>
          </a:xfrm>
          <a:prstGeom prst="homePlate">
            <a:avLst>
              <a:gd name="adj" fmla="val 100000"/>
            </a:avLst>
          </a:prstGeom>
          <a:solidFill>
            <a:srgbClr val="0B2D7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3429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75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8F851557-8D82-4519-A1F6-B38115D7B69B}"/>
              </a:ext>
            </a:extLst>
          </p:cNvPr>
          <p:cNvSpPr txBox="1"/>
          <p:nvPr/>
        </p:nvSpPr>
        <p:spPr>
          <a:xfrm>
            <a:off x="7395752" y="4130702"/>
            <a:ext cx="17351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8" indent="-128588" defTabSz="411548">
              <a:buFont typeface="Wingdings" panose="05000000000000000000" pitchFamily="2" charset="2"/>
              <a:buChar char="§"/>
            </a:pP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Уровни администрирования системы</a:t>
            </a:r>
            <a:endParaRPr lang="en-US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8588" indent="-128588" defTabSz="411548">
              <a:buFont typeface="Wingdings" panose="05000000000000000000" pitchFamily="2" charset="2"/>
              <a:buChar char="§"/>
            </a:pP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Роли и обязанности администратора</a:t>
            </a:r>
            <a:endParaRPr lang="en-US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8588" indent="-128588" defTabSz="411548">
              <a:buFont typeface="Wingdings" panose="05000000000000000000" pitchFamily="2" charset="2"/>
              <a:buChar char="§"/>
            </a:pP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Функции регионального администратора в системе</a:t>
            </a:r>
            <a:endParaRPr lang="en-US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B538E6FA-24CB-AE45-A3C6-CB922DDC1F7A}"/>
              </a:ext>
            </a:extLst>
          </p:cNvPr>
          <p:cNvSpPr/>
          <p:nvPr/>
        </p:nvSpPr>
        <p:spPr>
          <a:xfrm>
            <a:off x="7404077" y="1760625"/>
            <a:ext cx="1726917" cy="1321597"/>
          </a:xfrm>
          <a:prstGeom prst="rect">
            <a:avLst/>
          </a:prstGeom>
          <a:solidFill>
            <a:srgbClr val="009DD9"/>
          </a:solidFill>
          <a:ln w="9525" cap="flat" cmpd="sng" algn="ctr">
            <a:noFill/>
            <a:prstDash val="solid"/>
          </a:ln>
          <a:effectLst/>
        </p:spPr>
        <p:txBody>
          <a:bodyPr lIns="0" rIns="0" rtlCol="0" anchor="t"/>
          <a:lstStyle/>
          <a:p>
            <a:pPr marL="0" marR="0" lvl="0" indent="0" algn="ctr" defTabSz="3429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Уровень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  <a:p>
            <a:pPr marL="0" marR="0" lvl="0" indent="0" algn="ctr" defTabSz="3429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Региональные администратор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342944"/>
            <a:r>
              <a:rPr lang="ru-RU" sz="13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региональных администраторов системы эНД эНД</a:t>
            </a:r>
            <a:r>
              <a:rPr lang="en-US" sz="13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administrators</a:t>
            </a:r>
          </a:p>
          <a:p>
            <a:pPr marL="0" marR="0" lvl="0" indent="0" algn="ctr" defTabSz="3429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DAB0B83B-301A-05DD-83DC-2E49429CD047}"/>
              </a:ext>
            </a:extLst>
          </p:cNvPr>
          <p:cNvSpPr txBox="1"/>
          <p:nvPr/>
        </p:nvSpPr>
        <p:spPr>
          <a:xfrm>
            <a:off x="2233284" y="1013538"/>
            <a:ext cx="8358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57"/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Команда эНД разработала следующие обучающие курсы/учебный план для подготовки пользователей к выполнению своих функций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Picture 56" descr="A person wearing a helmet and goggles working on a machine&#10;&#10;Description automatically generated with low confidence">
            <a:extLst>
              <a:ext uri="{FF2B5EF4-FFF2-40B4-BE49-F238E27FC236}">
                <a16:creationId xmlns:a16="http://schemas.microsoft.com/office/drawing/2014/main" xmlns="" id="{FF861E90-123E-6C90-0904-AD83B41DF3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766" y="3039646"/>
            <a:ext cx="1735194" cy="1023126"/>
          </a:xfrm>
          <a:prstGeom prst="rect">
            <a:avLst/>
          </a:prstGeom>
        </p:spPr>
      </p:pic>
      <p:pic>
        <p:nvPicPr>
          <p:cNvPr id="59" name="Picture 58" descr="A group of people looking at a computer screen&#10;&#10;Description automatically generated with medium confidence">
            <a:extLst>
              <a:ext uri="{FF2B5EF4-FFF2-40B4-BE49-F238E27FC236}">
                <a16:creationId xmlns:a16="http://schemas.microsoft.com/office/drawing/2014/main" xmlns="" id="{4A99FC6E-7A61-917C-000E-08D123A854A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800" y="3039647"/>
            <a:ext cx="1727147" cy="1062960"/>
          </a:xfrm>
          <a:prstGeom prst="rect">
            <a:avLst/>
          </a:prstGeom>
        </p:spPr>
      </p:pic>
      <p:pic>
        <p:nvPicPr>
          <p:cNvPr id="66" name="Picture 65" descr="Two people standing in a room&#10;&#10;Description automatically generated">
            <a:extLst>
              <a:ext uri="{FF2B5EF4-FFF2-40B4-BE49-F238E27FC236}">
                <a16:creationId xmlns:a16="http://schemas.microsoft.com/office/drawing/2014/main" xmlns="" id="{552E005F-2731-FE86-CD14-53885398EAA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3516" y="3033774"/>
            <a:ext cx="1735871" cy="106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888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itle 1">
            <a:extLst>
              <a:ext uri="{FF2B5EF4-FFF2-40B4-BE49-F238E27FC236}">
                <a16:creationId xmlns:a16="http://schemas.microsoft.com/office/drawing/2014/main" xmlns="" id="{BA96CEFC-92EE-4DF4-CBA4-AE3D447C89DF}"/>
              </a:ext>
            </a:extLst>
          </p:cNvPr>
          <p:cNvSpPr txBox="1">
            <a:spLocks/>
          </p:cNvSpPr>
          <p:nvPr/>
        </p:nvSpPr>
        <p:spPr>
          <a:xfrm>
            <a:off x="518633" y="116048"/>
            <a:ext cx="11094171" cy="858108"/>
          </a:xfrm>
          <a:prstGeom prst="rect">
            <a:avLst/>
          </a:prstGeom>
        </p:spPr>
        <p:txBody>
          <a:bodyPr vert="horz" lIns="0" tIns="54873" rIns="0" bIns="54873" rtlCol="0" anchor="t">
            <a:noAutofit/>
          </a:bodyPr>
          <a:lstStyle>
            <a:lvl1pPr algn="ctr" defTabSz="457258" rtl="0" eaLnBrk="1" latinLnBrk="0" hangingPunct="1">
              <a:spcBef>
                <a:spcPct val="0"/>
              </a:spcBef>
              <a:buNone/>
              <a:defRPr sz="2833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33" b="1" i="0" u="none" strike="noStrike" kern="1200" cap="none" spc="0" normalizeH="0" baseline="0" noProof="0" dirty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Преимущества </a:t>
            </a:r>
            <a:r>
              <a:rPr lang="ru-RU" dirty="0">
                <a:solidFill>
                  <a:srgbClr val="009DD9"/>
                </a:solidFill>
                <a:latin typeface="Arial"/>
              </a:rPr>
              <a:t>электронная </a:t>
            </a:r>
            <a:r>
              <a:rPr kumimoji="0" lang="ru-RU" sz="2833" b="1" i="0" u="none" strike="noStrike" kern="1200" cap="none" spc="0" normalizeH="0" baseline="0" noProof="0" dirty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системы НД </a:t>
            </a:r>
          </a:p>
          <a:p>
            <a:pPr marL="0" marR="0" lvl="0" indent="0" algn="ctr" defTabSz="4572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33" b="1" i="0" u="none" strike="noStrike" kern="1200" cap="none" spc="0" normalizeH="0" baseline="0" noProof="0" dirty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и статус ее внедрения на сегодняшний день</a:t>
            </a:r>
            <a:endParaRPr kumimoji="0" lang="en-US" sz="2833" b="1" i="0" u="none" strike="noStrike" kern="1200" cap="none" spc="0" normalizeH="0" baseline="0" noProof="0" dirty="0">
              <a:ln>
                <a:noFill/>
              </a:ln>
              <a:solidFill>
                <a:srgbClr val="009DD9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grpSp>
        <p:nvGrpSpPr>
          <p:cNvPr id="253" name="Group 252">
            <a:extLst>
              <a:ext uri="{FF2B5EF4-FFF2-40B4-BE49-F238E27FC236}">
                <a16:creationId xmlns:a16="http://schemas.microsoft.com/office/drawing/2014/main" xmlns="" id="{1685E575-2CA4-1C02-2698-C3ECD9EAA252}"/>
              </a:ext>
            </a:extLst>
          </p:cNvPr>
          <p:cNvGrpSpPr/>
          <p:nvPr/>
        </p:nvGrpSpPr>
        <p:grpSpPr>
          <a:xfrm>
            <a:off x="10310082" y="1621957"/>
            <a:ext cx="1127762" cy="1005840"/>
            <a:chOff x="589764" y="2568371"/>
            <a:chExt cx="886097" cy="790302"/>
          </a:xfrm>
        </p:grpSpPr>
        <p:sp>
          <p:nvSpPr>
            <p:cNvPr id="254" name="Rectangle: Rounded Corners 253">
              <a:extLst>
                <a:ext uri="{FF2B5EF4-FFF2-40B4-BE49-F238E27FC236}">
                  <a16:creationId xmlns:a16="http://schemas.microsoft.com/office/drawing/2014/main" xmlns="" id="{90BEE2AD-60E5-7C64-14E0-519629C84FE8}"/>
                </a:ext>
              </a:extLst>
            </p:cNvPr>
            <p:cNvSpPr/>
            <p:nvPr/>
          </p:nvSpPr>
          <p:spPr>
            <a:xfrm>
              <a:off x="589764" y="2568371"/>
              <a:ext cx="886097" cy="790302"/>
            </a:xfrm>
            <a:prstGeom prst="roundRect">
              <a:avLst/>
            </a:prstGeom>
            <a:solidFill>
              <a:srgbClr val="751269"/>
            </a:solidFill>
            <a:ln w="25400" cap="flat" cmpd="sng" algn="ctr">
              <a:solidFill>
                <a:srgbClr val="751269"/>
              </a:solidFill>
              <a:prstDash val="solid"/>
            </a:ln>
            <a:effectLst/>
          </p:spPr>
          <p:txBody>
            <a:bodyPr lIns="0" tIns="0" rIns="0" bIns="0" rtlCol="0" anchor="b"/>
            <a:lstStyle/>
            <a:p>
              <a:pPr marL="0" marR="0" lvl="0" indent="0" algn="ctr" defTabSz="4571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B2D7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457182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>
                  <a:solidFill>
                    <a:schemeClr val="bg1"/>
                  </a:solidFill>
                  <a:latin typeface="Arial Narrow"/>
                </a:rPr>
                <a:t>6</a:t>
              </a:r>
              <a:endParaRPr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/>
              </a:endParaRPr>
            </a:p>
            <a:p>
              <a:pPr marL="0" marR="0" lvl="0" indent="0" algn="ctr" defTabSz="457182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350" b="1" kern="0" dirty="0">
                  <a:solidFill>
                    <a:schemeClr val="bg1"/>
                  </a:solidFill>
                  <a:latin typeface="Arial Narrow"/>
                </a:rPr>
                <a:t>языков</a:t>
              </a: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pic>
          <p:nvPicPr>
            <p:cNvPr id="256" name="Graphic 255" descr="Speech">
              <a:extLst>
                <a:ext uri="{FF2B5EF4-FFF2-40B4-BE49-F238E27FC236}">
                  <a16:creationId xmlns:a16="http://schemas.microsoft.com/office/drawing/2014/main" xmlns="" id="{0893ACAA-FD5B-65E9-A1BB-95FA26DB9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764813" y="2590243"/>
              <a:ext cx="489322" cy="452111"/>
            </a:xfrm>
            <a:prstGeom prst="rect">
              <a:avLst/>
            </a:prstGeom>
          </p:spPr>
        </p:pic>
      </p:grpSp>
      <p:sp>
        <p:nvSpPr>
          <p:cNvPr id="258" name="Rectangle 257">
            <a:extLst>
              <a:ext uri="{FF2B5EF4-FFF2-40B4-BE49-F238E27FC236}">
                <a16:creationId xmlns:a16="http://schemas.microsoft.com/office/drawing/2014/main" xmlns="" id="{370156AD-68F6-E1DA-27A7-7E9386E24603}"/>
              </a:ext>
            </a:extLst>
          </p:cNvPr>
          <p:cNvSpPr/>
          <p:nvPr/>
        </p:nvSpPr>
        <p:spPr>
          <a:xfrm>
            <a:off x="7175976" y="1173217"/>
            <a:ext cx="4365753" cy="391817"/>
          </a:xfrm>
          <a:prstGeom prst="rect">
            <a:avLst/>
          </a:prstGeom>
          <a:solidFill>
            <a:srgbClr val="0B2D7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18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Внедрение в рамках ТШО на сегодняшний день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60" name="Rectangle: Rounded Corners 259">
            <a:extLst>
              <a:ext uri="{FF2B5EF4-FFF2-40B4-BE49-F238E27FC236}">
                <a16:creationId xmlns:a16="http://schemas.microsoft.com/office/drawing/2014/main" xmlns="" id="{11DFFF82-5C93-10F5-0A19-6012D3B44432}"/>
              </a:ext>
            </a:extLst>
          </p:cNvPr>
          <p:cNvSpPr/>
          <p:nvPr/>
        </p:nvSpPr>
        <p:spPr>
          <a:xfrm>
            <a:off x="8774647" y="1621957"/>
            <a:ext cx="1127760" cy="1005840"/>
          </a:xfrm>
          <a:prstGeom prst="roundRect">
            <a:avLst/>
          </a:prstGeom>
          <a:solidFill>
            <a:srgbClr val="0066B2"/>
          </a:solidFill>
          <a:ln w="25400" cap="flat" cmpd="sng" algn="ctr">
            <a:solidFill>
              <a:srgbClr val="0066B2"/>
            </a:solidFill>
            <a:prstDash val="solid"/>
          </a:ln>
          <a:effectLst/>
        </p:spPr>
        <p:txBody>
          <a:bodyPr lIns="0" tIns="0" rIns="0" bIns="0" rtlCol="0" anchor="b"/>
          <a:lstStyle/>
          <a:p>
            <a:pPr marL="0" marR="0" lvl="0" indent="0" algn="ctr" defTabSz="45718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66B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457182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0" dirty="0">
                <a:solidFill>
                  <a:schemeClr val="bg1"/>
                </a:solidFill>
                <a:latin typeface="Arial Narrow"/>
              </a:rPr>
              <a:t>44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  <a:p>
            <a:pPr marL="0" marR="0" lvl="0" indent="0" algn="ctr" defTabSz="457182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50" b="1" kern="0" dirty="0">
                <a:solidFill>
                  <a:schemeClr val="bg1"/>
                </a:solidFill>
                <a:latin typeface="Arial Narrow"/>
              </a:rPr>
              <a:t>терминала</a:t>
            </a:r>
            <a:endParaRPr kumimoji="0" lang="en-US" sz="1375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grpSp>
        <p:nvGrpSpPr>
          <p:cNvPr id="262" name="Group 261">
            <a:extLst>
              <a:ext uri="{FF2B5EF4-FFF2-40B4-BE49-F238E27FC236}">
                <a16:creationId xmlns:a16="http://schemas.microsoft.com/office/drawing/2014/main" xmlns="" id="{8734452C-21B6-B52E-19C8-A3796F71C1FC}"/>
              </a:ext>
            </a:extLst>
          </p:cNvPr>
          <p:cNvGrpSpPr/>
          <p:nvPr/>
        </p:nvGrpSpPr>
        <p:grpSpPr>
          <a:xfrm>
            <a:off x="7267002" y="1622683"/>
            <a:ext cx="1099970" cy="1005840"/>
            <a:chOff x="501570" y="1601873"/>
            <a:chExt cx="1099970" cy="1005840"/>
          </a:xfrm>
        </p:grpSpPr>
        <p:sp>
          <p:nvSpPr>
            <p:cNvPr id="263" name="Rectangle: Rounded Corners 262">
              <a:extLst>
                <a:ext uri="{FF2B5EF4-FFF2-40B4-BE49-F238E27FC236}">
                  <a16:creationId xmlns:a16="http://schemas.microsoft.com/office/drawing/2014/main" xmlns="" id="{6208A172-030B-A7A2-0B9B-F95198FD178A}"/>
                </a:ext>
              </a:extLst>
            </p:cNvPr>
            <p:cNvSpPr/>
            <p:nvPr/>
          </p:nvSpPr>
          <p:spPr>
            <a:xfrm>
              <a:off x="501570" y="1601873"/>
              <a:ext cx="1099970" cy="1005840"/>
            </a:xfrm>
            <a:prstGeom prst="roundRect">
              <a:avLst/>
            </a:prstGeom>
            <a:solidFill>
              <a:sysClr val="window" lastClr="FFFFFF"/>
            </a:solidFill>
            <a:ln w="19050" cap="flat" cmpd="sng" algn="ctr">
              <a:solidFill>
                <a:srgbClr val="0066B2"/>
              </a:solidFill>
              <a:prstDash val="solid"/>
            </a:ln>
            <a:effectLst/>
          </p:spPr>
          <p:txBody>
            <a:bodyPr lIns="0" tIns="0" rIns="0" bIns="0" rtlCol="0" anchor="b"/>
            <a:lstStyle/>
            <a:p>
              <a:pPr marL="0" marR="0" lvl="0" indent="0" algn="ctr" defTabSz="4571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457182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>
                  <a:solidFill>
                    <a:srgbClr val="0066B2"/>
                  </a:solidFill>
                  <a:latin typeface="Arial Narrow"/>
                </a:rPr>
                <a:t>21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66B2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  <a:p>
              <a:pPr marL="0" marR="0" lvl="0" indent="0" algn="ctr" defTabSz="457182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350" b="1" kern="0" dirty="0">
                  <a:solidFill>
                    <a:srgbClr val="0066B2"/>
                  </a:solidFill>
                  <a:latin typeface="Arial Narrow"/>
                </a:rPr>
                <a:t>участок</a:t>
              </a:r>
              <a:endParaRPr kumimoji="0" lang="en-US" sz="1375" b="1" i="0" u="none" strike="noStrike" kern="0" cap="none" spc="0" normalizeH="0" baseline="0" noProof="0" dirty="0">
                <a:ln>
                  <a:noFill/>
                </a:ln>
                <a:solidFill>
                  <a:srgbClr val="0066B2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pic>
          <p:nvPicPr>
            <p:cNvPr id="264" name="Picture 20">
              <a:extLst>
                <a:ext uri="{FF2B5EF4-FFF2-40B4-BE49-F238E27FC236}">
                  <a16:creationId xmlns:a16="http://schemas.microsoft.com/office/drawing/2014/main" xmlns="" id="{F150763A-68BF-8AFA-8806-E412E469A3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996" y="1663307"/>
              <a:ext cx="349325" cy="3842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6" name="Rectangle: Rounded Corners 265">
            <a:extLst>
              <a:ext uri="{FF2B5EF4-FFF2-40B4-BE49-F238E27FC236}">
                <a16:creationId xmlns:a16="http://schemas.microsoft.com/office/drawing/2014/main" xmlns="" id="{9CCE4F7E-E63E-A787-EE4A-FBA019303FCB}"/>
              </a:ext>
            </a:extLst>
          </p:cNvPr>
          <p:cNvSpPr/>
          <p:nvPr/>
        </p:nvSpPr>
        <p:spPr>
          <a:xfrm>
            <a:off x="8787882" y="2760746"/>
            <a:ext cx="1127761" cy="1020742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E5601F"/>
            </a:solidFill>
            <a:prstDash val="solid"/>
          </a:ln>
          <a:effectLst/>
        </p:spPr>
        <p:txBody>
          <a:bodyPr lIns="0" tIns="45720" rIns="0" bIns="0" rtlCol="0" anchor="b"/>
          <a:lstStyle/>
          <a:p>
            <a:pPr marL="0" marR="0" lvl="0" indent="0" algn="ctr" defTabSz="45718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67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457182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E5601F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~9000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E5601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  <a:p>
            <a:pPr marL="0" marR="0" lvl="0" indent="0" algn="ctr" defTabSz="457182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75" b="1" kern="0" dirty="0">
                <a:solidFill>
                  <a:srgbClr val="E5601F"/>
                </a:solidFill>
                <a:latin typeface="Arial Narrow"/>
              </a:rPr>
              <a:t>д</a:t>
            </a:r>
            <a:r>
              <a:rPr kumimoji="0" lang="ru-RU" sz="1375" b="1" i="0" u="none" strike="noStrike" kern="0" cap="none" spc="0" normalizeH="0" baseline="0" noProof="0" dirty="0">
                <a:ln>
                  <a:noFill/>
                </a:ln>
                <a:solidFill>
                  <a:srgbClr val="E5601F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опусков на изоляцию</a:t>
            </a:r>
            <a:endParaRPr kumimoji="0" lang="en-US" sz="1375" b="1" i="0" u="none" strike="noStrike" kern="0" cap="none" spc="0" normalizeH="0" baseline="0" noProof="0" dirty="0">
              <a:ln>
                <a:noFill/>
              </a:ln>
              <a:solidFill>
                <a:srgbClr val="E5601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267" name="Rectangle: Rounded Corners 266">
            <a:extLst>
              <a:ext uri="{FF2B5EF4-FFF2-40B4-BE49-F238E27FC236}">
                <a16:creationId xmlns:a16="http://schemas.microsoft.com/office/drawing/2014/main" xmlns="" id="{9F85E279-CE78-E366-AAED-A7160C80673A}"/>
              </a:ext>
            </a:extLst>
          </p:cNvPr>
          <p:cNvSpPr/>
          <p:nvPr/>
        </p:nvSpPr>
        <p:spPr>
          <a:xfrm>
            <a:off x="7267002" y="2750145"/>
            <a:ext cx="1127761" cy="1005840"/>
          </a:xfrm>
          <a:prstGeom prst="roundRect">
            <a:avLst/>
          </a:prstGeom>
          <a:solidFill>
            <a:srgbClr val="E5601F"/>
          </a:solidFill>
          <a:ln w="9525" cap="flat" cmpd="sng" algn="ctr">
            <a:noFill/>
            <a:prstDash val="solid"/>
          </a:ln>
          <a:effectLst/>
        </p:spPr>
        <p:txBody>
          <a:bodyPr lIns="91440" tIns="45720" rIns="91440" bIns="0" rtlCol="0" anchor="b"/>
          <a:lstStyle/>
          <a:p>
            <a:pPr marL="0" marR="0" lvl="0" indent="0" algn="ctr" defTabSz="45718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chemeClr val="bg1"/>
                </a:solidFill>
                <a:latin typeface="Arial Narrow"/>
              </a:rPr>
              <a:t>~60000</a:t>
            </a:r>
            <a:endParaRPr lang="ru-RU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0" marR="0" lvl="0" indent="0" algn="ctr" defTabSz="457182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75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НД</a:t>
            </a:r>
            <a:endParaRPr kumimoji="0" lang="en-US" sz="1375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268" name="Rectangle: Rounded Corners 267">
            <a:extLst>
              <a:ext uri="{FF2B5EF4-FFF2-40B4-BE49-F238E27FC236}">
                <a16:creationId xmlns:a16="http://schemas.microsoft.com/office/drawing/2014/main" xmlns="" id="{0140F6A7-C28E-D189-0EA9-5AE06009FD18}"/>
              </a:ext>
            </a:extLst>
          </p:cNvPr>
          <p:cNvSpPr/>
          <p:nvPr/>
        </p:nvSpPr>
        <p:spPr>
          <a:xfrm>
            <a:off x="10310081" y="2771334"/>
            <a:ext cx="1127760" cy="1010154"/>
          </a:xfrm>
          <a:prstGeom prst="roundRect">
            <a:avLst/>
          </a:prstGeom>
          <a:solidFill>
            <a:srgbClr val="769231"/>
          </a:solidFill>
          <a:ln w="25400" cap="flat" cmpd="sng" algn="ctr">
            <a:solidFill>
              <a:srgbClr val="769231"/>
            </a:solidFill>
            <a:prstDash val="solid"/>
          </a:ln>
          <a:effectLst/>
        </p:spPr>
        <p:txBody>
          <a:bodyPr lIns="91440" tIns="45720" rIns="91440" bIns="45720" rtlCol="0" anchor="b"/>
          <a:lstStyle/>
          <a:p>
            <a:pPr marL="0" marR="0" lvl="0" indent="0" algn="ctr" defTabSz="45718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3A0D36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457258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chemeClr val="bg1"/>
                </a:solidFill>
                <a:latin typeface="Arial Narrow"/>
              </a:rPr>
              <a:t>8700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457182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пользователей</a:t>
            </a:r>
            <a:endParaRPr kumimoji="0" lang="en-US" sz="105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pSp>
        <p:nvGrpSpPr>
          <p:cNvPr id="272" name="Group 271">
            <a:extLst>
              <a:ext uri="{FF2B5EF4-FFF2-40B4-BE49-F238E27FC236}">
                <a16:creationId xmlns:a16="http://schemas.microsoft.com/office/drawing/2014/main" xmlns="" id="{299979C7-91D7-7EB7-D511-0D55C8E13933}"/>
              </a:ext>
            </a:extLst>
          </p:cNvPr>
          <p:cNvGrpSpPr/>
          <p:nvPr/>
        </p:nvGrpSpPr>
        <p:grpSpPr>
          <a:xfrm>
            <a:off x="480520" y="1081332"/>
            <a:ext cx="6378805" cy="4802898"/>
            <a:chOff x="576624" y="1297598"/>
            <a:chExt cx="7654566" cy="5763476"/>
          </a:xfrm>
        </p:grpSpPr>
        <p:grpSp>
          <p:nvGrpSpPr>
            <p:cNvPr id="273" name="Group 272">
              <a:extLst>
                <a:ext uri="{FF2B5EF4-FFF2-40B4-BE49-F238E27FC236}">
                  <a16:creationId xmlns:a16="http://schemas.microsoft.com/office/drawing/2014/main" xmlns="" id="{6922E824-D80F-7F92-793D-FD20836A3C81}"/>
                </a:ext>
              </a:extLst>
            </p:cNvPr>
            <p:cNvGrpSpPr/>
            <p:nvPr/>
          </p:nvGrpSpPr>
          <p:grpSpPr>
            <a:xfrm>
              <a:off x="610932" y="2017705"/>
              <a:ext cx="7620258" cy="1053828"/>
              <a:chOff x="6554088" y="1723546"/>
              <a:chExt cx="7620258" cy="1053828"/>
            </a:xfrm>
          </p:grpSpPr>
          <p:sp>
            <p:nvSpPr>
              <p:cNvPr id="294" name="Rectangle 293">
                <a:extLst>
                  <a:ext uri="{FF2B5EF4-FFF2-40B4-BE49-F238E27FC236}">
                    <a16:creationId xmlns:a16="http://schemas.microsoft.com/office/drawing/2014/main" xmlns="" id="{050E4141-DBE0-3868-D56F-AB4331C422DF}"/>
                  </a:ext>
                </a:extLst>
              </p:cNvPr>
              <p:cNvSpPr/>
              <p:nvPr/>
            </p:nvSpPr>
            <p:spPr>
              <a:xfrm>
                <a:off x="6554088" y="1737791"/>
                <a:ext cx="1647368" cy="1039583"/>
              </a:xfrm>
              <a:prstGeom prst="rect">
                <a:avLst/>
              </a:prstGeom>
              <a:solidFill>
                <a:srgbClr val="00B0F0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18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Минимизация</a:t>
                </a:r>
                <a:r>
                  <a:rPr lang="ru-RU" sz="1200" b="1" kern="0" dirty="0">
                    <a:solidFill>
                      <a:prstClr val="white"/>
                    </a:solidFill>
                    <a:latin typeface="Arial"/>
                  </a:rPr>
                  <a:t> рисков</a:t>
                </a:r>
                <a:endPara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5" name="Rectangle 294">
                <a:extLst>
                  <a:ext uri="{FF2B5EF4-FFF2-40B4-BE49-F238E27FC236}">
                    <a16:creationId xmlns:a16="http://schemas.microsoft.com/office/drawing/2014/main" xmlns="" id="{3123996F-224C-24BD-9EF1-428B4C74B9BB}"/>
                  </a:ext>
                </a:extLst>
              </p:cNvPr>
              <p:cNvSpPr/>
              <p:nvPr/>
            </p:nvSpPr>
            <p:spPr>
              <a:xfrm>
                <a:off x="8201456" y="1723546"/>
                <a:ext cx="5972890" cy="10449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68268" marR="0" lvl="0" indent="-168268" defTabSz="457182" eaLnBrk="1" fontAlgn="auto" latinLnBrk="0" hangingPunct="1">
                  <a:lnSpc>
                    <a:spcPct val="90000"/>
                  </a:lnSpc>
                  <a:spcBef>
                    <a:spcPts val="167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ru-RU" sz="10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rPr>
                  <a:t>Позволяет видеть текущие работы в графическом отображении в режиме реального времени</a:t>
                </a: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  <a:p>
                <a:pPr marL="168268" marR="0" lvl="0" indent="-168268" defTabSz="457182" eaLnBrk="1" fontAlgn="auto" latinLnBrk="0" hangingPunct="1">
                  <a:lnSpc>
                    <a:spcPct val="90000"/>
                  </a:lnSpc>
                  <a:spcBef>
                    <a:spcPts val="167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ru-RU" sz="10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rPr>
                  <a:t>Возможность использования стандартизированного анализа опасных факторов на основе видов выполняемых работ</a:t>
                </a: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  <a:p>
                <a:pPr marL="168268" marR="0" lvl="0" indent="-168268" defTabSz="457182" eaLnBrk="1" fontAlgn="auto" latinLnBrk="0" hangingPunct="1">
                  <a:lnSpc>
                    <a:spcPct val="90000"/>
                  </a:lnSpc>
                  <a:spcBef>
                    <a:spcPts val="167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ru-RU" sz="10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rPr>
                  <a:t>Повышение качества заполнения и последовательность применения НД</a:t>
                </a: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p:grpSp>
          <p:nvGrpSpPr>
            <p:cNvPr id="274" name="Group 273">
              <a:extLst>
                <a:ext uri="{FF2B5EF4-FFF2-40B4-BE49-F238E27FC236}">
                  <a16:creationId xmlns:a16="http://schemas.microsoft.com/office/drawing/2014/main" xmlns="" id="{1C65D244-107C-CCA1-27BA-E7D3DDED8871}"/>
                </a:ext>
              </a:extLst>
            </p:cNvPr>
            <p:cNvGrpSpPr/>
            <p:nvPr/>
          </p:nvGrpSpPr>
          <p:grpSpPr>
            <a:xfrm>
              <a:off x="607443" y="3189687"/>
              <a:ext cx="7420774" cy="984885"/>
              <a:chOff x="6550599" y="2921830"/>
              <a:chExt cx="7420774" cy="984885"/>
            </a:xfrm>
          </p:grpSpPr>
          <p:sp>
            <p:nvSpPr>
              <p:cNvPr id="292" name="Rectangle 291">
                <a:extLst>
                  <a:ext uri="{FF2B5EF4-FFF2-40B4-BE49-F238E27FC236}">
                    <a16:creationId xmlns:a16="http://schemas.microsoft.com/office/drawing/2014/main" xmlns="" id="{414ABC9C-A48A-2B87-769A-D72802E87088}"/>
                  </a:ext>
                </a:extLst>
              </p:cNvPr>
              <p:cNvSpPr/>
              <p:nvPr/>
            </p:nvSpPr>
            <p:spPr>
              <a:xfrm>
                <a:off x="6550599" y="2968682"/>
                <a:ext cx="1650857" cy="799667"/>
              </a:xfrm>
              <a:prstGeom prst="rect">
                <a:avLst/>
              </a:prstGeom>
              <a:solidFill>
                <a:srgbClr val="00B0F0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18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Обеспечение безопасности</a:t>
                </a:r>
                <a:endPara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3" name="Rectangle 292">
                <a:extLst>
                  <a:ext uri="{FF2B5EF4-FFF2-40B4-BE49-F238E27FC236}">
                    <a16:creationId xmlns:a16="http://schemas.microsoft.com/office/drawing/2014/main" xmlns="" id="{05B1A2B7-0CB7-D5B1-DB62-414368EB248D}"/>
                  </a:ext>
                </a:extLst>
              </p:cNvPr>
              <p:cNvSpPr/>
              <p:nvPr/>
            </p:nvSpPr>
            <p:spPr>
              <a:xfrm>
                <a:off x="8201458" y="2921830"/>
                <a:ext cx="5769915" cy="984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68268" marR="0" lvl="0" indent="-168268" defTabSz="457182" eaLnBrk="1" fontAlgn="auto" latinLnBrk="0" hangingPunct="1">
                  <a:lnSpc>
                    <a:spcPct val="100000"/>
                  </a:lnSpc>
                  <a:spcBef>
                    <a:spcPts val="167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ru-RU" sz="1100" kern="0" dirty="0">
                    <a:solidFill>
                      <a:prstClr val="black"/>
                    </a:solidFill>
                    <a:latin typeface="Arial"/>
                  </a:rPr>
                  <a:t>Наличие соответствующих средств защиты</a:t>
                </a: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  <a:p>
                <a:pPr marL="168268" marR="0" lvl="0" indent="-168268" defTabSz="457182" eaLnBrk="1" fontAlgn="auto" latinLnBrk="0" hangingPunct="1">
                  <a:lnSpc>
                    <a:spcPct val="100000"/>
                  </a:lnSpc>
                  <a:spcBef>
                    <a:spcPts val="167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ru-RU" sz="1100" kern="0" dirty="0">
                    <a:solidFill>
                      <a:prstClr val="black"/>
                    </a:solidFill>
                    <a:latin typeface="Arial"/>
                  </a:rPr>
                  <a:t>Возможность сосредоточить внимание </a:t>
                </a:r>
                <a:r>
                  <a:rPr kumimoji="0" lang="ru-RU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rPr>
                  <a:t>на проверке средств защиты</a:t>
                </a: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  <a:p>
                <a:pPr marL="168268" marR="0" lvl="0" indent="-168268" defTabSz="457182" eaLnBrk="1" fontAlgn="auto" latinLnBrk="0" hangingPunct="1">
                  <a:lnSpc>
                    <a:spcPct val="100000"/>
                  </a:lnSpc>
                  <a:spcBef>
                    <a:spcPts val="167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ru-RU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rPr>
                  <a:t>Поддержка контроля за рабочим процессом</a:t>
                </a: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xmlns="" id="{A84A8542-2C84-5A06-ECE1-4F4F9226F880}"/>
                </a:ext>
              </a:extLst>
            </p:cNvPr>
            <p:cNvCxnSpPr>
              <a:cxnSpLocks/>
            </p:cNvCxnSpPr>
            <p:nvPr/>
          </p:nvCxnSpPr>
          <p:spPr>
            <a:xfrm>
              <a:off x="607444" y="3122809"/>
              <a:ext cx="7420773" cy="0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grpSp>
          <p:nvGrpSpPr>
            <p:cNvPr id="276" name="Group 275">
              <a:extLst>
                <a:ext uri="{FF2B5EF4-FFF2-40B4-BE49-F238E27FC236}">
                  <a16:creationId xmlns:a16="http://schemas.microsoft.com/office/drawing/2014/main" xmlns="" id="{6CB6E6F9-1451-2795-5D05-FC043C7EFD88}"/>
                </a:ext>
              </a:extLst>
            </p:cNvPr>
            <p:cNvGrpSpPr/>
            <p:nvPr/>
          </p:nvGrpSpPr>
          <p:grpSpPr>
            <a:xfrm>
              <a:off x="598935" y="4275268"/>
              <a:ext cx="7429280" cy="845182"/>
              <a:chOff x="6542091" y="3938790"/>
              <a:chExt cx="7429280" cy="845182"/>
            </a:xfrm>
          </p:grpSpPr>
          <p:sp>
            <p:nvSpPr>
              <p:cNvPr id="290" name="Rectangle 289">
                <a:extLst>
                  <a:ext uri="{FF2B5EF4-FFF2-40B4-BE49-F238E27FC236}">
                    <a16:creationId xmlns:a16="http://schemas.microsoft.com/office/drawing/2014/main" xmlns="" id="{C99AA616-D589-E769-41C7-0A9917B53332}"/>
                  </a:ext>
                </a:extLst>
              </p:cNvPr>
              <p:cNvSpPr/>
              <p:nvPr/>
            </p:nvSpPr>
            <p:spPr>
              <a:xfrm>
                <a:off x="6542091" y="3938790"/>
                <a:ext cx="1659365" cy="845182"/>
              </a:xfrm>
              <a:prstGeom prst="rect">
                <a:avLst/>
              </a:prstGeom>
              <a:solidFill>
                <a:srgbClr val="00B0F0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182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1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Повышение производственной эффективности</a:t>
                </a:r>
                <a:endPara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Rectangle 290">
                <a:extLst>
                  <a:ext uri="{FF2B5EF4-FFF2-40B4-BE49-F238E27FC236}">
                    <a16:creationId xmlns:a16="http://schemas.microsoft.com/office/drawing/2014/main" xmlns="" id="{E2064567-47EB-90BD-22EC-85ED1624DE37}"/>
                  </a:ext>
                </a:extLst>
              </p:cNvPr>
              <p:cNvSpPr/>
              <p:nvPr/>
            </p:nvSpPr>
            <p:spPr>
              <a:xfrm>
                <a:off x="8201456" y="3948112"/>
                <a:ext cx="5769915" cy="7817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68268" marR="0" lvl="0" indent="-168268" defTabSz="457182" eaLnBrk="1" fontAlgn="auto" latinLnBrk="0" hangingPunct="1">
                  <a:lnSpc>
                    <a:spcPct val="100000"/>
                  </a:lnSpc>
                  <a:spcBef>
                    <a:spcPts val="167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ru-RU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rPr>
                  <a:t>Оптимизация планирования</a:t>
                </a: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  <a:p>
                <a:pPr marL="168268" marR="0" lvl="0" indent="-168268" defTabSz="457182" eaLnBrk="1" fontAlgn="auto" latinLnBrk="0" hangingPunct="1">
                  <a:lnSpc>
                    <a:spcPct val="100000"/>
                  </a:lnSpc>
                  <a:spcBef>
                    <a:spcPts val="167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ru-RU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rPr>
                  <a:t>Эффективное использование информации для повседневных НД</a:t>
                </a:r>
              </a:p>
              <a:p>
                <a:pPr marL="168268" marR="0" lvl="0" indent="-168268" defTabSz="457182" eaLnBrk="1" fontAlgn="auto" latinLnBrk="0" hangingPunct="1">
                  <a:lnSpc>
                    <a:spcPct val="100000"/>
                  </a:lnSpc>
                  <a:spcBef>
                    <a:spcPts val="167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ru-RU" sz="1100" kern="0" dirty="0">
                    <a:solidFill>
                      <a:prstClr val="black"/>
                    </a:solidFill>
                    <a:latin typeface="Arial"/>
                  </a:rPr>
                  <a:t>Повышение эффективности использования рабочей силы</a:t>
                </a: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p:cxnSp>
          <p:nvCxnSpPr>
            <p:cNvPr id="277" name="Straight Connector 276">
              <a:extLst>
                <a:ext uri="{FF2B5EF4-FFF2-40B4-BE49-F238E27FC236}">
                  <a16:creationId xmlns:a16="http://schemas.microsoft.com/office/drawing/2014/main" xmlns="" id="{4C942709-3F1A-A99A-61FA-B9DB23164157}"/>
                </a:ext>
              </a:extLst>
            </p:cNvPr>
            <p:cNvCxnSpPr>
              <a:cxnSpLocks/>
            </p:cNvCxnSpPr>
            <p:nvPr/>
          </p:nvCxnSpPr>
          <p:spPr>
            <a:xfrm>
              <a:off x="598935" y="4180208"/>
              <a:ext cx="7429282" cy="0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grpSp>
          <p:nvGrpSpPr>
            <p:cNvPr id="278" name="Group 277">
              <a:extLst>
                <a:ext uri="{FF2B5EF4-FFF2-40B4-BE49-F238E27FC236}">
                  <a16:creationId xmlns:a16="http://schemas.microsoft.com/office/drawing/2014/main" xmlns="" id="{7611435E-F058-F342-4C08-0C01B908A069}"/>
                </a:ext>
              </a:extLst>
            </p:cNvPr>
            <p:cNvGrpSpPr/>
            <p:nvPr/>
          </p:nvGrpSpPr>
          <p:grpSpPr>
            <a:xfrm>
              <a:off x="576624" y="5225858"/>
              <a:ext cx="7451593" cy="1835215"/>
              <a:chOff x="6519780" y="4810748"/>
              <a:chExt cx="7451593" cy="1835215"/>
            </a:xfrm>
          </p:grpSpPr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xmlns="" id="{00795830-4248-8312-BF62-7582967843F8}"/>
                  </a:ext>
                </a:extLst>
              </p:cNvPr>
              <p:cNvSpPr/>
              <p:nvPr/>
            </p:nvSpPr>
            <p:spPr>
              <a:xfrm>
                <a:off x="6550598" y="4879374"/>
                <a:ext cx="1642350" cy="1766589"/>
              </a:xfrm>
              <a:prstGeom prst="rect">
                <a:avLst/>
              </a:prstGeom>
              <a:solidFill>
                <a:srgbClr val="00B0F0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45718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Повышение эффективности</a:t>
                </a:r>
                <a:endPara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288" name="Straight Connector 287">
                <a:extLst>
                  <a:ext uri="{FF2B5EF4-FFF2-40B4-BE49-F238E27FC236}">
                    <a16:creationId xmlns:a16="http://schemas.microsoft.com/office/drawing/2014/main" xmlns="" id="{22EF3BEF-DDEE-7831-3086-A4FEE94135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19780" y="4815358"/>
                <a:ext cx="7451593" cy="14458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</p:cxnSp>
          <p:sp>
            <p:nvSpPr>
              <p:cNvPr id="289" name="Rectangle 288">
                <a:extLst>
                  <a:ext uri="{FF2B5EF4-FFF2-40B4-BE49-F238E27FC236}">
                    <a16:creationId xmlns:a16="http://schemas.microsoft.com/office/drawing/2014/main" xmlns="" id="{03207B31-425B-A339-11B2-FA8DE6B6B50E}"/>
                  </a:ext>
                </a:extLst>
              </p:cNvPr>
              <p:cNvSpPr/>
              <p:nvPr/>
            </p:nvSpPr>
            <p:spPr>
              <a:xfrm>
                <a:off x="8201456" y="4810748"/>
                <a:ext cx="5769915" cy="7817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73031" marR="0" lvl="0" indent="-173031" defTabSz="457182" eaLnBrk="1" fontAlgn="auto" latinLnBrk="0" hangingPunct="1">
                  <a:lnSpc>
                    <a:spcPct val="100000"/>
                  </a:lnSpc>
                  <a:spcBef>
                    <a:spcPts val="167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ru-RU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rPr>
                  <a:t>Повышение эффективности использования активов</a:t>
                </a: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  <a:p>
                <a:pPr marL="173031" marR="0" lvl="0" indent="-173031" defTabSz="457182" eaLnBrk="1" fontAlgn="auto" latinLnBrk="0" hangingPunct="1">
                  <a:lnSpc>
                    <a:spcPct val="100000"/>
                  </a:lnSpc>
                  <a:spcBef>
                    <a:spcPts val="167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ru-RU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rPr>
                  <a:t>Сокращение времени остановов и простоев </a:t>
                </a:r>
              </a:p>
              <a:p>
                <a:pPr marL="173031" marR="0" lvl="0" indent="-173031" defTabSz="457182" eaLnBrk="1" fontAlgn="auto" latinLnBrk="0" hangingPunct="1">
                  <a:lnSpc>
                    <a:spcPct val="100000"/>
                  </a:lnSpc>
                  <a:spcBef>
                    <a:spcPts val="167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ru-RU" sz="1100" kern="0" dirty="0">
                    <a:solidFill>
                      <a:prstClr val="black"/>
                    </a:solidFill>
                    <a:latin typeface="Arial"/>
                  </a:rPr>
                  <a:t>Снижение количества отказов и поломок</a:t>
                </a: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p:sp>
          <p:nvSpPr>
            <p:cNvPr id="279" name="Rectangle 278">
              <a:extLst>
                <a:ext uri="{FF2B5EF4-FFF2-40B4-BE49-F238E27FC236}">
                  <a16:creationId xmlns:a16="http://schemas.microsoft.com/office/drawing/2014/main" xmlns="" id="{4895BF33-89A9-0560-9EA5-548BC41F3CBD}"/>
                </a:ext>
              </a:extLst>
            </p:cNvPr>
            <p:cNvSpPr/>
            <p:nvPr/>
          </p:nvSpPr>
          <p:spPr bwMode="auto">
            <a:xfrm>
              <a:off x="622360" y="1408670"/>
              <a:ext cx="7405857" cy="457200"/>
            </a:xfrm>
            <a:prstGeom prst="rect">
              <a:avLst/>
            </a:prstGeom>
            <a:solidFill>
              <a:srgbClr val="0B2D71"/>
            </a:solidFill>
            <a:ln w="25400" cap="flat" cmpd="sng" algn="ctr">
              <a:solidFill>
                <a:srgbClr val="0B2D71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68580" tIns="34289" rIns="137160" bIns="3429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685519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5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Arial"/>
                  <a:ea typeface="Segoe UI" panose="020B0502040204020203" pitchFamily="34" charset="0"/>
                  <a:cs typeface="Segoe UI" panose="020B0502040204020203" pitchFamily="34" charset="0"/>
                </a:rPr>
                <a:t>Преимущества эНД</a:t>
              </a:r>
              <a:endParaRPr kumimoji="0" lang="en-US" sz="15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Arial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280" name="Group 279">
              <a:extLst>
                <a:ext uri="{FF2B5EF4-FFF2-40B4-BE49-F238E27FC236}">
                  <a16:creationId xmlns:a16="http://schemas.microsoft.com/office/drawing/2014/main" xmlns="" id="{448932B0-C5A5-C0A5-22FE-B4D76D24102A}"/>
                </a:ext>
              </a:extLst>
            </p:cNvPr>
            <p:cNvGrpSpPr/>
            <p:nvPr/>
          </p:nvGrpSpPr>
          <p:grpSpPr>
            <a:xfrm>
              <a:off x="7388136" y="1297598"/>
              <a:ext cx="640080" cy="640080"/>
              <a:chOff x="11135408" y="1185220"/>
              <a:chExt cx="640080" cy="640080"/>
            </a:xfrm>
          </p:grpSpPr>
          <p:sp>
            <p:nvSpPr>
              <p:cNvPr id="285" name="Oval 284">
                <a:extLst>
                  <a:ext uri="{FF2B5EF4-FFF2-40B4-BE49-F238E27FC236}">
                    <a16:creationId xmlns:a16="http://schemas.microsoft.com/office/drawing/2014/main" xmlns="" id="{538E80BB-3873-FAD1-C2F9-42D0C3E80B59}"/>
                  </a:ext>
                </a:extLst>
              </p:cNvPr>
              <p:cNvSpPr/>
              <p:nvPr/>
            </p:nvSpPr>
            <p:spPr>
              <a:xfrm>
                <a:off x="11135408" y="1185220"/>
                <a:ext cx="640080" cy="640080"/>
              </a:xfrm>
              <a:prstGeom prst="ellipse">
                <a:avLst/>
              </a:prstGeom>
              <a:solidFill>
                <a:srgbClr val="FFFFFF">
                  <a:alpha val="69804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5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286" name="Picture 4">
                <a:extLst>
                  <a:ext uri="{FF2B5EF4-FFF2-40B4-BE49-F238E27FC236}">
                    <a16:creationId xmlns:a16="http://schemas.microsoft.com/office/drawing/2014/main" xmlns="" id="{F8D0ADD7-CF9C-F395-B2C2-E9B9EC8CBBB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duotone>
                  <a:prstClr val="black"/>
                  <a:srgbClr val="0B2D71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18306" y="1283818"/>
                <a:ext cx="505521" cy="457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84" name="TextBox 283">
              <a:extLst>
                <a:ext uri="{FF2B5EF4-FFF2-40B4-BE49-F238E27FC236}">
                  <a16:creationId xmlns:a16="http://schemas.microsoft.com/office/drawing/2014/main" xmlns="" id="{FAB1D3FC-E825-9057-A5C2-A721906FA203}"/>
                </a:ext>
              </a:extLst>
            </p:cNvPr>
            <p:cNvSpPr txBox="1"/>
            <p:nvPr/>
          </p:nvSpPr>
          <p:spPr>
            <a:xfrm>
              <a:off x="2258300" y="5903834"/>
              <a:ext cx="5769916" cy="11572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3031" marR="0" lvl="0" indent="-173031" defTabSz="457182" eaLnBrk="1" fontAlgn="auto" latinLnBrk="0" hangingPunct="1">
                <a:lnSpc>
                  <a:spcPct val="100000"/>
                </a:lnSpc>
                <a:spcBef>
                  <a:spcPts val="167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Вывод информации практически в режиме реального времени и возможность составления отчетов по соответствующим работам и НД</a:t>
              </a:r>
            </a:p>
            <a:p>
              <a:pPr marL="173031" marR="0" lvl="0" indent="-173031" defTabSz="457182" eaLnBrk="1" fontAlgn="auto" latinLnBrk="0" hangingPunct="1">
                <a:lnSpc>
                  <a:spcPct val="100000"/>
                </a:lnSpc>
                <a:spcBef>
                  <a:spcPts val="167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100" kern="0" dirty="0">
                  <a:solidFill>
                    <a:prstClr val="black"/>
                  </a:solidFill>
                  <a:latin typeface="Arial"/>
                </a:rPr>
                <a:t>Доступ к данным для аналитики по соответствующим участкам/объектам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</p:grpSp>
      <p:pic>
        <p:nvPicPr>
          <p:cNvPr id="296" name="Picture 2">
            <a:extLst>
              <a:ext uri="{FF2B5EF4-FFF2-40B4-BE49-F238E27FC236}">
                <a16:creationId xmlns:a16="http://schemas.microsoft.com/office/drawing/2014/main" xmlns="" id="{C4642585-EC2F-ECB6-2BE8-8DB2D4F21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411" y="2818977"/>
            <a:ext cx="264552" cy="37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" name="Picture 6">
            <a:extLst>
              <a:ext uri="{FF2B5EF4-FFF2-40B4-BE49-F238E27FC236}">
                <a16:creationId xmlns:a16="http://schemas.microsoft.com/office/drawing/2014/main" xmlns="" id="{9C2DEBDB-0986-52B8-F66E-03C9EFDF50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60" b="12634"/>
          <a:stretch/>
        </p:blipFill>
        <p:spPr bwMode="auto">
          <a:xfrm>
            <a:off x="9112964" y="2818977"/>
            <a:ext cx="491773" cy="294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9" name="Picture 10">
            <a:extLst>
              <a:ext uri="{FF2B5EF4-FFF2-40B4-BE49-F238E27FC236}">
                <a16:creationId xmlns:a16="http://schemas.microsoft.com/office/drawing/2014/main" xmlns="" id="{9A9C5152-E315-6706-6AE2-A4FF1509D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4428" y="2796837"/>
            <a:ext cx="432253" cy="38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0" name="Rectangle 299">
            <a:extLst>
              <a:ext uri="{FF2B5EF4-FFF2-40B4-BE49-F238E27FC236}">
                <a16:creationId xmlns:a16="http://schemas.microsoft.com/office/drawing/2014/main" xmlns="" id="{721B8142-FC25-F9E6-1D28-76811ADCB7AF}"/>
              </a:ext>
            </a:extLst>
          </p:cNvPr>
          <p:cNvSpPr/>
          <p:nvPr/>
        </p:nvSpPr>
        <p:spPr>
          <a:xfrm>
            <a:off x="7168886" y="3925025"/>
            <a:ext cx="4372843" cy="391817"/>
          </a:xfrm>
          <a:prstGeom prst="rect">
            <a:avLst/>
          </a:prstGeom>
          <a:solidFill>
            <a:srgbClr val="0B2D7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18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Отзывы конечных пользователей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01" name="Rectangle 300">
            <a:extLst>
              <a:ext uri="{FF2B5EF4-FFF2-40B4-BE49-F238E27FC236}">
                <a16:creationId xmlns:a16="http://schemas.microsoft.com/office/drawing/2014/main" xmlns="" id="{16D0E9BF-E245-C486-0308-853DB146BA09}"/>
              </a:ext>
            </a:extLst>
          </p:cNvPr>
          <p:cNvSpPr/>
          <p:nvPr/>
        </p:nvSpPr>
        <p:spPr>
          <a:xfrm>
            <a:off x="7168886" y="4316840"/>
            <a:ext cx="4365754" cy="1603535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9525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195784" marR="0" lvl="0" indent="-195784" defTabSz="45725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kern="0" dirty="0">
                <a:solidFill>
                  <a:prstClr val="black"/>
                </a:solidFill>
                <a:latin typeface="Arial"/>
              </a:rPr>
              <a:t>«Теперь мы затрачиваем примерно на 30-50 мин. меньше времени для выдачи наряда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»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95784" marR="0" lvl="0" indent="-195784" defTabSz="45725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kern="0" dirty="0">
                <a:solidFill>
                  <a:prstClr val="black"/>
                </a:solidFill>
                <a:latin typeface="Arial"/>
              </a:rPr>
              <a:t>«Электронная система НД улучшила процесс анализа опасных факторов и его соответствие требованиям.»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95784" lvl="0" indent="-195784" defTabSz="457258">
              <a:buFont typeface="Arial" panose="020B0604020202020204" pitchFamily="34" charset="0"/>
              <a:buChar char="•"/>
              <a:defRPr/>
            </a:pPr>
            <a:r>
              <a:rPr lang="ru-RU" sz="1200" kern="0" dirty="0">
                <a:solidFill>
                  <a:prstClr val="black"/>
                </a:solidFill>
                <a:latin typeface="Arial"/>
              </a:rPr>
              <a:t>«Электронная система НД позволяет сделать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работу видимой для всех ответственных лиц. Фиксируется затраченное время каждого этапа утверждения наряда. П</a:t>
            </a:r>
            <a:r>
              <a:rPr lang="ru-RU" sz="1200" kern="0" dirty="0" err="1">
                <a:solidFill>
                  <a:prstClr val="black"/>
                </a:solidFill>
                <a:latin typeface="Arial"/>
              </a:rPr>
              <a:t>роцесс</a:t>
            </a:r>
            <a:r>
              <a:rPr lang="ru-RU" sz="1200" kern="0" dirty="0">
                <a:solidFill>
                  <a:prstClr val="black"/>
                </a:solidFill>
                <a:latin typeface="Arial"/>
              </a:rPr>
              <a:t> значительно упрощается»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/>
            </a:r>
            <a:b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95784" marR="0" lvl="0" indent="-195784" defTabSz="45725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95784" marR="0" lvl="0" indent="-195784" defTabSz="45725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02" name="Graphic 301" descr="Internet">
            <a:extLst>
              <a:ext uri="{FF2B5EF4-FFF2-40B4-BE49-F238E27FC236}">
                <a16:creationId xmlns:a16="http://schemas.microsoft.com/office/drawing/2014/main" xmlns="" id="{D3741C70-4D89-7547-E865-AD7AFC22994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084531" y="1603905"/>
            <a:ext cx="548640" cy="5486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4D646EA-D05E-B0A4-3F3E-A0CC557F620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779600" y="1786942"/>
            <a:ext cx="129318" cy="18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61499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hevron_PPT_WS_White">
  <a:themeElements>
    <a:clrScheme name="chevron">
      <a:dk1>
        <a:sysClr val="windowText" lastClr="000000"/>
      </a:dk1>
      <a:lt1>
        <a:sysClr val="window" lastClr="FFFFFF"/>
      </a:lt1>
      <a:dk2>
        <a:srgbClr val="0B2D71"/>
      </a:dk2>
      <a:lt2>
        <a:srgbClr val="009DD9"/>
      </a:lt2>
      <a:accent1>
        <a:srgbClr val="0066B2"/>
      </a:accent1>
      <a:accent2>
        <a:srgbClr val="00708C"/>
      </a:accent2>
      <a:accent3>
        <a:srgbClr val="769231"/>
      </a:accent3>
      <a:accent4>
        <a:srgbClr val="97002E"/>
      </a:accent4>
      <a:accent5>
        <a:srgbClr val="E5601F"/>
      </a:accent5>
      <a:accent6>
        <a:srgbClr val="751269"/>
      </a:accent6>
      <a:hlink>
        <a:srgbClr val="009DD9"/>
      </a:hlink>
      <a:folHlink>
        <a:srgbClr val="0B2D7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Dark blue">
      <a:srgbClr val="0B2D71"/>
    </a:custClr>
    <a:custClr name="Medium blue">
      <a:srgbClr val="0066B2"/>
    </a:custClr>
    <a:custClr name="Light blue">
      <a:srgbClr val="009DD9"/>
    </a:custClr>
    <a:custClr name="Dark teal">
      <a:srgbClr val="003653"/>
    </a:custClr>
    <a:custClr name="Medium teal">
      <a:srgbClr val="00708C"/>
    </a:custClr>
    <a:custClr name="Light teal">
      <a:srgbClr val="00B2BD"/>
    </a:custClr>
    <a:custClr name="Dark green">
      <a:srgbClr val="444B0D"/>
    </a:custClr>
    <a:custClr name="Medium green">
      <a:srgbClr val="769231"/>
    </a:custClr>
    <a:custClr name="Light green">
      <a:srgbClr val="B2CC34"/>
    </a:custClr>
    <a:custClr name="Dark red">
      <a:srgbClr val="58001C"/>
    </a:custClr>
    <a:custClr name="Medium red">
      <a:srgbClr val="97002E"/>
    </a:custClr>
    <a:custClr name="Light red">
      <a:srgbClr val="E21836"/>
    </a:custClr>
    <a:custClr name="Dark orange">
      <a:srgbClr val="711B00"/>
    </a:custClr>
    <a:custClr name="Medium orange">
      <a:srgbClr val="E5601F"/>
    </a:custClr>
    <a:custClr name="Light orange">
      <a:srgbClr val="FAAB18"/>
    </a:custClr>
    <a:custClr name="Dark purple">
      <a:srgbClr val="3A0D36"/>
    </a:custClr>
    <a:custClr name="Medium purple">
      <a:srgbClr val="751269"/>
    </a:custClr>
    <a:custClr name="Light purple">
      <a:srgbClr val="BA3093"/>
    </a:custClr>
    <a:custClr name="Black">
      <a:srgbClr val="000000"/>
    </a:custClr>
    <a:custClr name="Dark gray">
      <a:srgbClr val="6B6D6F"/>
    </a:custClr>
    <a:custClr name="Medium gray">
      <a:srgbClr val="8C8F93"/>
    </a:custClr>
    <a:custClr name="Light gray">
      <a:srgbClr val="DBDCDD"/>
    </a:custClr>
    <a:custClr name="Background gray">
      <a:srgbClr val="EDEDEE"/>
    </a:custClr>
  </a:custClrLst>
  <a:extLst>
    <a:ext uri="{05A4C25C-085E-4340-85A3-A5531E510DB2}">
      <thm15:themeFamily xmlns:thm15="http://schemas.microsoft.com/office/thememl/2012/main" name="Chevron_PPT_Widescreen" id="{678C97CC-69AB-AB46-AA21-E73BDA91082A}" vid="{6447A4D3-E91E-5C43-86F2-F2E5FE104191}"/>
    </a:ext>
  </a:extLst>
</a:theme>
</file>

<file path=ppt/theme/theme3.xml><?xml version="1.0" encoding="utf-8"?>
<a:theme xmlns:a="http://schemas.openxmlformats.org/drawingml/2006/main" name="Chevron_PPT_WS_White">
  <a:themeElements>
    <a:clrScheme name="chevron">
      <a:dk1>
        <a:sysClr val="windowText" lastClr="000000"/>
      </a:dk1>
      <a:lt1>
        <a:sysClr val="window" lastClr="FFFFFF"/>
      </a:lt1>
      <a:dk2>
        <a:srgbClr val="0B2D71"/>
      </a:dk2>
      <a:lt2>
        <a:srgbClr val="009DD9"/>
      </a:lt2>
      <a:accent1>
        <a:srgbClr val="0066B2"/>
      </a:accent1>
      <a:accent2>
        <a:srgbClr val="00708C"/>
      </a:accent2>
      <a:accent3>
        <a:srgbClr val="769231"/>
      </a:accent3>
      <a:accent4>
        <a:srgbClr val="97002E"/>
      </a:accent4>
      <a:accent5>
        <a:srgbClr val="E5601F"/>
      </a:accent5>
      <a:accent6>
        <a:srgbClr val="751269"/>
      </a:accent6>
      <a:hlink>
        <a:srgbClr val="009DD9"/>
      </a:hlink>
      <a:folHlink>
        <a:srgbClr val="0B2D7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Dark blue">
      <a:srgbClr val="0B2D71"/>
    </a:custClr>
    <a:custClr name="Medium blue">
      <a:srgbClr val="0066B2"/>
    </a:custClr>
    <a:custClr name="Light blue">
      <a:srgbClr val="009DD9"/>
    </a:custClr>
    <a:custClr name="Dark teal">
      <a:srgbClr val="003653"/>
    </a:custClr>
    <a:custClr name="Medium teal">
      <a:srgbClr val="00708C"/>
    </a:custClr>
    <a:custClr name="Light teal">
      <a:srgbClr val="00B2BD"/>
    </a:custClr>
    <a:custClr name="Dark green">
      <a:srgbClr val="444B0D"/>
    </a:custClr>
    <a:custClr name="Medium green">
      <a:srgbClr val="769231"/>
    </a:custClr>
    <a:custClr name="Light green">
      <a:srgbClr val="B2CC34"/>
    </a:custClr>
    <a:custClr name="Dark red">
      <a:srgbClr val="58001C"/>
    </a:custClr>
    <a:custClr name="Medium red">
      <a:srgbClr val="97002E"/>
    </a:custClr>
    <a:custClr name="Light red">
      <a:srgbClr val="E21836"/>
    </a:custClr>
    <a:custClr name="Dark orange">
      <a:srgbClr val="711B00"/>
    </a:custClr>
    <a:custClr name="Medium orange">
      <a:srgbClr val="E5601F"/>
    </a:custClr>
    <a:custClr name="Light orange">
      <a:srgbClr val="FAAB18"/>
    </a:custClr>
    <a:custClr name="Dark purple">
      <a:srgbClr val="3A0D36"/>
    </a:custClr>
    <a:custClr name="Medium purple">
      <a:srgbClr val="751269"/>
    </a:custClr>
    <a:custClr name="Light purple">
      <a:srgbClr val="BA3093"/>
    </a:custClr>
    <a:custClr name="Black">
      <a:srgbClr val="000000"/>
    </a:custClr>
    <a:custClr name="Dark gray">
      <a:srgbClr val="6B6D6F"/>
    </a:custClr>
    <a:custClr name="Medium gray">
      <a:srgbClr val="8C8F93"/>
    </a:custClr>
    <a:custClr name="Light gray">
      <a:srgbClr val="DBDCDD"/>
    </a:custClr>
    <a:custClr name="Background gray">
      <a:srgbClr val="EDEDEE"/>
    </a:custClr>
  </a:custClrLst>
  <a:extLst>
    <a:ext uri="{05A4C25C-085E-4340-85A3-A5531E510DB2}">
      <thm15:themeFamily xmlns:thm15="http://schemas.microsoft.com/office/thememl/2012/main" name="1145476_Chevron_Template_Widescreen_v1.1.pptx" id="{9A946310-FE81-4458-B50F-2756BF24EBE5}" vid="{C19066C3-5B16-47F6-8A4A-954E0B6331A6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4d226ec-dcae-4415-a44f-7162e23ade4c">
      <Terms xmlns="http://schemas.microsoft.com/office/infopath/2007/PartnerControls"/>
    </lcf76f155ced4ddcb4097134ff3c332f>
    <TaxCatchAll xmlns="b9f1db13-37d0-4e45-944c-b878e899200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9B4639CBEDD348AF1D33AF207D21E4" ma:contentTypeVersion="15" ma:contentTypeDescription="Create a new document." ma:contentTypeScope="" ma:versionID="2093c094e2c18995b864b1152b4d7e49">
  <xsd:schema xmlns:xsd="http://www.w3.org/2001/XMLSchema" xmlns:xs="http://www.w3.org/2001/XMLSchema" xmlns:p="http://schemas.microsoft.com/office/2006/metadata/properties" xmlns:ns2="34d226ec-dcae-4415-a44f-7162e23ade4c" xmlns:ns3="5c00eda5-91f8-4308-82f0-ab89a02d965e" xmlns:ns4="b9f1db13-37d0-4e45-944c-b878e8992007" targetNamespace="http://schemas.microsoft.com/office/2006/metadata/properties" ma:root="true" ma:fieldsID="dc5ce822625304c94f3bde10d4077a6a" ns2:_="" ns3:_="" ns4:_="">
    <xsd:import namespace="34d226ec-dcae-4415-a44f-7162e23ade4c"/>
    <xsd:import namespace="5c00eda5-91f8-4308-82f0-ab89a02d965e"/>
    <xsd:import namespace="b9f1db13-37d0-4e45-944c-b878e89920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d226ec-dcae-4415-a44f-7162e23ade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3b784c7-ee61-4ee7-89a9-d87ec2bf09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00eda5-91f8-4308-82f0-ab89a02d965e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f1db13-37d0-4e45-944c-b878e8992007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c60527d2-3966-4509-ae14-e80a3c2c5213}" ma:internalName="TaxCatchAll" ma:showField="CatchAllData" ma:web="5c00eda5-91f8-4308-82f0-ab89a02d965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995792-E6F1-45D5-A097-1EAB618CDF3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D28632-E204-4113-A26E-FB53E7A696ED}">
  <ds:schemaRefs>
    <ds:schemaRef ds:uri="b9f1db13-37d0-4e45-944c-b878e8992007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infopath/2007/PartnerControls"/>
    <ds:schemaRef ds:uri="http://purl.org/dc/terms/"/>
    <ds:schemaRef ds:uri="http://schemas.microsoft.com/office/2006/metadata/properties"/>
    <ds:schemaRef ds:uri="34d226ec-dcae-4415-a44f-7162e23ade4c"/>
    <ds:schemaRef ds:uri="5c00eda5-91f8-4308-82f0-ab89a02d965e"/>
    <ds:schemaRef ds:uri="http://schemas.microsoft.com/office/2006/documentManagement/typ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060F17D-08AF-4D69-AC21-181A482151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d226ec-dcae-4415-a44f-7162e23ade4c"/>
    <ds:schemaRef ds:uri="5c00eda5-91f8-4308-82f0-ab89a02d965e"/>
    <ds:schemaRef ds:uri="b9f1db13-37d0-4e45-944c-b878e89920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791</TotalTime>
  <Words>788</Words>
  <Application>Microsoft Office PowerPoint</Application>
  <PresentationFormat>Широкоэкранный</PresentationFormat>
  <Paragraphs>143</Paragraphs>
  <Slides>7</Slides>
  <Notes>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20" baseType="lpstr">
      <vt:lpstr>Arial</vt:lpstr>
      <vt:lpstr>Arial Narrow</vt:lpstr>
      <vt:lpstr>Calibri</vt:lpstr>
      <vt:lpstr>Calibri Light</vt:lpstr>
      <vt:lpstr>Gill Sans</vt:lpstr>
      <vt:lpstr>Open Sans</vt:lpstr>
      <vt:lpstr>Open Sans Light</vt:lpstr>
      <vt:lpstr>Segoe UI</vt:lpstr>
      <vt:lpstr>Wingdings</vt:lpstr>
      <vt:lpstr>Office Theme</vt:lpstr>
      <vt:lpstr>1_Chevron_PPT_WS_White</vt:lpstr>
      <vt:lpstr>Chevron_PPT_WS_White</vt:lpstr>
      <vt:lpstr>think-cell Slide</vt:lpstr>
      <vt:lpstr> Электронная система нарядов-допусков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Electronic permit to work</dc:title>
  <dc:creator>Ichshanov, Dastan [Tengizchevroil]</dc:creator>
  <cp:lastModifiedBy>Бекмагамбетов А</cp:lastModifiedBy>
  <cp:revision>33</cp:revision>
  <dcterms:created xsi:type="dcterms:W3CDTF">2022-08-25T18:27:04Z</dcterms:created>
  <dcterms:modified xsi:type="dcterms:W3CDTF">2023-05-22T11:17:37Z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e4db608-ddec-4a44-8ad7-7d5a79b7448e_Enabled">
    <vt:lpwstr>true</vt:lpwstr>
  </property>
  <property fmtid="{D5CDD505-2E9C-101B-9397-08002B2CF9AE}" pid="3" name="MSIP_Label_6e4db608-ddec-4a44-8ad7-7d5a79b7448e_SetDate">
    <vt:lpwstr>2022-08-25T18:27:12Z</vt:lpwstr>
  </property>
  <property fmtid="{D5CDD505-2E9C-101B-9397-08002B2CF9AE}" pid="4" name="MSIP_Label_6e4db608-ddec-4a44-8ad7-7d5a79b7448e_Method">
    <vt:lpwstr>Standard</vt:lpwstr>
  </property>
  <property fmtid="{D5CDD505-2E9C-101B-9397-08002B2CF9AE}" pid="5" name="MSIP_Label_6e4db608-ddec-4a44-8ad7-7d5a79b7448e_Name">
    <vt:lpwstr>Internal</vt:lpwstr>
  </property>
  <property fmtid="{D5CDD505-2E9C-101B-9397-08002B2CF9AE}" pid="6" name="MSIP_Label_6e4db608-ddec-4a44-8ad7-7d5a79b7448e_SiteId">
    <vt:lpwstr>fd799da1-bfc1-4234-a91c-72b3a1cb9e26</vt:lpwstr>
  </property>
  <property fmtid="{D5CDD505-2E9C-101B-9397-08002B2CF9AE}" pid="7" name="MSIP_Label_6e4db608-ddec-4a44-8ad7-7d5a79b7448e_ActionId">
    <vt:lpwstr>d0684eaa-4b1e-4c50-a01d-5ff2636fc687</vt:lpwstr>
  </property>
  <property fmtid="{D5CDD505-2E9C-101B-9397-08002B2CF9AE}" pid="8" name="MSIP_Label_6e4db608-ddec-4a44-8ad7-7d5a79b7448e_ContentBits">
    <vt:lpwstr>0</vt:lpwstr>
  </property>
  <property fmtid="{D5CDD505-2E9C-101B-9397-08002B2CF9AE}" pid="9" name="ContentTypeId">
    <vt:lpwstr>0x0101009F9B4639CBEDD348AF1D33AF207D21E4</vt:lpwstr>
  </property>
  <property fmtid="{D5CDD505-2E9C-101B-9397-08002B2CF9AE}" pid="10" name="MediaServiceImageTags">
    <vt:lpwstr/>
  </property>
</Properties>
</file>